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2" r:id="rId3"/>
    <p:sldId id="263" r:id="rId4"/>
    <p:sldId id="264" r:id="rId5"/>
    <p:sldId id="265" r:id="rId6"/>
    <p:sldId id="266" r:id="rId7"/>
    <p:sldId id="278" r:id="rId8"/>
    <p:sldId id="268" r:id="rId9"/>
    <p:sldId id="269" r:id="rId10"/>
    <p:sldId id="270" r:id="rId11"/>
    <p:sldId id="275" r:id="rId12"/>
    <p:sldId id="277" r:id="rId13"/>
    <p:sldId id="272" r:id="rId14"/>
    <p:sldId id="273" r:id="rId15"/>
    <p:sldId id="271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E684-8B50-E84D-9C74-A3B4DEBCE8D2}" type="datetimeFigureOut">
              <a:rPr lang="en-US" smtClean="0"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8A18-2AAB-2543-9DC7-78C3336C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4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E684-8B50-E84D-9C74-A3B4DEBCE8D2}" type="datetimeFigureOut">
              <a:rPr lang="en-US" smtClean="0"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8A18-2AAB-2543-9DC7-78C3336C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5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E684-8B50-E84D-9C74-A3B4DEBCE8D2}" type="datetimeFigureOut">
              <a:rPr lang="en-US" smtClean="0"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8A18-2AAB-2543-9DC7-78C3336C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9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E684-8B50-E84D-9C74-A3B4DEBCE8D2}" type="datetimeFigureOut">
              <a:rPr lang="en-US" smtClean="0"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8A18-2AAB-2543-9DC7-78C3336C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1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E684-8B50-E84D-9C74-A3B4DEBCE8D2}" type="datetimeFigureOut">
              <a:rPr lang="en-US" smtClean="0"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8A18-2AAB-2543-9DC7-78C3336C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3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E684-8B50-E84D-9C74-A3B4DEBCE8D2}" type="datetimeFigureOut">
              <a:rPr lang="en-US" smtClean="0"/>
              <a:t>3/12/15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8A18-2AAB-2543-9DC7-78C3336C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1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E684-8B50-E84D-9C74-A3B4DEBCE8D2}" type="datetimeFigureOut">
              <a:rPr lang="en-US" smtClean="0"/>
              <a:t>3/12/15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8A18-2AAB-2543-9DC7-78C3336C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90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E684-8B50-E84D-9C74-A3B4DEBCE8D2}" type="datetimeFigureOut">
              <a:rPr lang="en-US" smtClean="0"/>
              <a:t>3/12/15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8A18-2AAB-2543-9DC7-78C3336C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E684-8B50-E84D-9C74-A3B4DEBCE8D2}" type="datetimeFigureOut">
              <a:rPr lang="en-US" smtClean="0"/>
              <a:t>3/12/15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8A18-2AAB-2543-9DC7-78C3336C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51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E684-8B50-E84D-9C74-A3B4DEBCE8D2}" type="datetimeFigureOut">
              <a:rPr lang="en-US" smtClean="0"/>
              <a:t>3/12/15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8A18-2AAB-2543-9DC7-78C3336C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30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BE684-8B50-E84D-9C74-A3B4DEBCE8D2}" type="datetimeFigureOut">
              <a:rPr lang="en-US" smtClean="0"/>
              <a:t>3/12/15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8A18-2AAB-2543-9DC7-78C3336C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1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BE684-8B50-E84D-9C74-A3B4DEBCE8D2}" type="datetimeFigureOut">
              <a:rPr lang="en-US" smtClean="0"/>
              <a:t>3/12/15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98A18-2AAB-2543-9DC7-78C3336C3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8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33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962"/>
            <a:ext cx="8229600" cy="1143000"/>
          </a:xfrm>
        </p:spPr>
        <p:txBody>
          <a:bodyPr/>
          <a:lstStyle/>
          <a:p>
            <a:r>
              <a:rPr lang="en-US" dirty="0" smtClean="0"/>
              <a:t>Files and directories</a:t>
            </a:r>
            <a:endParaRPr lang="en-US" dirty="0"/>
          </a:p>
        </p:txBody>
      </p:sp>
      <p:pic>
        <p:nvPicPr>
          <p:cNvPr id="5" name="Content Placeholder 4" descr="journal.pcbi.1000424.g00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7" b="747"/>
          <a:stretch>
            <a:fillRect/>
          </a:stretch>
        </p:blipFill>
        <p:spPr>
          <a:xfrm>
            <a:off x="350374" y="1448164"/>
            <a:ext cx="8506050" cy="4678000"/>
          </a:xfrm>
        </p:spPr>
      </p:pic>
    </p:spTree>
    <p:extLst>
      <p:ext uri="{BB962C8B-B14F-4D97-AF65-F5344CB8AC3E}">
        <p14:creationId xmlns:p14="http://schemas.microsoft.com/office/powerpoint/2010/main" val="3080071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962"/>
            <a:ext cx="8229600" cy="1143000"/>
          </a:xfrm>
        </p:spPr>
        <p:txBody>
          <a:bodyPr/>
          <a:lstStyle/>
          <a:p>
            <a:r>
              <a:rPr lang="en-US" dirty="0" smtClean="0"/>
              <a:t>Carrying out a single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4908"/>
            <a:ext cx="7946437" cy="4525963"/>
          </a:xfrm>
        </p:spPr>
        <p:txBody>
          <a:bodyPr/>
          <a:lstStyle/>
          <a:p>
            <a:r>
              <a:rPr lang="en-US" sz="2800" dirty="0" smtClean="0"/>
              <a:t>A single driver script should carry out a full experiment.</a:t>
            </a:r>
          </a:p>
          <a:p>
            <a:r>
              <a:rPr lang="en-US" sz="2800" dirty="0" smtClean="0"/>
              <a:t>The driver script should take no arguments.</a:t>
            </a:r>
          </a:p>
          <a:p>
            <a:r>
              <a:rPr lang="en-US" sz="2800" dirty="0" smtClean="0"/>
              <a:t>Avoid editing intermediate files by hand.</a:t>
            </a:r>
          </a:p>
          <a:p>
            <a:r>
              <a:rPr lang="en-US" sz="2800" dirty="0" smtClean="0"/>
              <a:t>Store all file and directory paths in the driver script.</a:t>
            </a:r>
          </a:p>
          <a:p>
            <a:r>
              <a:rPr lang="en-US" sz="2800" dirty="0" smtClean="0"/>
              <a:t>Use relative paths.</a:t>
            </a:r>
          </a:p>
          <a:p>
            <a:r>
              <a:rPr lang="en-US" sz="2800" dirty="0" smtClean="0"/>
              <a:t>Make the script </a:t>
            </a:r>
            <a:r>
              <a:rPr lang="en-US" sz="2800" dirty="0" err="1" smtClean="0"/>
              <a:t>restartable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if (&lt;output file does not exist&gt;) then &lt;perform operation&gt;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4093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962"/>
            <a:ext cx="8229600" cy="1143000"/>
          </a:xfrm>
        </p:spPr>
        <p:txBody>
          <a:bodyPr/>
          <a:lstStyle/>
          <a:p>
            <a:r>
              <a:rPr lang="en-US" dirty="0" smtClean="0"/>
              <a:t>Handling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Check for errors whenever possible.</a:t>
            </a:r>
          </a:p>
          <a:p>
            <a:r>
              <a:rPr lang="en-US" dirty="0" smtClean="0"/>
              <a:t>When an error occurs, abort.</a:t>
            </a:r>
          </a:p>
          <a:p>
            <a:r>
              <a:rPr lang="en-US" dirty="0" smtClean="0"/>
              <a:t>Create each output file using a temporary name, then rename the file when it is complete.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37857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962"/>
            <a:ext cx="8229600" cy="1143000"/>
          </a:xfrm>
        </p:spPr>
        <p:txBody>
          <a:bodyPr/>
          <a:lstStyle/>
          <a:p>
            <a:r>
              <a:rPr lang="en-US" dirty="0" smtClean="0"/>
              <a:t>File and directory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&lt;id&gt;_&lt;date&gt;_&lt;brief description&gt;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05_2015-03-12_logistic_regression</a:t>
            </a:r>
          </a:p>
        </p:txBody>
      </p:sp>
    </p:spTree>
    <p:extLst>
      <p:ext uri="{BB962C8B-B14F-4D97-AF65-F5344CB8AC3E}">
        <p14:creationId xmlns:p14="http://schemas.microsoft.com/office/powerpoint/2010/main" val="530132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962"/>
            <a:ext cx="9144000" cy="1547238"/>
          </a:xfrm>
        </p:spPr>
        <p:txBody>
          <a:bodyPr>
            <a:normAutofit/>
          </a:bodyPr>
          <a:lstStyle/>
          <a:p>
            <a:r>
              <a:rPr lang="en-US" sz="3800" dirty="0" smtClean="0"/>
              <a:t>The information in a filename is contained in both the filename and its path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Bad:</a:t>
            </a:r>
          </a:p>
          <a:p>
            <a:pPr lvl="1"/>
            <a:r>
              <a:rPr lang="en-US" dirty="0" err="1" smtClean="0"/>
              <a:t>predict_gene_expression</a:t>
            </a:r>
            <a:r>
              <a:rPr lang="en-US" dirty="0" smtClean="0"/>
              <a:t>/</a:t>
            </a:r>
            <a:r>
              <a:rPr lang="en-US" dirty="0" err="1" smtClean="0"/>
              <a:t>predict_gene_expression_using_logistic_regression</a:t>
            </a:r>
            <a:r>
              <a:rPr lang="en-US" dirty="0" smtClean="0"/>
              <a:t>/</a:t>
            </a:r>
            <a:r>
              <a:rPr lang="en-US" dirty="0" smtClean="0"/>
              <a:t>predict_gene_expression_using_logistic_regression_test_using</a:t>
            </a:r>
            <a:r>
              <a:rPr lang="en-US" dirty="0" smtClean="0"/>
              <a:t>_alpha=1</a:t>
            </a:r>
          </a:p>
          <a:p>
            <a:r>
              <a:rPr lang="en-US" dirty="0" smtClean="0"/>
              <a:t>Good:</a:t>
            </a:r>
          </a:p>
          <a:p>
            <a:pPr lvl="1"/>
            <a:r>
              <a:rPr lang="en-US" dirty="0" err="1" smtClean="0"/>
              <a:t>predict_gene_expression</a:t>
            </a:r>
            <a:r>
              <a:rPr lang="en-US" dirty="0" smtClean="0"/>
              <a:t>/</a:t>
            </a:r>
            <a:r>
              <a:rPr lang="en-US" dirty="0" err="1" smtClean="0"/>
              <a:t>logistic_regression</a:t>
            </a:r>
            <a:r>
              <a:rPr lang="en-US" dirty="0"/>
              <a:t>/</a:t>
            </a:r>
            <a:r>
              <a:rPr lang="en-US" dirty="0" smtClean="0"/>
              <a:t>alpha=1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3387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962"/>
            <a:ext cx="8229600" cy="1143000"/>
          </a:xfrm>
        </p:spPr>
        <p:txBody>
          <a:bodyPr/>
          <a:lstStyle/>
          <a:p>
            <a:r>
              <a:rPr lang="en-US" dirty="0" smtClean="0"/>
              <a:t>Source directories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Include only mature code with a defined specification.</a:t>
            </a:r>
          </a:p>
          <a:p>
            <a:r>
              <a:rPr lang="en-US" dirty="0" smtClean="0"/>
              <a:t>Bad: </a:t>
            </a:r>
          </a:p>
          <a:p>
            <a:pPr lvl="1"/>
            <a:r>
              <a:rPr lang="en-US" dirty="0" err="1" smtClean="0"/>
              <a:t>predict_gene_expression</a:t>
            </a:r>
            <a:r>
              <a:rPr lang="en-US" dirty="0" smtClean="0"/>
              <a:t>(histone mods)</a:t>
            </a:r>
          </a:p>
          <a:p>
            <a:r>
              <a:rPr lang="en-US" dirty="0" smtClean="0"/>
              <a:t>Okay: </a:t>
            </a:r>
          </a:p>
          <a:p>
            <a:pPr lvl="1"/>
            <a:r>
              <a:rPr lang="en-US" sz="2000" dirty="0" err="1" smtClean="0"/>
              <a:t>optimize_logisitic_regression_using_gradient_descent</a:t>
            </a:r>
            <a:r>
              <a:rPr lang="en-US" sz="2000" dirty="0" smtClean="0"/>
              <a:t>(features, labels)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Don't be afraid to copy/paste code between experiment directories. </a:t>
            </a:r>
            <a:endParaRPr lang="en-US" dirty="0">
              <a:solidFill>
                <a:prstClr val="black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5338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962"/>
            <a:ext cx="8229600" cy="1143000"/>
          </a:xfrm>
        </p:spPr>
        <p:txBody>
          <a:bodyPr/>
          <a:lstStyle/>
          <a:p>
            <a:r>
              <a:rPr lang="en-US" dirty="0" smtClean="0"/>
              <a:t>Version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46437" cy="4525963"/>
          </a:xfrm>
        </p:spPr>
        <p:txBody>
          <a:bodyPr/>
          <a:lstStyle/>
          <a:p>
            <a:r>
              <a:rPr lang="en-US" dirty="0" smtClean="0"/>
              <a:t>Check in every hour or so, so you can roll back bad changes.</a:t>
            </a:r>
          </a:p>
          <a:p>
            <a:r>
              <a:rPr lang="en-US" dirty="0" smtClean="0"/>
              <a:t>Check in any and only files that you have edited by hand.</a:t>
            </a:r>
          </a:p>
        </p:txBody>
      </p:sp>
    </p:spTree>
    <p:extLst>
      <p:ext uri="{BB962C8B-B14F-4D97-AF65-F5344CB8AC3E}">
        <p14:creationId xmlns:p14="http://schemas.microsoft.com/office/powerpoint/2010/main" val="2277005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r>
              <a:rPr lang="en-US" dirty="0"/>
              <a:t>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64826" cy="4525963"/>
          </a:xfrm>
        </p:spPr>
        <p:txBody>
          <a:bodyPr/>
          <a:lstStyle/>
          <a:p>
            <a:r>
              <a:rPr lang="en-US" dirty="0" smtClean="0"/>
              <a:t>Use D-segment algorithm to find CNVs.</a:t>
            </a:r>
          </a:p>
          <a:p>
            <a:r>
              <a:rPr lang="en-US" dirty="0" smtClean="0"/>
              <a:t>Input: Number of read starts at each genomic position (1,2,&gt;=3).</a:t>
            </a:r>
          </a:p>
          <a:p>
            <a:r>
              <a:rPr lang="en-US" dirty="0" smtClean="0"/>
              <a:t>Use a Poisson model of read counts given copy number.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277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962"/>
            <a:ext cx="8229600" cy="1143000"/>
          </a:xfrm>
        </p:spPr>
        <p:txBody>
          <a:bodyPr/>
          <a:lstStyle/>
          <a:p>
            <a:r>
              <a:rPr lang="en-US" dirty="0" smtClean="0"/>
              <a:t>Poisson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6123"/>
            <a:ext cx="8464826" cy="4525963"/>
          </a:xfrm>
        </p:spPr>
        <p:txBody>
          <a:bodyPr/>
          <a:lstStyle/>
          <a:p>
            <a:r>
              <a:rPr lang="en-US" dirty="0" smtClean="0"/>
              <a:t>Probability of observing </a:t>
            </a:r>
            <a:r>
              <a:rPr lang="en-US" i="1" dirty="0" smtClean="0"/>
              <a:t>k</a:t>
            </a:r>
            <a:r>
              <a:rPr lang="en-US" dirty="0" smtClean="0"/>
              <a:t> counts given a mean of </a:t>
            </a:r>
            <a:r>
              <a:rPr lang="en-US" i="1" dirty="0" err="1" smtClean="0"/>
              <a:t>λ</a:t>
            </a:r>
            <a:r>
              <a:rPr lang="en-US" dirty="0" smtClean="0"/>
              <a:t> counts: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Probability of observing 3 or more counts: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700" y="2227045"/>
            <a:ext cx="5346700" cy="10160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435886"/>
            <a:ext cx="8032924" cy="103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686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962"/>
            <a:ext cx="8229600" cy="1143000"/>
          </a:xfrm>
        </p:spPr>
        <p:txBody>
          <a:bodyPr/>
          <a:lstStyle/>
          <a:p>
            <a:r>
              <a:rPr lang="en-US" dirty="0" smtClean="0"/>
              <a:t>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6123"/>
            <a:ext cx="8464826" cy="4525963"/>
          </a:xfrm>
        </p:spPr>
        <p:txBody>
          <a:bodyPr/>
          <a:lstStyle/>
          <a:p>
            <a:r>
              <a:rPr lang="en-US" dirty="0" smtClean="0"/>
              <a:t>Emission probability of </a:t>
            </a:r>
            <a:r>
              <a:rPr lang="en-US" i="1" dirty="0" smtClean="0"/>
              <a:t>r</a:t>
            </a:r>
            <a:r>
              <a:rPr lang="en-US" dirty="0" smtClean="0"/>
              <a:t> reads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Score associated with being in CNV given </a:t>
            </a:r>
            <a:r>
              <a:rPr lang="en-US" i="1" dirty="0" smtClean="0"/>
              <a:t>r</a:t>
            </a:r>
            <a:r>
              <a:rPr lang="en-US" dirty="0" smtClean="0"/>
              <a:t> observed reads: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669" y="4689886"/>
            <a:ext cx="3924300" cy="1092200"/>
          </a:xfrm>
          <a:prstGeom prst="rect">
            <a:avLst/>
          </a:prstGeom>
        </p:spPr>
      </p:pic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180" y="1974239"/>
            <a:ext cx="5970155" cy="1056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193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962"/>
            <a:ext cx="8229600" cy="1143000"/>
          </a:xfrm>
        </p:spPr>
        <p:txBody>
          <a:bodyPr/>
          <a:lstStyle/>
          <a:p>
            <a:r>
              <a:rPr lang="en-US" dirty="0" smtClean="0"/>
              <a:t>D-segment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6123"/>
            <a:ext cx="846482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err="1" smtClean="0"/>
              <a:t>cumul</a:t>
            </a:r>
            <a:r>
              <a:rPr lang="en-US" sz="2600" dirty="0" smtClean="0"/>
              <a:t> = max = 0; start = 1</a:t>
            </a:r>
          </a:p>
          <a:p>
            <a:pPr marL="0" indent="0">
              <a:buNone/>
            </a:pPr>
            <a:r>
              <a:rPr lang="en-US" sz="2600" dirty="0" smtClean="0"/>
              <a:t>for (</a:t>
            </a:r>
            <a:r>
              <a:rPr lang="en-US" sz="2600" dirty="0" err="1" smtClean="0"/>
              <a:t>i</a:t>
            </a:r>
            <a:r>
              <a:rPr lang="en-US" sz="2600" dirty="0" smtClean="0"/>
              <a:t> = 1..N) {</a:t>
            </a:r>
          </a:p>
          <a:p>
            <a:pPr marL="0" indent="0"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cumul</a:t>
            </a:r>
            <a:r>
              <a:rPr lang="en-US" sz="2600" dirty="0" smtClean="0"/>
              <a:t> += score[</a:t>
            </a:r>
            <a:r>
              <a:rPr lang="en-US" sz="2600" dirty="0" err="1" smtClean="0"/>
              <a:t>i</a:t>
            </a:r>
            <a:r>
              <a:rPr lang="en-US" sz="2600" dirty="0" smtClean="0"/>
              <a:t>]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if </a:t>
            </a:r>
            <a:r>
              <a:rPr lang="en-US" sz="2600" dirty="0" err="1" smtClean="0"/>
              <a:t>cumul</a:t>
            </a:r>
            <a:r>
              <a:rPr lang="en-US" sz="2600" dirty="0" smtClean="0"/>
              <a:t> ≥ max: max = </a:t>
            </a:r>
            <a:r>
              <a:rPr lang="en-US" sz="2600" dirty="0" err="1" smtClean="0"/>
              <a:t>cumul</a:t>
            </a:r>
            <a:r>
              <a:rPr lang="en-US" sz="2600" dirty="0" smtClean="0"/>
              <a:t>; end = </a:t>
            </a:r>
            <a:r>
              <a:rPr lang="en-US" sz="2600" dirty="0" err="1" smtClean="0"/>
              <a:t>i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if (</a:t>
            </a:r>
            <a:r>
              <a:rPr lang="en-US" sz="2600" dirty="0" err="1" smtClean="0"/>
              <a:t>cumul</a:t>
            </a:r>
            <a:r>
              <a:rPr lang="en-US" sz="2600" dirty="0" smtClean="0"/>
              <a:t> ≤ 0) or (</a:t>
            </a:r>
            <a:r>
              <a:rPr lang="en-US" sz="2600" dirty="0" err="1" smtClean="0"/>
              <a:t>cumul</a:t>
            </a:r>
            <a:r>
              <a:rPr lang="en-US" sz="2600" dirty="0" smtClean="0"/>
              <a:t> </a:t>
            </a:r>
            <a:r>
              <a:rPr lang="en-US" sz="2600" dirty="0" smtClean="0"/>
              <a:t>≤ max) or (</a:t>
            </a:r>
            <a:r>
              <a:rPr lang="en-US" sz="2600" dirty="0" err="1" smtClean="0"/>
              <a:t>i</a:t>
            </a:r>
            <a:r>
              <a:rPr lang="en-US" sz="2600" dirty="0" smtClean="0"/>
              <a:t> == N) {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	if max </a:t>
            </a:r>
            <a:r>
              <a:rPr lang="en-US" sz="2600" dirty="0" smtClean="0"/>
              <a:t>≥ S: output(start, end, max)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	max = </a:t>
            </a:r>
            <a:r>
              <a:rPr lang="en-US" sz="2600" dirty="0" err="1" smtClean="0"/>
              <a:t>cumul</a:t>
            </a:r>
            <a:r>
              <a:rPr lang="en-US" sz="2600" dirty="0" smtClean="0"/>
              <a:t> = 0; start = end = i+1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	}</a:t>
            </a:r>
          </a:p>
          <a:p>
            <a:pPr marL="0" indent="0">
              <a:buNone/>
            </a:pPr>
            <a:r>
              <a:rPr lang="en-US" sz="2600" dirty="0" smtClean="0"/>
              <a:t>}</a:t>
            </a:r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57217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organize a computational biology project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61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3-12 at 11.54.4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2321976"/>
            <a:ext cx="8902700" cy="250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646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962"/>
            <a:ext cx="8229600" cy="1143000"/>
          </a:xfrm>
        </p:spPr>
        <p:txBody>
          <a:bodyPr/>
          <a:lstStyle/>
          <a:p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6123"/>
            <a:ext cx="8464826" cy="4525963"/>
          </a:xfrm>
        </p:spPr>
        <p:txBody>
          <a:bodyPr/>
          <a:lstStyle/>
          <a:p>
            <a:r>
              <a:rPr lang="en-US" dirty="0" smtClean="0"/>
              <a:t>Someone unfamiliar with your project should be able to understand what you did and why.</a:t>
            </a:r>
          </a:p>
          <a:p>
            <a:r>
              <a:rPr lang="en-US" dirty="0" smtClean="0"/>
              <a:t>Everything you do, you will have to do over again.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315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962"/>
            <a:ext cx="8229600" cy="1143000"/>
          </a:xfrm>
        </p:spPr>
        <p:txBody>
          <a:bodyPr/>
          <a:lstStyle/>
          <a:p>
            <a:r>
              <a:rPr lang="en-US" dirty="0" smtClean="0"/>
              <a:t>How </a:t>
            </a:r>
            <a:r>
              <a:rPr lang="en-US" b="1" dirty="0" smtClean="0"/>
              <a:t>not</a:t>
            </a:r>
            <a:r>
              <a:rPr lang="en-US" dirty="0" smtClean="0"/>
              <a:t> to organize a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1007"/>
            <a:ext cx="8464826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source/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&lt;big, complicated program&gt;</a:t>
            </a:r>
          </a:p>
          <a:p>
            <a:pPr marL="0" indent="0">
              <a:buNone/>
            </a:pPr>
            <a:r>
              <a:rPr lang="en-US" dirty="0" smtClean="0"/>
              <a:t>tests/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209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383</Words>
  <Application>Microsoft Macintosh PowerPoint</Application>
  <PresentationFormat>On-screen Show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Week 10</vt:lpstr>
      <vt:lpstr>Homework 9</vt:lpstr>
      <vt:lpstr>Poisson distribution</vt:lpstr>
      <vt:lpstr>Score</vt:lpstr>
      <vt:lpstr>D-segment algorithm</vt:lpstr>
      <vt:lpstr>How to organize a computational biology project</vt:lpstr>
      <vt:lpstr>PowerPoint Presentation</vt:lpstr>
      <vt:lpstr>Principles</vt:lpstr>
      <vt:lpstr>How not to organize a project</vt:lpstr>
      <vt:lpstr>Files and directories</vt:lpstr>
      <vt:lpstr>Carrying out a single experiment</vt:lpstr>
      <vt:lpstr>Handling errors</vt:lpstr>
      <vt:lpstr>File and directory names</vt:lpstr>
      <vt:lpstr>The information in a filename is contained in both the filename and its path</vt:lpstr>
      <vt:lpstr>Source directories</vt:lpstr>
      <vt:lpstr>Version control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10</dc:title>
  <dc:creator>Max Libbrecht</dc:creator>
  <cp:lastModifiedBy>Max Libbrecht</cp:lastModifiedBy>
  <cp:revision>7</cp:revision>
  <dcterms:created xsi:type="dcterms:W3CDTF">2015-03-12T17:30:50Z</dcterms:created>
  <dcterms:modified xsi:type="dcterms:W3CDTF">2015-03-12T18:55:25Z</dcterms:modified>
</cp:coreProperties>
</file>