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2" r:id="rId3"/>
    <p:sldId id="285" r:id="rId4"/>
    <p:sldId id="289" r:id="rId5"/>
    <p:sldId id="287" r:id="rId6"/>
    <p:sldId id="290" r:id="rId7"/>
    <p:sldId id="292" r:id="rId8"/>
    <p:sldId id="291" r:id="rId9"/>
    <p:sldId id="288" r:id="rId10"/>
    <p:sldId id="293" r:id="rId11"/>
    <p:sldId id="303" r:id="rId12"/>
    <p:sldId id="259" r:id="rId13"/>
    <p:sldId id="260" r:id="rId14"/>
    <p:sldId id="263" r:id="rId15"/>
    <p:sldId id="265" r:id="rId16"/>
    <p:sldId id="295" r:id="rId17"/>
    <p:sldId id="294" r:id="rId18"/>
    <p:sldId id="296" r:id="rId19"/>
    <p:sldId id="298" r:id="rId20"/>
    <p:sldId id="299" r:id="rId21"/>
    <p:sldId id="301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DC519-F347-DD40-B7B4-E883514849B6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E9698-8D57-6F49-A3A5-1DF8A48D9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5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E9698-8D57-6F49-A3A5-1DF8A48D92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54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098B4-7C72-424F-9687-DFC2CE97D3DA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6B75-2C97-468C-B262-5A41AB0603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GS 540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Week 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HW3: Optimal subalignment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Full alignment: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762000" y="2438400"/>
            <a:ext cx="121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Match</a:t>
            </a:r>
            <a:r>
              <a:rPr lang="en-US" dirty="0" smtClean="0"/>
              <a:t>:</a:t>
            </a:r>
          </a:p>
          <a:p>
            <a:r>
              <a:rPr lang="en-US" dirty="0" smtClean="0"/>
              <a:t>KKK</a:t>
            </a:r>
            <a:endParaRPr lang="en-US" dirty="0"/>
          </a:p>
          <a:p>
            <a:r>
              <a:rPr lang="en-US" dirty="0"/>
              <a:t>DLK</a:t>
            </a:r>
          </a:p>
          <a:p>
            <a:r>
              <a:rPr lang="en-US" dirty="0"/>
              <a:t>YWY</a:t>
            </a:r>
          </a:p>
          <a:p>
            <a:r>
              <a:rPr lang="en-US" dirty="0"/>
              <a:t>G--</a:t>
            </a:r>
          </a:p>
          <a:p>
            <a:r>
              <a:rPr lang="en-US" dirty="0"/>
              <a:t>LFL</a:t>
            </a:r>
          </a:p>
          <a:p>
            <a:r>
              <a:rPr lang="en-US" dirty="0"/>
              <a:t>KVN</a:t>
            </a:r>
          </a:p>
          <a:p>
            <a:r>
              <a:rPr lang="en-US" dirty="0"/>
              <a:t>REH</a:t>
            </a:r>
          </a:p>
          <a:p>
            <a:r>
              <a:rPr lang="en-US" dirty="0"/>
              <a:t>IPI</a:t>
            </a:r>
          </a:p>
          <a:p>
            <a:r>
              <a:rPr lang="en-US" dirty="0"/>
              <a:t>QRQ</a:t>
            </a:r>
          </a:p>
          <a:p>
            <a:r>
              <a:rPr lang="en-US" dirty="0"/>
              <a:t>KPN</a:t>
            </a:r>
          </a:p>
          <a:p>
            <a:r>
              <a:rPr lang="en-US" dirty="0"/>
              <a:t>SNS</a:t>
            </a:r>
          </a:p>
          <a:p>
            <a:r>
              <a:rPr lang="en-US" dirty="0" smtClean="0"/>
              <a:t>AVV</a:t>
            </a:r>
          </a:p>
          <a:p>
            <a:r>
              <a:rPr lang="en-US" dirty="0" smtClean="0"/>
              <a:t>FFF</a:t>
            </a:r>
          </a:p>
          <a:p>
            <a:r>
              <a:rPr lang="en-US" dirty="0" smtClean="0"/>
              <a:t>MVE</a:t>
            </a:r>
          </a:p>
        </p:txBody>
      </p:sp>
      <p:sp>
        <p:nvSpPr>
          <p:cNvPr id="9" name="Rectangle 8"/>
          <p:cNvSpPr/>
          <p:nvPr/>
        </p:nvSpPr>
        <p:spPr>
          <a:xfrm>
            <a:off x="1752600" y="2438400"/>
            <a:ext cx="121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Score</a:t>
            </a:r>
            <a:r>
              <a:rPr lang="en-US" dirty="0" smtClean="0"/>
              <a:t>:</a:t>
            </a:r>
          </a:p>
          <a:p>
            <a:r>
              <a:rPr lang="en-US" dirty="0" smtClean="0"/>
              <a:t>-5</a:t>
            </a:r>
          </a:p>
          <a:p>
            <a:r>
              <a:rPr lang="en-US" dirty="0" smtClean="0"/>
              <a:t>-2</a:t>
            </a:r>
          </a:p>
          <a:p>
            <a:r>
              <a:rPr lang="en-US" dirty="0"/>
              <a:t>+</a:t>
            </a:r>
            <a:r>
              <a:rPr lang="en-US" dirty="0" smtClean="0"/>
              <a:t>1</a:t>
            </a:r>
          </a:p>
          <a:p>
            <a:r>
              <a:rPr lang="en-US" dirty="0" smtClean="0"/>
              <a:t>-10</a:t>
            </a:r>
          </a:p>
          <a:p>
            <a:r>
              <a:rPr lang="en-US" dirty="0" smtClean="0"/>
              <a:t>-7</a:t>
            </a:r>
            <a:endParaRPr lang="en-US" dirty="0"/>
          </a:p>
          <a:p>
            <a:r>
              <a:rPr lang="en-US" dirty="0" smtClean="0"/>
              <a:t>+5</a:t>
            </a:r>
          </a:p>
          <a:p>
            <a:r>
              <a:rPr lang="en-US" dirty="0" smtClean="0"/>
              <a:t>+4</a:t>
            </a:r>
          </a:p>
          <a:p>
            <a:r>
              <a:rPr lang="en-US" dirty="0" smtClean="0"/>
              <a:t>+8</a:t>
            </a:r>
          </a:p>
          <a:p>
            <a:r>
              <a:rPr lang="en-US" dirty="0" smtClean="0"/>
              <a:t>+2</a:t>
            </a:r>
          </a:p>
          <a:p>
            <a:r>
              <a:rPr lang="en-US" dirty="0" smtClean="0"/>
              <a:t>+6</a:t>
            </a:r>
          </a:p>
          <a:p>
            <a:r>
              <a:rPr lang="en-US" dirty="0" smtClean="0"/>
              <a:t>-3</a:t>
            </a:r>
          </a:p>
          <a:p>
            <a:r>
              <a:rPr lang="en-US" dirty="0" smtClean="0"/>
              <a:t>+1</a:t>
            </a:r>
          </a:p>
          <a:p>
            <a:r>
              <a:rPr lang="en-US" dirty="0" smtClean="0"/>
              <a:t>-7</a:t>
            </a:r>
          </a:p>
          <a:p>
            <a:r>
              <a:rPr lang="en-US" dirty="0" smtClean="0"/>
              <a:t>-4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14600" y="4191000"/>
            <a:ext cx="0" cy="1219200"/>
          </a:xfrm>
          <a:prstGeom prst="straightConnector1">
            <a:avLst/>
          </a:prstGeom>
          <a:ln w="635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2971800" y="4038600"/>
            <a:ext cx="3962400" cy="1447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dirty="0" smtClean="0"/>
              <a:t>Find maximum-score subalignment. </a:t>
            </a:r>
          </a:p>
          <a:p>
            <a:pPr algn="l"/>
            <a:r>
              <a:rPr lang="en-US" sz="2600" dirty="0" smtClean="0"/>
              <a:t>- Use HW2 code.</a:t>
            </a:r>
          </a:p>
        </p:txBody>
      </p:sp>
    </p:spTree>
    <p:extLst>
      <p:ext uri="{BB962C8B-B14F-4D97-AF65-F5344CB8AC3E}">
        <p14:creationId xmlns:p14="http://schemas.microsoft.com/office/powerpoint/2010/main" val="3923782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HW3: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Read sequences</a:t>
            </a:r>
          </a:p>
          <a:p>
            <a:r>
              <a:rPr lang="en-US" dirty="0" smtClean="0"/>
              <a:t>Read score matrix</a:t>
            </a:r>
          </a:p>
          <a:p>
            <a:r>
              <a:rPr lang="en-US" dirty="0" smtClean="0"/>
              <a:t>Iterate over matrix, filling in score of each cell.</a:t>
            </a:r>
          </a:p>
          <a:p>
            <a:r>
              <a:rPr lang="en-US" dirty="0" smtClean="0"/>
              <a:t>Follow traceback from final cell.</a:t>
            </a:r>
          </a:p>
          <a:p>
            <a:r>
              <a:rPr lang="en-US" dirty="0" smtClean="0"/>
              <a:t>Find optimal subalignment.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841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345679"/>
            <a:ext cx="8618119" cy="5283721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b="1" dirty="0" smtClean="0"/>
              <a:t>Given</a:t>
            </a:r>
            <a:r>
              <a:rPr lang="en-US" sz="3200" dirty="0" smtClean="0"/>
              <a:t>  </a:t>
            </a:r>
            <a:r>
              <a:rPr lang="en-US" dirty="0" smtClean="0"/>
              <a:t>this </a:t>
            </a:r>
            <a:r>
              <a:rPr lang="en-US" dirty="0"/>
              <a:t>sequence of </a:t>
            </a:r>
            <a:r>
              <a:rPr lang="en-US" dirty="0" smtClean="0"/>
              <a:t>bases:</a:t>
            </a:r>
            <a:endParaRPr lang="en-US" dirty="0"/>
          </a:p>
          <a:p>
            <a:r>
              <a:rPr lang="en-US" sz="3600" b="1" dirty="0" smtClean="0"/>
              <a:t>What’s the likelihood that</a:t>
            </a:r>
          </a:p>
        </p:txBody>
      </p:sp>
      <p:pic>
        <p:nvPicPr>
          <p:cNvPr id="3076" name="Picture 4" descr="http://www.biomedcentral.com/content/supplementary/1471-2164-13-21-s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644" y="3938914"/>
            <a:ext cx="3810000" cy="11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8558" y="2971800"/>
            <a:ext cx="6063641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i="1" dirty="0" smtClean="0"/>
              <a:t>(M1)</a:t>
            </a:r>
            <a:r>
              <a:rPr lang="en-US" dirty="0" smtClean="0"/>
              <a:t> bases were selected from distributions corresponding to sites in a tss </a:t>
            </a:r>
          </a:p>
          <a:p>
            <a:pPr marL="457200" lvl="1" indent="0">
              <a:buNone/>
            </a:pPr>
            <a:endParaRPr lang="en-US" b="1" i="1" dirty="0" smtClean="0"/>
          </a:p>
          <a:p>
            <a:pPr marL="457200" lvl="1" indent="0">
              <a:buNone/>
            </a:pPr>
            <a:endParaRPr lang="en-US" b="1" i="1" dirty="0"/>
          </a:p>
          <a:p>
            <a:pPr marL="457200" lvl="1" indent="0">
              <a:buNone/>
            </a:pPr>
            <a:endParaRPr lang="en-US" b="1" i="1" dirty="0" smtClean="0"/>
          </a:p>
          <a:p>
            <a:pPr lvl="1"/>
            <a:r>
              <a:rPr lang="en-US" b="1" i="1" dirty="0" smtClean="0"/>
              <a:t>(M2)</a:t>
            </a:r>
            <a:r>
              <a:rPr lang="en-US" dirty="0" smtClean="0"/>
              <a:t> bases were selected from distributions corresponding to sites not in a tss </a:t>
            </a:r>
          </a:p>
          <a:p>
            <a:pPr lvl="1"/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01433" y="13716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800" dirty="0" smtClean="0"/>
              <a:t>AGACAAGG</a:t>
            </a:r>
            <a:endParaRPr lang="en-US" sz="3200" spc="1800" dirty="0"/>
          </a:p>
        </p:txBody>
      </p:sp>
    </p:spTree>
    <p:extLst>
      <p:ext uri="{BB962C8B-B14F-4D97-AF65-F5344CB8AC3E}">
        <p14:creationId xmlns:p14="http://schemas.microsoft.com/office/powerpoint/2010/main" val="2929243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5029200"/>
            <a:ext cx="3733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position-specific weight matrix for transcription start sites</a:t>
            </a:r>
          </a:p>
          <a:p>
            <a:r>
              <a:rPr lang="en-US" dirty="0" smtClean="0"/>
              <a:t>Use it to score true start sites</a:t>
            </a:r>
          </a:p>
          <a:p>
            <a:r>
              <a:rPr lang="en-US" dirty="0" smtClean="0"/>
              <a:t>Use it to find potential unannotated start sites</a:t>
            </a:r>
            <a:endParaRPr lang="en-US" dirty="0"/>
          </a:p>
        </p:txBody>
      </p:sp>
      <p:pic>
        <p:nvPicPr>
          <p:cNvPr id="4" name="Picture 4" descr="http://www.biomedcentral.com/content/supplementary/1471-2164-13-21-s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400"/>
            <a:ext cx="3810000" cy="11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5273171"/>
            <a:ext cx="4876800" cy="158482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90800" y="49016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1800" dirty="0" smtClean="0"/>
              <a:t>AGACAAGG</a:t>
            </a:r>
            <a:endParaRPr lang="en-US" sz="3200" spc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48006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model is more likely to have generated  this sequence?</a:t>
            </a:r>
            <a:endParaRPr lang="en-US" dirty="0"/>
          </a:p>
        </p:txBody>
      </p:sp>
      <p:cxnSp>
        <p:nvCxnSpPr>
          <p:cNvPr id="18" name="Elbow Connector 17"/>
          <p:cNvCxnSpPr>
            <a:stCxn id="16" idx="0"/>
          </p:cNvCxnSpPr>
          <p:nvPr/>
        </p:nvCxnSpPr>
        <p:spPr>
          <a:xfrm rot="5400000" flipH="1" flipV="1">
            <a:off x="1676400" y="4114800"/>
            <a:ext cx="381000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7"/>
          <p:cNvCxnSpPr>
            <a:stCxn id="16" idx="2"/>
          </p:cNvCxnSpPr>
          <p:nvPr/>
        </p:nvCxnSpPr>
        <p:spPr>
          <a:xfrm rot="16200000" flipH="1">
            <a:off x="1705065" y="5667464"/>
            <a:ext cx="323673" cy="99060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705600" y="4438471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likelihood ratio: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p(sequence)|M1</a:t>
            </a:r>
          </a:p>
          <a:p>
            <a:pPr algn="ctr"/>
            <a:r>
              <a:rPr lang="en-US" dirty="0" smtClean="0"/>
              <a:t>p(sequence)|M2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6934200" y="5334000"/>
            <a:ext cx="1752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544982" y="5003290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Log(                               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00200" y="411480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633626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44176" y="5269468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Log(                               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log arithmetic!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p(seq) = p(b</a:t>
            </a:r>
            <a:r>
              <a:rPr lang="en-US" sz="2000" dirty="0" smtClean="0"/>
              <a:t>1</a:t>
            </a:r>
            <a:r>
              <a:rPr lang="en-US" dirty="0" smtClean="0"/>
              <a:t>) * p(b</a:t>
            </a:r>
            <a:r>
              <a:rPr lang="en-US" sz="2000" dirty="0" smtClean="0"/>
              <a:t>2</a:t>
            </a:r>
            <a:r>
              <a:rPr lang="en-US" dirty="0" smtClean="0"/>
              <a:t>) * p(b</a:t>
            </a:r>
            <a:r>
              <a:rPr lang="en-US" sz="2000" dirty="0" smtClean="0"/>
              <a:t>3</a:t>
            </a:r>
            <a:r>
              <a:rPr lang="en-US" dirty="0" smtClean="0"/>
              <a:t>) * …p(b</a:t>
            </a:r>
            <a:r>
              <a:rPr lang="en-US" sz="2000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log(</a:t>
            </a:r>
            <a:r>
              <a:rPr lang="en-US" dirty="0" smtClean="0"/>
              <a:t>p(seq)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tx2"/>
                </a:solidFill>
              </a:rPr>
              <a:t>log(</a:t>
            </a:r>
            <a:r>
              <a:rPr lang="en-US" dirty="0" smtClean="0"/>
              <a:t>p(b</a:t>
            </a:r>
            <a:r>
              <a:rPr lang="en-US" sz="2000" dirty="0" smtClean="0"/>
              <a:t>1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log(</a:t>
            </a:r>
            <a:r>
              <a:rPr lang="en-US" dirty="0" smtClean="0"/>
              <a:t>p(b</a:t>
            </a:r>
            <a:r>
              <a:rPr lang="en-US" sz="2000" dirty="0" smtClean="0"/>
              <a:t>2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en-US" dirty="0" smtClean="0"/>
              <a:t> </a:t>
            </a:r>
            <a:r>
              <a:rPr lang="en-US" b="1" dirty="0" smtClean="0"/>
              <a:t>+</a:t>
            </a:r>
            <a:r>
              <a:rPr lang="en-US" dirty="0" smtClean="0"/>
              <a:t> …</a:t>
            </a:r>
            <a:r>
              <a:rPr lang="en-US" dirty="0" smtClean="0">
                <a:solidFill>
                  <a:schemeClr val="tx2"/>
                </a:solidFill>
              </a:rPr>
              <a:t>log(</a:t>
            </a:r>
            <a:r>
              <a:rPr lang="en-US" dirty="0" smtClean="0"/>
              <a:t>p(b</a:t>
            </a:r>
            <a:r>
              <a:rPr lang="en-US" sz="2000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log(</a:t>
            </a:r>
            <a:r>
              <a:rPr lang="en-US" dirty="0" smtClean="0"/>
              <a:t>p(seq)|M1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log(</a:t>
            </a:r>
            <a:r>
              <a:rPr lang="en-US" dirty="0" smtClean="0"/>
              <a:t>p(seq)|M2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4495800"/>
            <a:ext cx="2971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378360" y="4310441"/>
            <a:ext cx="2412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tx2"/>
                </a:solidFill>
              </a:rPr>
              <a:t>log(</a:t>
            </a:r>
            <a:r>
              <a:rPr lang="en-US" sz="2800" dirty="0"/>
              <a:t>p(seq)|M1</a:t>
            </a:r>
            <a:r>
              <a:rPr lang="en-US" sz="28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6172200" y="4310441"/>
            <a:ext cx="2412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>
                <a:solidFill>
                  <a:schemeClr val="tx2"/>
                </a:solidFill>
              </a:rPr>
              <a:t>log(</a:t>
            </a:r>
            <a:r>
              <a:rPr lang="en-US" sz="2800" dirty="0"/>
              <a:t>p(seq)|M2</a:t>
            </a:r>
            <a:r>
              <a:rPr lang="en-US" sz="2800" dirty="0">
                <a:solidFill>
                  <a:schemeClr val="tx2"/>
                </a:solidFill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905500" y="4572000"/>
            <a:ext cx="1905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Frequentist vs. Bayesian statistics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33400" y="2819400"/>
            <a:ext cx="2514600" cy="990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Frequentists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91200" y="2819400"/>
            <a:ext cx="2514600" cy="990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Bayesians</a:t>
            </a:r>
          </a:p>
        </p:txBody>
      </p:sp>
      <p:pic>
        <p:nvPicPr>
          <p:cNvPr id="9" name="Picture 8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514600"/>
            <a:ext cx="1581484" cy="158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73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Frequentists</a:t>
            </a:r>
            <a:r>
              <a:rPr lang="en-US" dirty="0" smtClean="0"/>
              <a:t> and Bayesians agree on laws of probability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4953000"/>
            <a:ext cx="2514600" cy="990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 smtClean="0"/>
              <a:t>Frequentists</a:t>
            </a:r>
            <a:endParaRPr lang="en-US" sz="36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81600" y="4953000"/>
            <a:ext cx="2514600" cy="990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Bayesians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90800" y="2438400"/>
            <a:ext cx="2514600" cy="990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Probability</a:t>
            </a:r>
          </a:p>
        </p:txBody>
      </p:sp>
      <p:cxnSp>
        <p:nvCxnSpPr>
          <p:cNvPr id="9" name="Straight Connector 8"/>
          <p:cNvCxnSpPr>
            <a:stCxn id="7" idx="2"/>
            <a:endCxn id="5" idx="0"/>
          </p:cNvCxnSpPr>
          <p:nvPr/>
        </p:nvCxnSpPr>
        <p:spPr>
          <a:xfrm flipH="1">
            <a:off x="1790700" y="3429000"/>
            <a:ext cx="2057400" cy="1524000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2"/>
            <a:endCxn id="6" idx="0"/>
          </p:cNvCxnSpPr>
          <p:nvPr/>
        </p:nvCxnSpPr>
        <p:spPr>
          <a:xfrm>
            <a:off x="3848100" y="3429000"/>
            <a:ext cx="2590800" cy="1524000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86400" y="236940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P(E) + P(¬E) = 1</a:t>
            </a:r>
          </a:p>
          <a:p>
            <a:r>
              <a:rPr lang="en-US" sz="2400" dirty="0" smtClean="0"/>
              <a:t>P(A|B) = P(A,B) / P(B)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87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Frequentists and Bayesians </a:t>
            </a:r>
            <a:r>
              <a:rPr lang="en-US" sz="3800" b="1" dirty="0" smtClean="0"/>
              <a:t>disagree </a:t>
            </a:r>
            <a:r>
              <a:rPr lang="en-US" sz="3800" dirty="0" smtClean="0"/>
              <a:t>on how to apply probability to science</a:t>
            </a:r>
            <a:endParaRPr lang="en-US" sz="3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76600" y="22098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World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76600" y="46482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743200"/>
            <a:ext cx="2286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Bayesians apply probabilities to this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971800"/>
            <a:ext cx="2286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Frequentists apply probability to this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11" idx="1"/>
          </p:cNvCxnSpPr>
          <p:nvPr/>
        </p:nvCxnSpPr>
        <p:spPr>
          <a:xfrm flipH="1">
            <a:off x="2286000" y="2492829"/>
            <a:ext cx="990600" cy="631371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3"/>
          </p:cNvCxnSpPr>
          <p:nvPr/>
        </p:nvCxnSpPr>
        <p:spPr>
          <a:xfrm flipV="1">
            <a:off x="5364192" y="3962400"/>
            <a:ext cx="808008" cy="968829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0"/>
            <a:endCxn id="11" idx="2"/>
          </p:cNvCxnSpPr>
          <p:nvPr/>
        </p:nvCxnSpPr>
        <p:spPr>
          <a:xfrm flipV="1">
            <a:off x="4320396" y="2775857"/>
            <a:ext cx="0" cy="1872343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505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experiment,</a:t>
            </a:r>
          </a:p>
          <a:p>
            <a:r>
              <a:rPr lang="en-US" dirty="0" smtClean="0"/>
              <a:t>process,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6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Frequentists and Bayesians </a:t>
            </a:r>
            <a:r>
              <a:rPr lang="en-US" sz="3800" b="1" dirty="0" smtClean="0"/>
              <a:t>disagree </a:t>
            </a:r>
            <a:r>
              <a:rPr lang="en-US" sz="3800" dirty="0" smtClean="0"/>
              <a:t>on how to apply probability to science</a:t>
            </a:r>
            <a:endParaRPr lang="en-US" sz="3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76600" y="22098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Do cigarettes cause cancer?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76600" y="46482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Lifetimes of people who smoke and don't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743200"/>
            <a:ext cx="2286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Bayesians apply probabilities to this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2971800"/>
            <a:ext cx="2286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Frequentists apply probability to this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11" idx="1"/>
          </p:cNvCxnSpPr>
          <p:nvPr/>
        </p:nvCxnSpPr>
        <p:spPr>
          <a:xfrm flipH="1">
            <a:off x="2286000" y="2492829"/>
            <a:ext cx="990600" cy="631371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3"/>
          </p:cNvCxnSpPr>
          <p:nvPr/>
        </p:nvCxnSpPr>
        <p:spPr>
          <a:xfrm flipV="1">
            <a:off x="5364192" y="3962400"/>
            <a:ext cx="808008" cy="968829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0"/>
            <a:endCxn id="11" idx="2"/>
          </p:cNvCxnSpPr>
          <p:nvPr/>
        </p:nvCxnSpPr>
        <p:spPr>
          <a:xfrm flipV="1">
            <a:off x="4320396" y="2775857"/>
            <a:ext cx="0" cy="1872343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3505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experiment,</a:t>
            </a:r>
          </a:p>
          <a:p>
            <a:r>
              <a:rPr lang="en-US" dirty="0" smtClean="0"/>
              <a:t>process,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41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sequence alignment</a:t>
            </a:r>
          </a:p>
          <a:p>
            <a:r>
              <a:rPr lang="en-US" dirty="0" smtClean="0"/>
              <a:t>Dynamic programming on an edit graph using a scoring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Using Bayesian statistics, you refine your model of the world based on data</a:t>
            </a:r>
            <a:endParaRPr lang="en-US" sz="3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71600" y="21336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Do cigarettes cause cancer?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71600" y="45720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Lifetimes of people who smoke and don't</a:t>
            </a:r>
          </a:p>
        </p:txBody>
      </p:sp>
      <p:cxnSp>
        <p:nvCxnSpPr>
          <p:cNvPr id="19" name="Straight Connector 18"/>
          <p:cNvCxnSpPr>
            <a:stCxn id="12" idx="0"/>
            <a:endCxn id="11" idx="2"/>
          </p:cNvCxnSpPr>
          <p:nvPr/>
        </p:nvCxnSpPr>
        <p:spPr>
          <a:xfrm flipV="1">
            <a:off x="2415396" y="2699657"/>
            <a:ext cx="0" cy="1872343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38600" y="2133600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p(cause cancer | data) =</a:t>
            </a:r>
          </a:p>
          <a:p>
            <a:endParaRPr lang="en-US" sz="2400" dirty="0"/>
          </a:p>
          <a:p>
            <a:r>
              <a:rPr lang="en-US" sz="2400" dirty="0" smtClean="0"/>
              <a:t>p(data | cause) p(cause) /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p(data | cause) p(cause</a:t>
            </a:r>
            <a:r>
              <a:rPr lang="en-US" sz="2400" dirty="0" smtClean="0"/>
              <a:t>) +</a:t>
            </a:r>
          </a:p>
          <a:p>
            <a:r>
              <a:rPr lang="en-US" sz="2400" dirty="0"/>
              <a:t>p(data | </a:t>
            </a:r>
            <a:r>
              <a:rPr lang="en-US" sz="2400" dirty="0" smtClean="0"/>
              <a:t>don't cause</a:t>
            </a:r>
            <a:r>
              <a:rPr lang="en-US" sz="2400" dirty="0"/>
              <a:t>) p</a:t>
            </a:r>
            <a:r>
              <a:rPr lang="en-US" sz="2400" dirty="0" smtClean="0"/>
              <a:t>(don't cause))</a:t>
            </a:r>
          </a:p>
          <a:p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4648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"prior"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781800" y="4114800"/>
            <a:ext cx="685800" cy="533400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26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Using frequentist statistics, you evaluate the probability that your model matches the truth</a:t>
            </a:r>
            <a:endParaRPr lang="en-US" sz="38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371600" y="21336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Do cigarettes cause cancer?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71600" y="35052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Lifetimes of people who smoke and don't</a:t>
            </a:r>
          </a:p>
        </p:txBody>
      </p:sp>
      <p:cxnSp>
        <p:nvCxnSpPr>
          <p:cNvPr id="19" name="Straight Connector 18"/>
          <p:cNvCxnSpPr>
            <a:stCxn id="12" idx="0"/>
            <a:endCxn id="11" idx="2"/>
          </p:cNvCxnSpPr>
          <p:nvPr/>
        </p:nvCxnSpPr>
        <p:spPr>
          <a:xfrm flipV="1">
            <a:off x="2415396" y="2699657"/>
            <a:ext cx="0" cy="805543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1371600" y="4953000"/>
            <a:ext cx="2087592" cy="5660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Hypothesis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362200" y="4038600"/>
            <a:ext cx="0" cy="805543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2819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experiment,</a:t>
            </a:r>
          </a:p>
          <a:p>
            <a:r>
              <a:rPr lang="en-US" dirty="0" smtClean="0"/>
              <a:t>process, etc.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191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maximum</a:t>
            </a:r>
          </a:p>
          <a:p>
            <a:r>
              <a:rPr lang="en-US" dirty="0" smtClean="0"/>
              <a:t>likelihood model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43400" y="3276600"/>
            <a:ext cx="2286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Frequentists apply probability to this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535392" y="4267200"/>
            <a:ext cx="808008" cy="968829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3"/>
          </p:cNvCxnSpPr>
          <p:nvPr/>
        </p:nvCxnSpPr>
        <p:spPr>
          <a:xfrm>
            <a:off x="3459192" y="3788229"/>
            <a:ext cx="884208" cy="326571"/>
          </a:xfrm>
          <a:prstGeom prst="line">
            <a:avLst/>
          </a:prstGeom>
          <a:ln w="38100">
            <a:solidFill>
              <a:schemeClr val="tx1"/>
            </a:solidFill>
            <a:head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88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</a:t>
            </a:r>
            <a:r>
              <a:rPr lang="en-US" dirty="0"/>
              <a:t>f</a:t>
            </a:r>
            <a:r>
              <a:rPr lang="en-US" dirty="0" smtClean="0"/>
              <a:t>requentist vs. Bayesian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methods are usually equivalent.</a:t>
            </a:r>
          </a:p>
          <a:p>
            <a:r>
              <a:rPr lang="en-US" dirty="0" smtClean="0"/>
              <a:t>Frequentist statistics is the norm: </a:t>
            </a:r>
          </a:p>
          <a:p>
            <a:pPr lvl="1"/>
            <a:r>
              <a:rPr lang="en-US" dirty="0" smtClean="0"/>
              <a:t>p-values, confidence intervals</a:t>
            </a:r>
          </a:p>
          <a:p>
            <a:r>
              <a:rPr lang="en-US" dirty="0" smtClean="0"/>
              <a:t>Frequentist inference is usually more efficient.</a:t>
            </a:r>
          </a:p>
          <a:p>
            <a:r>
              <a:rPr lang="en-US" dirty="0" smtClean="0"/>
              <a:t>We are usually actually interested in probabilities about the world (Bayesian), not probabilities about our model (frequentist).</a:t>
            </a:r>
          </a:p>
          <a:p>
            <a:r>
              <a:rPr lang="en-US" dirty="0" smtClean="0"/>
              <a:t>For this reason, frequentist models can have perverse results.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8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 smtClean="0"/>
              <a:t>HW3: Dynamic programming matrix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425895" cy="464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400000">
            <a:off x="2043983" y="1566150"/>
            <a:ext cx="2539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MYPSIKETMRVQLSMEG</a:t>
            </a:r>
            <a:endParaRPr lang="en-US" dirty="0">
              <a:latin typeface="Monaco"/>
              <a:cs typeface="Monaco"/>
            </a:endParaRPr>
          </a:p>
        </p:txBody>
      </p:sp>
      <p:sp>
        <p:nvSpPr>
          <p:cNvPr id="48" name="Rectangle 47"/>
          <p:cNvSpPr/>
          <p:nvPr/>
        </p:nvSpPr>
        <p:spPr>
          <a:xfrm rot="15900000">
            <a:off x="853661" y="3382366"/>
            <a:ext cx="2539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MYPWIKETMRSKVYMEG</a:t>
            </a:r>
            <a:endParaRPr lang="en-US" dirty="0">
              <a:latin typeface="Monaco"/>
              <a:cs typeface="Monaco"/>
            </a:endParaRPr>
          </a:p>
        </p:txBody>
      </p:sp>
      <p:sp>
        <p:nvSpPr>
          <p:cNvPr id="49" name="Rectangle 48"/>
          <p:cNvSpPr/>
          <p:nvPr/>
        </p:nvSpPr>
        <p:spPr>
          <a:xfrm rot="2100000">
            <a:off x="2072901" y="5548738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MSVIATQMTYKVYMSGTV</a:t>
            </a:r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68789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 smtClean="0"/>
              <a:t>HW3: Dynamic programming matrix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00200"/>
            <a:ext cx="4425895" cy="464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400000">
            <a:off x="2043983" y="1566150"/>
            <a:ext cx="2539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MYPSIKETMRVQLSMEG</a:t>
            </a:r>
            <a:endParaRPr lang="en-US" dirty="0">
              <a:latin typeface="Monaco"/>
              <a:cs typeface="Monaco"/>
            </a:endParaRPr>
          </a:p>
        </p:txBody>
      </p:sp>
      <p:sp>
        <p:nvSpPr>
          <p:cNvPr id="48" name="Rectangle 47"/>
          <p:cNvSpPr/>
          <p:nvPr/>
        </p:nvSpPr>
        <p:spPr>
          <a:xfrm rot="15900000">
            <a:off x="853661" y="3382366"/>
            <a:ext cx="2539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MYPWIKETMRSKVYMEG</a:t>
            </a:r>
            <a:endParaRPr lang="en-US" dirty="0">
              <a:latin typeface="Monaco"/>
              <a:cs typeface="Monaco"/>
            </a:endParaRPr>
          </a:p>
        </p:txBody>
      </p:sp>
      <p:sp>
        <p:nvSpPr>
          <p:cNvPr id="49" name="Rectangle 48"/>
          <p:cNvSpPr/>
          <p:nvPr/>
        </p:nvSpPr>
        <p:spPr>
          <a:xfrm rot="2100000">
            <a:off x="2072901" y="5548738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Monaco"/>
                <a:cs typeface="Monaco"/>
              </a:rPr>
              <a:t>MSVIATQMTYKVYMSGTV</a:t>
            </a:r>
            <a:endParaRPr lang="en-US" dirty="0">
              <a:latin typeface="Monaco"/>
              <a:cs typeface="Monaco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3962400"/>
            <a:ext cx="8229600" cy="914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Algorithm: compute scores in dynamic programming matrix, then follow traceback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3997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HW3: Updating a DP cell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90600" y="1905000"/>
            <a:ext cx="5181600" cy="4114800"/>
            <a:chOff x="1143000" y="1828800"/>
            <a:chExt cx="3581400" cy="2819400"/>
          </a:xfrm>
        </p:grpSpPr>
        <p:sp>
          <p:nvSpPr>
            <p:cNvPr id="14" name="Cube 13"/>
            <p:cNvSpPr/>
            <p:nvPr/>
          </p:nvSpPr>
          <p:spPr>
            <a:xfrm>
              <a:off x="1676400" y="2286000"/>
              <a:ext cx="2286000" cy="1981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17" idx="5"/>
              <a:endCxn id="22" idx="1"/>
            </p:cNvCxnSpPr>
            <p:nvPr/>
          </p:nvCxnSpPr>
          <p:spPr>
            <a:xfrm>
              <a:off x="1784163" y="2927163"/>
              <a:ext cx="1537074" cy="12322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1524000" y="26670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0574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100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766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0" y="4038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766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657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574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18" idx="4"/>
            </p:cNvCxnSpPr>
            <p:nvPr/>
          </p:nvCxnSpPr>
          <p:spPr>
            <a:xfrm>
              <a:off x="2209800" y="2438400"/>
              <a:ext cx="0" cy="1066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3" idx="2"/>
              <a:endCxn id="24" idx="5"/>
            </p:cNvCxnSpPr>
            <p:nvPr/>
          </p:nvCxnSpPr>
          <p:spPr>
            <a:xfrm flipH="1" flipV="1">
              <a:off x="2317563" y="3765363"/>
              <a:ext cx="1492437" cy="4463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1" idx="7"/>
              <a:endCxn id="24" idx="3"/>
            </p:cNvCxnSpPr>
            <p:nvPr/>
          </p:nvCxnSpPr>
          <p:spPr>
            <a:xfrm flipV="1">
              <a:off x="1784163" y="3765363"/>
              <a:ext cx="317874" cy="31787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7" idx="7"/>
              <a:endCxn id="18" idx="3"/>
            </p:cNvCxnSpPr>
            <p:nvPr/>
          </p:nvCxnSpPr>
          <p:spPr>
            <a:xfrm flipV="1">
              <a:off x="1784163" y="2393763"/>
              <a:ext cx="317874" cy="3178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7" idx="7"/>
              <a:endCxn id="20" idx="2"/>
            </p:cNvCxnSpPr>
            <p:nvPr/>
          </p:nvCxnSpPr>
          <p:spPr>
            <a:xfrm>
              <a:off x="1784163" y="2711637"/>
              <a:ext cx="1492437" cy="31563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7" idx="4"/>
              <a:endCxn id="21" idx="0"/>
            </p:cNvCxnSpPr>
            <p:nvPr/>
          </p:nvCxnSpPr>
          <p:spPr>
            <a:xfrm>
              <a:off x="1676400" y="2971800"/>
              <a:ext cx="0" cy="1066800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7" idx="5"/>
              <a:endCxn id="24" idx="1"/>
            </p:cNvCxnSpPr>
            <p:nvPr/>
          </p:nvCxnSpPr>
          <p:spPr>
            <a:xfrm>
              <a:off x="1784163" y="2927163"/>
              <a:ext cx="317874" cy="6226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" idx="5"/>
              <a:endCxn id="23" idx="2"/>
            </p:cNvCxnSpPr>
            <p:nvPr/>
          </p:nvCxnSpPr>
          <p:spPr>
            <a:xfrm>
              <a:off x="1784163" y="2927163"/>
              <a:ext cx="2025837" cy="88283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7" idx="7"/>
              <a:endCxn id="19" idx="3"/>
            </p:cNvCxnSpPr>
            <p:nvPr/>
          </p:nvCxnSpPr>
          <p:spPr>
            <a:xfrm flipV="1">
              <a:off x="1784163" y="2393763"/>
              <a:ext cx="2070474" cy="3178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1143000" y="2362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0,0,0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09800" y="18288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0,0,1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62400" y="19050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1,0,1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38600" y="3505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1,1,1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29000" y="2743200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1,0,0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76400" y="4267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0,1,0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29000" y="4267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1,1,0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09800" y="37338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0,1,1</a:t>
              </a:r>
              <a:endParaRPr lang="en-US" dirty="0"/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5715000" y="2209800"/>
            <a:ext cx="3124200" cy="2133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dirty="0" smtClean="0"/>
              <a:t>Seven options:</a:t>
            </a:r>
          </a:p>
          <a:p>
            <a:pPr algn="l"/>
            <a:r>
              <a:rPr lang="en-US" sz="2600" dirty="0" smtClean="0"/>
              <a:t>- Match all three </a:t>
            </a:r>
          </a:p>
          <a:p>
            <a:pPr algn="l"/>
            <a:r>
              <a:rPr lang="en-US" sz="2600" dirty="0"/>
              <a:t> </a:t>
            </a:r>
            <a:r>
              <a:rPr lang="en-US" sz="2600" dirty="0" smtClean="0"/>
              <a:t>   characters</a:t>
            </a:r>
          </a:p>
          <a:p>
            <a:pPr algn="l"/>
            <a:r>
              <a:rPr lang="en-US" sz="2600" dirty="0" smtClean="0"/>
              <a:t>- Gap one character</a:t>
            </a:r>
          </a:p>
          <a:p>
            <a:pPr algn="l"/>
            <a:r>
              <a:rPr lang="en-US" sz="2600" dirty="0" smtClean="0"/>
              <a:t>- Gap two characters</a:t>
            </a:r>
            <a:endParaRPr lang="en-US" sz="2600" dirty="0"/>
          </a:p>
        </p:txBody>
      </p:sp>
      <p:sp>
        <p:nvSpPr>
          <p:cNvPr id="48" name="Rectangle 47"/>
          <p:cNvSpPr/>
          <p:nvPr/>
        </p:nvSpPr>
        <p:spPr>
          <a:xfrm>
            <a:off x="3581400" y="1752600"/>
            <a:ext cx="38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49" name="Rectangle 48"/>
          <p:cNvSpPr/>
          <p:nvPr/>
        </p:nvSpPr>
        <p:spPr>
          <a:xfrm>
            <a:off x="914400" y="41148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51" name="Rectangle 50"/>
          <p:cNvSpPr/>
          <p:nvPr/>
        </p:nvSpPr>
        <p:spPr>
          <a:xfrm>
            <a:off x="1600200" y="22860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677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HW3: Updating </a:t>
            </a:r>
            <a:r>
              <a:rPr lang="en-US" dirty="0" smtClean="0"/>
              <a:t>a DP cell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90600" y="1905000"/>
            <a:ext cx="5181600" cy="4114800"/>
            <a:chOff x="1143000" y="1828800"/>
            <a:chExt cx="3581400" cy="2819400"/>
          </a:xfrm>
        </p:grpSpPr>
        <p:sp>
          <p:nvSpPr>
            <p:cNvPr id="14" name="Cube 13"/>
            <p:cNvSpPr/>
            <p:nvPr/>
          </p:nvSpPr>
          <p:spPr>
            <a:xfrm>
              <a:off x="1676400" y="2286000"/>
              <a:ext cx="2286000" cy="1981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17" idx="5"/>
              <a:endCxn id="22" idx="1"/>
            </p:cNvCxnSpPr>
            <p:nvPr/>
          </p:nvCxnSpPr>
          <p:spPr>
            <a:xfrm>
              <a:off x="1784163" y="2927163"/>
              <a:ext cx="1537074" cy="12322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1524000" y="26670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0574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100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766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0" y="4038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766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657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574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18" idx="4"/>
            </p:cNvCxnSpPr>
            <p:nvPr/>
          </p:nvCxnSpPr>
          <p:spPr>
            <a:xfrm>
              <a:off x="2209800" y="2438400"/>
              <a:ext cx="0" cy="1066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3" idx="2"/>
              <a:endCxn id="24" idx="5"/>
            </p:cNvCxnSpPr>
            <p:nvPr/>
          </p:nvCxnSpPr>
          <p:spPr>
            <a:xfrm flipH="1" flipV="1">
              <a:off x="2317563" y="3765363"/>
              <a:ext cx="1492437" cy="4463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1" idx="7"/>
              <a:endCxn id="24" idx="3"/>
            </p:cNvCxnSpPr>
            <p:nvPr/>
          </p:nvCxnSpPr>
          <p:spPr>
            <a:xfrm flipV="1">
              <a:off x="1784163" y="3765363"/>
              <a:ext cx="317874" cy="31787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7" idx="7"/>
              <a:endCxn id="18" idx="3"/>
            </p:cNvCxnSpPr>
            <p:nvPr/>
          </p:nvCxnSpPr>
          <p:spPr>
            <a:xfrm flipV="1">
              <a:off x="1784163" y="2393763"/>
              <a:ext cx="317874" cy="3178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7" idx="7"/>
              <a:endCxn id="20" idx="2"/>
            </p:cNvCxnSpPr>
            <p:nvPr/>
          </p:nvCxnSpPr>
          <p:spPr>
            <a:xfrm>
              <a:off x="1784163" y="2711637"/>
              <a:ext cx="1492437" cy="31563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7" idx="4"/>
              <a:endCxn id="21" idx="0"/>
            </p:cNvCxnSpPr>
            <p:nvPr/>
          </p:nvCxnSpPr>
          <p:spPr>
            <a:xfrm>
              <a:off x="1676400" y="2971800"/>
              <a:ext cx="0" cy="1066800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7" idx="5"/>
              <a:endCxn id="24" idx="1"/>
            </p:cNvCxnSpPr>
            <p:nvPr/>
          </p:nvCxnSpPr>
          <p:spPr>
            <a:xfrm>
              <a:off x="1784163" y="2927163"/>
              <a:ext cx="317874" cy="6226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" idx="5"/>
              <a:endCxn id="23" idx="2"/>
            </p:cNvCxnSpPr>
            <p:nvPr/>
          </p:nvCxnSpPr>
          <p:spPr>
            <a:xfrm>
              <a:off x="1784163" y="2927163"/>
              <a:ext cx="2025837" cy="882837"/>
            </a:xfrm>
            <a:prstGeom prst="straightConnector1">
              <a:avLst/>
            </a:prstGeom>
            <a:ln w="635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7" idx="7"/>
              <a:endCxn id="19" idx="3"/>
            </p:cNvCxnSpPr>
            <p:nvPr/>
          </p:nvCxnSpPr>
          <p:spPr>
            <a:xfrm flipV="1">
              <a:off x="1784163" y="2393763"/>
              <a:ext cx="2070474" cy="3178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1143000" y="2362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0,0,0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09800" y="18288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0,0,1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62400" y="19050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1,0,1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38600" y="3505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1,1,1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29000" y="2743200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1,0,0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76400" y="4267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0,1,0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29000" y="4267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1,1,0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09800" y="37338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0,1,1</a:t>
              </a:r>
              <a:endParaRPr lang="en-US" dirty="0"/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5715000" y="2209800"/>
            <a:ext cx="3124200" cy="2133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dirty="0" smtClean="0"/>
              <a:t>Option 1: Match all three.</a:t>
            </a:r>
          </a:p>
          <a:p>
            <a:pPr algn="l"/>
            <a:r>
              <a:rPr lang="en-US" sz="2600" dirty="0" smtClean="0"/>
              <a:t>s(A,B) + s(B,C) + s(A,C)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581400" y="1752600"/>
            <a:ext cx="38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49" name="Rectangle 48"/>
          <p:cNvSpPr/>
          <p:nvPr/>
        </p:nvSpPr>
        <p:spPr>
          <a:xfrm>
            <a:off x="914400" y="41148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51" name="Rectangle 50"/>
          <p:cNvSpPr/>
          <p:nvPr/>
        </p:nvSpPr>
        <p:spPr>
          <a:xfrm>
            <a:off x="1600200" y="22860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705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HW3: Updating </a:t>
            </a:r>
            <a:r>
              <a:rPr lang="en-US" dirty="0" smtClean="0"/>
              <a:t>a DP cell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90600" y="1905000"/>
            <a:ext cx="5181600" cy="4114800"/>
            <a:chOff x="1143000" y="1828800"/>
            <a:chExt cx="3581400" cy="2819400"/>
          </a:xfrm>
        </p:grpSpPr>
        <p:sp>
          <p:nvSpPr>
            <p:cNvPr id="14" name="Cube 13"/>
            <p:cNvSpPr/>
            <p:nvPr/>
          </p:nvSpPr>
          <p:spPr>
            <a:xfrm>
              <a:off x="1676400" y="2286000"/>
              <a:ext cx="2286000" cy="1981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17" idx="5"/>
              <a:endCxn id="22" idx="1"/>
            </p:cNvCxnSpPr>
            <p:nvPr/>
          </p:nvCxnSpPr>
          <p:spPr>
            <a:xfrm>
              <a:off x="1784163" y="2927163"/>
              <a:ext cx="1537074" cy="12322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1524000" y="26670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0574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100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766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0" y="4038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766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657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574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18" idx="4"/>
            </p:cNvCxnSpPr>
            <p:nvPr/>
          </p:nvCxnSpPr>
          <p:spPr>
            <a:xfrm>
              <a:off x="2209800" y="2438400"/>
              <a:ext cx="0" cy="1066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3" idx="2"/>
              <a:endCxn id="24" idx="5"/>
            </p:cNvCxnSpPr>
            <p:nvPr/>
          </p:nvCxnSpPr>
          <p:spPr>
            <a:xfrm flipH="1" flipV="1">
              <a:off x="2317563" y="3765363"/>
              <a:ext cx="1492437" cy="4463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1" idx="7"/>
              <a:endCxn id="24" idx="3"/>
            </p:cNvCxnSpPr>
            <p:nvPr/>
          </p:nvCxnSpPr>
          <p:spPr>
            <a:xfrm flipV="1">
              <a:off x="1784163" y="3765363"/>
              <a:ext cx="317874" cy="31787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7" idx="7"/>
              <a:endCxn id="18" idx="3"/>
            </p:cNvCxnSpPr>
            <p:nvPr/>
          </p:nvCxnSpPr>
          <p:spPr>
            <a:xfrm flipV="1">
              <a:off x="1784163" y="2393763"/>
              <a:ext cx="317874" cy="3178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7" idx="7"/>
              <a:endCxn id="20" idx="2"/>
            </p:cNvCxnSpPr>
            <p:nvPr/>
          </p:nvCxnSpPr>
          <p:spPr>
            <a:xfrm>
              <a:off x="1784163" y="2711637"/>
              <a:ext cx="1492437" cy="31563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7" idx="4"/>
              <a:endCxn id="21" idx="0"/>
            </p:cNvCxnSpPr>
            <p:nvPr/>
          </p:nvCxnSpPr>
          <p:spPr>
            <a:xfrm>
              <a:off x="1676400" y="2971800"/>
              <a:ext cx="0" cy="1066800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7" idx="5"/>
              <a:endCxn id="24" idx="1"/>
            </p:cNvCxnSpPr>
            <p:nvPr/>
          </p:nvCxnSpPr>
          <p:spPr>
            <a:xfrm>
              <a:off x="1784163" y="2927163"/>
              <a:ext cx="317874" cy="6226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" idx="5"/>
              <a:endCxn id="23" idx="2"/>
            </p:cNvCxnSpPr>
            <p:nvPr/>
          </p:nvCxnSpPr>
          <p:spPr>
            <a:xfrm>
              <a:off x="1784163" y="2927163"/>
              <a:ext cx="2025837" cy="88283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7" idx="7"/>
              <a:endCxn id="19" idx="3"/>
            </p:cNvCxnSpPr>
            <p:nvPr/>
          </p:nvCxnSpPr>
          <p:spPr>
            <a:xfrm flipV="1">
              <a:off x="1784163" y="2393763"/>
              <a:ext cx="2070474" cy="317874"/>
            </a:xfrm>
            <a:prstGeom prst="straightConnector1">
              <a:avLst/>
            </a:prstGeom>
            <a:ln w="635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1143000" y="2362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0,0,0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09800" y="18288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0,0,1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62400" y="19050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1,0,1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38600" y="3505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1,1,1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29000" y="2743200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1,0,0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76400" y="4267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0,1,0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29000" y="4267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1,1,0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09800" y="37338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0,1,1</a:t>
              </a:r>
              <a:endParaRPr lang="en-US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3581400" y="1752600"/>
            <a:ext cx="38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49" name="Rectangle 48"/>
          <p:cNvSpPr/>
          <p:nvPr/>
        </p:nvSpPr>
        <p:spPr>
          <a:xfrm>
            <a:off x="914400" y="41148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51" name="Rectangle 50"/>
          <p:cNvSpPr/>
          <p:nvPr/>
        </p:nvSpPr>
        <p:spPr>
          <a:xfrm>
            <a:off x="1600200" y="22860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5867400" y="2362200"/>
            <a:ext cx="3124200" cy="2133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dirty="0" smtClean="0"/>
              <a:t>Option 2: Gap 1 character</a:t>
            </a:r>
          </a:p>
          <a:p>
            <a:pPr algn="l"/>
            <a:r>
              <a:rPr lang="en-US" sz="2600" dirty="0" smtClean="0"/>
              <a:t>s(A,C) + s(C,</a:t>
            </a:r>
            <a:r>
              <a:rPr lang="en-US" sz="2600" dirty="0"/>
              <a:t>-</a:t>
            </a:r>
            <a:r>
              <a:rPr lang="en-US" sz="2600" dirty="0" smtClean="0"/>
              <a:t>) + s(A,-)</a:t>
            </a:r>
          </a:p>
        </p:txBody>
      </p:sp>
    </p:spTree>
    <p:extLst>
      <p:ext uri="{BB962C8B-B14F-4D97-AF65-F5344CB8AC3E}">
        <p14:creationId xmlns:p14="http://schemas.microsoft.com/office/powerpoint/2010/main" val="1955061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HW3: Updating </a:t>
            </a:r>
            <a:r>
              <a:rPr lang="en-US" dirty="0" smtClean="0"/>
              <a:t>a DP cell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990600" y="1905000"/>
            <a:ext cx="5181600" cy="4114800"/>
            <a:chOff x="1143000" y="1828800"/>
            <a:chExt cx="3581400" cy="2819400"/>
          </a:xfrm>
        </p:grpSpPr>
        <p:sp>
          <p:nvSpPr>
            <p:cNvPr id="14" name="Cube 13"/>
            <p:cNvSpPr/>
            <p:nvPr/>
          </p:nvSpPr>
          <p:spPr>
            <a:xfrm>
              <a:off x="1676400" y="2286000"/>
              <a:ext cx="2286000" cy="1981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17" idx="5"/>
              <a:endCxn id="22" idx="1"/>
            </p:cNvCxnSpPr>
            <p:nvPr/>
          </p:nvCxnSpPr>
          <p:spPr>
            <a:xfrm>
              <a:off x="1784163" y="2927163"/>
              <a:ext cx="1537074" cy="12322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1524000" y="26670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0574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810000" y="2133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76600" y="25908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524000" y="4038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76600" y="41148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810000" y="36576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57400" y="3505200"/>
              <a:ext cx="304800" cy="3048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18" idx="4"/>
            </p:cNvCxnSpPr>
            <p:nvPr/>
          </p:nvCxnSpPr>
          <p:spPr>
            <a:xfrm>
              <a:off x="2209800" y="2438400"/>
              <a:ext cx="0" cy="10668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3" idx="2"/>
              <a:endCxn id="24" idx="5"/>
            </p:cNvCxnSpPr>
            <p:nvPr/>
          </p:nvCxnSpPr>
          <p:spPr>
            <a:xfrm flipH="1" flipV="1">
              <a:off x="2317563" y="3765363"/>
              <a:ext cx="1492437" cy="4463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1" idx="7"/>
              <a:endCxn id="24" idx="3"/>
            </p:cNvCxnSpPr>
            <p:nvPr/>
          </p:nvCxnSpPr>
          <p:spPr>
            <a:xfrm flipV="1">
              <a:off x="1784163" y="3765363"/>
              <a:ext cx="317874" cy="31787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7" idx="7"/>
              <a:endCxn id="18" idx="3"/>
            </p:cNvCxnSpPr>
            <p:nvPr/>
          </p:nvCxnSpPr>
          <p:spPr>
            <a:xfrm flipV="1">
              <a:off x="1784163" y="2393763"/>
              <a:ext cx="317874" cy="3178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17" idx="7"/>
              <a:endCxn id="20" idx="2"/>
            </p:cNvCxnSpPr>
            <p:nvPr/>
          </p:nvCxnSpPr>
          <p:spPr>
            <a:xfrm>
              <a:off x="1784163" y="2711637"/>
              <a:ext cx="1492437" cy="31563"/>
            </a:xfrm>
            <a:prstGeom prst="straightConnector1">
              <a:avLst/>
            </a:prstGeom>
            <a:ln w="63500">
              <a:solidFill>
                <a:srgbClr val="FF0000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7" idx="4"/>
              <a:endCxn id="21" idx="0"/>
            </p:cNvCxnSpPr>
            <p:nvPr/>
          </p:nvCxnSpPr>
          <p:spPr>
            <a:xfrm>
              <a:off x="1676400" y="2971800"/>
              <a:ext cx="0" cy="1066800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17" idx="5"/>
              <a:endCxn id="24" idx="1"/>
            </p:cNvCxnSpPr>
            <p:nvPr/>
          </p:nvCxnSpPr>
          <p:spPr>
            <a:xfrm>
              <a:off x="1784163" y="2927163"/>
              <a:ext cx="317874" cy="6226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17" idx="5"/>
              <a:endCxn id="23" idx="2"/>
            </p:cNvCxnSpPr>
            <p:nvPr/>
          </p:nvCxnSpPr>
          <p:spPr>
            <a:xfrm>
              <a:off x="1784163" y="2927163"/>
              <a:ext cx="2025837" cy="88283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7" idx="7"/>
              <a:endCxn id="19" idx="3"/>
            </p:cNvCxnSpPr>
            <p:nvPr/>
          </p:nvCxnSpPr>
          <p:spPr>
            <a:xfrm flipV="1">
              <a:off x="1784163" y="2393763"/>
              <a:ext cx="2070474" cy="317874"/>
            </a:xfrm>
            <a:prstGeom prst="straightConnector1">
              <a:avLst/>
            </a:prstGeom>
            <a:ln w="38100">
              <a:prstDash val="sys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Rectangle 58"/>
            <p:cNvSpPr/>
            <p:nvPr/>
          </p:nvSpPr>
          <p:spPr>
            <a:xfrm>
              <a:off x="1143000" y="2362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0,0,0</a:t>
              </a:r>
              <a:endParaRPr lang="en-US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209800" y="18288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0,0,1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62400" y="19050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1,0,1</a:t>
              </a:r>
              <a:endParaRPr lang="en-US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038600" y="3505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1,1,1</a:t>
              </a:r>
              <a:endParaRPr lang="en-US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29000" y="2743200"/>
              <a:ext cx="685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1,0,0</a:t>
              </a:r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676400" y="4267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0,1,0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29000" y="42672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1,1,0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09800" y="3733800"/>
              <a:ext cx="685800" cy="3810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0,1,1</a:t>
              </a:r>
              <a:endParaRPr lang="en-US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3581400" y="1752600"/>
            <a:ext cx="38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49" name="Rectangle 48"/>
          <p:cNvSpPr/>
          <p:nvPr/>
        </p:nvSpPr>
        <p:spPr>
          <a:xfrm>
            <a:off x="914400" y="41148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B</a:t>
            </a:r>
            <a:endParaRPr lang="en-US" sz="3600" dirty="0"/>
          </a:p>
        </p:txBody>
      </p:sp>
      <p:sp>
        <p:nvSpPr>
          <p:cNvPr id="51" name="Rectangle 50"/>
          <p:cNvSpPr/>
          <p:nvPr/>
        </p:nvSpPr>
        <p:spPr>
          <a:xfrm>
            <a:off x="1600200" y="22860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5715000" y="2209800"/>
            <a:ext cx="3124200" cy="2133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dirty="0" smtClean="0"/>
              <a:t>Option 3: Gap 2 bases</a:t>
            </a:r>
          </a:p>
          <a:p>
            <a:pPr algn="l"/>
            <a:r>
              <a:rPr lang="en-US" sz="2600" dirty="0" smtClean="0"/>
              <a:t>s(A,-) + s(A,</a:t>
            </a:r>
            <a:r>
              <a:rPr lang="en-US" sz="2600" dirty="0"/>
              <a:t>-</a:t>
            </a:r>
            <a:r>
              <a:rPr lang="en-US" sz="2600" dirty="0" smtClean="0"/>
              <a:t>) + s(-,</a:t>
            </a:r>
            <a:r>
              <a:rPr lang="en-US" sz="2600" dirty="0"/>
              <a:t>-</a:t>
            </a:r>
            <a:r>
              <a:rPr lang="en-US" sz="2600" dirty="0" smtClean="0"/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772400" y="3276600"/>
            <a:ext cx="762000" cy="38100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811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HW3: Data structures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Score matrix: </a:t>
            </a:r>
          </a:p>
          <a:p>
            <a:pPr lvl="1"/>
            <a:r>
              <a:rPr lang="en-US" dirty="0" smtClean="0"/>
              <a:t>map(character -&gt; map(character -&gt; score))</a:t>
            </a:r>
          </a:p>
          <a:p>
            <a:r>
              <a:rPr lang="en-US" dirty="0" smtClean="0"/>
              <a:t>Sequences:</a:t>
            </a:r>
          </a:p>
          <a:p>
            <a:pPr lvl="1"/>
            <a:r>
              <a:rPr lang="en-US" dirty="0" smtClean="0"/>
              <a:t>string, char[L]</a:t>
            </a:r>
          </a:p>
          <a:p>
            <a:r>
              <a:rPr lang="en-US" dirty="0" smtClean="0"/>
              <a:t>DP matrix:</a:t>
            </a:r>
          </a:p>
          <a:p>
            <a:pPr lvl="1"/>
            <a:r>
              <a:rPr lang="en-US" dirty="0" smtClean="0"/>
              <a:t>cell[L1][L2][L3]</a:t>
            </a:r>
          </a:p>
          <a:p>
            <a:pPr lvl="1"/>
            <a:r>
              <a:rPr lang="en-US" dirty="0" smtClean="0"/>
              <a:t>cell: {score, traceback1, traceback2, traceback3}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2643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854</Words>
  <Application>Microsoft Macintosh PowerPoint</Application>
  <PresentationFormat>On-screen Show (4:3)</PresentationFormat>
  <Paragraphs>203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GS 540  Week 4</vt:lpstr>
      <vt:lpstr>HW3</vt:lpstr>
      <vt:lpstr>HW3: Dynamic programming matrix</vt:lpstr>
      <vt:lpstr>HW3: Dynamic programming matrix</vt:lpstr>
      <vt:lpstr>HW3: Updating a DP cell</vt:lpstr>
      <vt:lpstr>HW3: Updating a DP cell</vt:lpstr>
      <vt:lpstr>HW3: Updating a DP cell</vt:lpstr>
      <vt:lpstr>HW3: Updating a DP cell</vt:lpstr>
      <vt:lpstr>HW3: Data structures</vt:lpstr>
      <vt:lpstr>HW3: Optimal subalignment</vt:lpstr>
      <vt:lpstr>HW3: Pseudocode</vt:lpstr>
      <vt:lpstr>HW4</vt:lpstr>
      <vt:lpstr>HW4</vt:lpstr>
      <vt:lpstr>Remember log arithmetic!</vt:lpstr>
      <vt:lpstr>Frequentist vs. Bayesian statistics</vt:lpstr>
      <vt:lpstr>PowerPoint Presentation</vt:lpstr>
      <vt:lpstr>Frequentists and Bayesians agree on laws of probability</vt:lpstr>
      <vt:lpstr>Frequentists and Bayesians disagree on how to apply probability to science</vt:lpstr>
      <vt:lpstr>Frequentists and Bayesians disagree on how to apply probability to science</vt:lpstr>
      <vt:lpstr>Using Bayesian statistics, you refine your model of the world based on data</vt:lpstr>
      <vt:lpstr>Using frequentist statistics, you evaluate the probability that your model matches the truth</vt:lpstr>
      <vt:lpstr>When to use frequentist vs. Bayesian statistics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 540  Week 4</dc:title>
  <dc:creator>greensi</dc:creator>
  <cp:lastModifiedBy>Max Libbrecht</cp:lastModifiedBy>
  <cp:revision>39</cp:revision>
  <dcterms:created xsi:type="dcterms:W3CDTF">2013-02-07T21:36:00Z</dcterms:created>
  <dcterms:modified xsi:type="dcterms:W3CDTF">2015-01-29T20:02:44Z</dcterms:modified>
</cp:coreProperties>
</file>