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13" r:id="rId3"/>
    <p:sldId id="314" r:id="rId4"/>
    <p:sldId id="288" r:id="rId5"/>
    <p:sldId id="289" r:id="rId6"/>
    <p:sldId id="305" r:id="rId7"/>
    <p:sldId id="290" r:id="rId8"/>
    <p:sldId id="291" r:id="rId9"/>
    <p:sldId id="307" r:id="rId10"/>
    <p:sldId id="259" r:id="rId11"/>
    <p:sldId id="308" r:id="rId12"/>
    <p:sldId id="260" r:id="rId13"/>
    <p:sldId id="306" r:id="rId14"/>
    <p:sldId id="292" r:id="rId15"/>
    <p:sldId id="293" r:id="rId16"/>
    <p:sldId id="294" r:id="rId17"/>
    <p:sldId id="297" r:id="rId18"/>
    <p:sldId id="266" r:id="rId19"/>
    <p:sldId id="267" r:id="rId20"/>
    <p:sldId id="268" r:id="rId21"/>
    <p:sldId id="269" r:id="rId22"/>
    <p:sldId id="272" r:id="rId23"/>
    <p:sldId id="312" r:id="rId24"/>
    <p:sldId id="309" r:id="rId25"/>
    <p:sldId id="310"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28" autoAdjust="0"/>
  </p:normalViewPr>
  <p:slideViewPr>
    <p:cSldViewPr>
      <p:cViewPr>
        <p:scale>
          <a:sx n="90" d="100"/>
          <a:sy n="90"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BA7383-54C9-4957-9BBD-124F3CF2CB43}" type="datetimeFigureOut">
              <a:rPr lang="en-US" smtClean="0"/>
              <a:t>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218B2-7198-48E4-BA94-B586F40A4939}" type="slidenum">
              <a:rPr lang="en-US" smtClean="0"/>
              <a:t>‹#›</a:t>
            </a:fld>
            <a:endParaRPr lang="en-US"/>
          </a:p>
        </p:txBody>
      </p:sp>
    </p:spTree>
    <p:extLst>
      <p:ext uri="{BB962C8B-B14F-4D97-AF65-F5344CB8AC3E}">
        <p14:creationId xmlns:p14="http://schemas.microsoft.com/office/powerpoint/2010/main" val="114008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ea typeface="msgothic" charset="0"/>
                <a:cs typeface="msgothic" charset="0"/>
              </a:rPr>
              <a:t>exons 7–11 of the RNA-edited human gene GRIA2.  A 158-bp conserved noncoding element can be seen near the 3′ end of exon 11. This conserved element includes the editing complementary sequence (ECS) of the RNA editing site in exon 11.   Q-&gt;R [glutamine to arginine] by making CAG-&gt;CGG [really CIG –</a:t>
            </a:r>
            <a:r>
              <a:rPr lang="en-GB" baseline="0" dirty="0" smtClean="0">
                <a:latin typeface="Arial" pitchFamily="34" charset="0"/>
                <a:ea typeface="msgothic" charset="0"/>
                <a:cs typeface="msgothic" charset="0"/>
              </a:rPr>
              <a:t> </a:t>
            </a:r>
            <a:r>
              <a:rPr lang="en-GB" baseline="0" dirty="0" err="1" smtClean="0">
                <a:latin typeface="Arial" pitchFamily="34" charset="0"/>
                <a:ea typeface="msgothic" charset="0"/>
                <a:cs typeface="msgothic" charset="0"/>
              </a:rPr>
              <a:t>Inosines</a:t>
            </a:r>
            <a:r>
              <a:rPr lang="en-GB" baseline="0" dirty="0" smtClean="0">
                <a:latin typeface="Arial" pitchFamily="34" charset="0"/>
                <a:ea typeface="msgothic" charset="0"/>
                <a:cs typeface="msgothic" charset="0"/>
              </a:rPr>
              <a:t>]</a:t>
            </a:r>
            <a:r>
              <a:rPr lang="en-GB" dirty="0" smtClean="0">
                <a:latin typeface="Arial" pitchFamily="34" charset="0"/>
                <a:ea typeface="msgothic" charset="0"/>
                <a:cs typeface="msgothic" charset="0"/>
              </a:rPr>
              <a:t>.  Requires base-pairing of RNA, which is encoded overlapping this region.</a:t>
            </a:r>
            <a:endParaRPr lang="en-US" dirty="0"/>
          </a:p>
        </p:txBody>
      </p:sp>
      <p:sp>
        <p:nvSpPr>
          <p:cNvPr id="4" name="Slide Number Placeholder 3"/>
          <p:cNvSpPr>
            <a:spLocks noGrp="1"/>
          </p:cNvSpPr>
          <p:nvPr>
            <p:ph type="sldNum" sz="quarter" idx="10"/>
          </p:nvPr>
        </p:nvSpPr>
        <p:spPr/>
        <p:txBody>
          <a:bodyPr/>
          <a:lstStyle/>
          <a:p>
            <a:fld id="{806218B2-7198-48E4-BA94-B586F40A4939}"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ea typeface="msgothic" charset="0"/>
                <a:cs typeface="msgothic" charset="0"/>
              </a:rPr>
              <a:t>The conserved element shown at bottom overlaps three GAL4-binding sites (highlighted in base-level view). A fourth GAL4-binding site also is reflected by a small bump in the conservation scores (left arrow), as is the promoter itself (right arrow).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ea typeface="msgothic" charset="0"/>
              <a:cs typeface="ms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ea typeface="msgothic" charset="0"/>
              <a:cs typeface="ms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ea typeface="msgothic" charset="0"/>
              <a:cs typeface="ms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ea typeface="msgothic" charset="0"/>
              <a:cs typeface="ms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Screen shots of the conservation tracks in the (A) human and (B) S. </a:t>
            </a:r>
            <a:r>
              <a:rPr lang="en-GB" dirty="0" err="1" smtClean="0"/>
              <a:t>cerevisiae</a:t>
            </a:r>
            <a:r>
              <a:rPr lang="en-GB" dirty="0" smtClean="0"/>
              <a:t> UCSC Genome Browsers. Each conservation track has two parts, a plot of conservation scores, and beneath it, a display showing where each of the other genomes aligns to the reference genome. (Darker shading indicates higher BLASTZ scores; white indicates no alignment.) A separate track </a:t>
            </a:r>
            <a:r>
              <a:rPr lang="en-GB" dirty="0" err="1" smtClean="0"/>
              <a:t>labeled</a:t>
            </a:r>
            <a:r>
              <a:rPr lang="en-GB" dirty="0" smtClean="0"/>
              <a:t> “</a:t>
            </a:r>
            <a:r>
              <a:rPr lang="en-GB" dirty="0" err="1" smtClean="0"/>
              <a:t>PhastCons</a:t>
            </a:r>
            <a:r>
              <a:rPr lang="en-GB" dirty="0" smtClean="0"/>
              <a:t> Conserved Elements” shows predicted conserved elements and log-odds scores.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 exons 7–11 of the RNA-edited human gene GRIA2 are shown. Peaks in the conservation plot generally correspond to exons and valleys to noncoding regions, but a 158-bp conserved noncoding element can be seen near the 3′ end of exon 11. This conserved element includes the editing complementary sequence (ECS) of the RNA editing site in exon 11. The displays seen when zooming in to the base level at a typical exon (left) and in the region of the RNA editing site (right; see arrow) are shown as insets. On the left, several synonymous substitutions are visible (highlighted bases) and the elevated conservation abruptly ends after the splice site, while on the right, there are fewer synonymous substitutions and the elevated conservation extends into the intron. In the base-level display, the vertical orange bars and numbers above them indicate “hidden” </a:t>
            </a:r>
            <a:r>
              <a:rPr lang="en-GB" dirty="0" err="1" smtClean="0"/>
              <a:t>indels</a:t>
            </a:r>
            <a:r>
              <a:rPr lang="en-GB" dirty="0" smtClean="0"/>
              <a:t> and their lengths—i.e., deletions in the human genome or insertions in other genomes.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B, the S. </a:t>
            </a:r>
            <a:r>
              <a:rPr lang="en-GB" dirty="0" err="1" smtClean="0"/>
              <a:t>cerevisiae</a:t>
            </a:r>
            <a:r>
              <a:rPr lang="en-GB" dirty="0" smtClean="0"/>
              <a:t> GAL1 gene and 5′-flanking region are shown. Strong cross-species conservation can be seen in the regulatory region upstream of the promoter, as well as in the protein-coding portion of the gene. The conserved element shown at bottom overlaps three GAL4-binding sites (highlighted in base-level view). A fourth GAL4-binding site also is reflected by a small bump in the conservation scores (left arrow), as is the promoter itself (right arrow).</a:t>
            </a:r>
          </a:p>
        </p:txBody>
      </p:sp>
      <p:sp>
        <p:nvSpPr>
          <p:cNvPr id="4" name="Slide Number Placeholder 3"/>
          <p:cNvSpPr>
            <a:spLocks noGrp="1"/>
          </p:cNvSpPr>
          <p:nvPr>
            <p:ph type="sldNum" sz="quarter" idx="10"/>
          </p:nvPr>
        </p:nvSpPr>
        <p:spPr/>
        <p:txBody>
          <a:bodyPr/>
          <a:lstStyle/>
          <a:p>
            <a:fld id="{806218B2-7198-48E4-BA94-B586F40A4939}"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F2C18-6651-4C1D-82E4-5E5177C9A5F1}" type="datetimeFigureOut">
              <a:rPr lang="en-US" smtClean="0"/>
              <a:pPr/>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F2C18-6651-4C1D-82E4-5E5177C9A5F1}" type="datetimeFigureOut">
              <a:rPr lang="en-US" smtClean="0"/>
              <a:pPr/>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F2C18-6651-4C1D-82E4-5E5177C9A5F1}" type="datetimeFigureOut">
              <a:rPr lang="en-US" smtClean="0"/>
              <a:pPr/>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514600" cy="476250"/>
          </a:xfrm>
        </p:spPr>
        <p:txBody>
          <a:bodyPr/>
          <a:lstStyle>
            <a:lvl1pPr>
              <a:defRPr/>
            </a:lvl1pPr>
          </a:lstStyle>
          <a:p>
            <a:r>
              <a:rPr lang="en-US"/>
              <a:t>Markoviana Reading Group</a:t>
            </a:r>
          </a:p>
        </p:txBody>
      </p:sp>
      <p:sp>
        <p:nvSpPr>
          <p:cNvPr id="7" name="Footer Placeholder 6"/>
          <p:cNvSpPr>
            <a:spLocks noGrp="1"/>
          </p:cNvSpPr>
          <p:nvPr>
            <p:ph type="ftr" sz="quarter" idx="11"/>
          </p:nvPr>
        </p:nvSpPr>
        <p:spPr>
          <a:xfrm>
            <a:off x="3810000" y="6245225"/>
            <a:ext cx="2209800" cy="476250"/>
          </a:xfrm>
        </p:spPr>
        <p:txBody>
          <a:bodyPr/>
          <a:lstStyle>
            <a:lvl1pPr>
              <a:defRPr/>
            </a:lvl1pPr>
          </a:lstStyle>
          <a:p>
            <a:r>
              <a:rPr lang="en-US"/>
              <a:t>Fatih Gelgi – Feb, 2005</a:t>
            </a:r>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fld id="{C401CAA4-AC2B-4E9D-974D-96A25D506E7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F2C18-6651-4C1D-82E4-5E5177C9A5F1}" type="datetimeFigureOut">
              <a:rPr lang="en-US" smtClean="0"/>
              <a:pPr/>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F2C18-6651-4C1D-82E4-5E5177C9A5F1}" type="datetimeFigureOut">
              <a:rPr lang="en-US" smtClean="0"/>
              <a:pPr/>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F2C18-6651-4C1D-82E4-5E5177C9A5F1}" type="datetimeFigureOut">
              <a:rPr lang="en-US" smtClean="0"/>
              <a:pPr/>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F2C18-6651-4C1D-82E4-5E5177C9A5F1}" type="datetimeFigureOut">
              <a:rPr lang="en-US" smtClean="0"/>
              <a:pPr/>
              <a:t>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F2C18-6651-4C1D-82E4-5E5177C9A5F1}" type="datetimeFigureOut">
              <a:rPr lang="en-US" smtClean="0"/>
              <a:pPr/>
              <a:t>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F2C18-6651-4C1D-82E4-5E5177C9A5F1}" type="datetimeFigureOut">
              <a:rPr lang="en-US" smtClean="0"/>
              <a:pPr/>
              <a:t>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F2C18-6651-4C1D-82E4-5E5177C9A5F1}" type="datetimeFigureOut">
              <a:rPr lang="en-US" smtClean="0"/>
              <a:pPr/>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F2C18-6651-4C1D-82E4-5E5177C9A5F1}" type="datetimeFigureOut">
              <a:rPr lang="en-US" smtClean="0"/>
              <a:pPr/>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41CBA-DACC-423D-B014-7C94E1CB88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F2C18-6651-4C1D-82E4-5E5177C9A5F1}" type="datetimeFigureOut">
              <a:rPr lang="en-US" smtClean="0"/>
              <a:pPr/>
              <a:t>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41CBA-DACC-423D-B014-7C94E1CB88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genome.org/cgi/doi/10.1101/gr.3715005" TargetMode="External"/><Relationship Id="rId3"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en.wikipedia.org/wiki/UCSC_Genome_Browser" TargetMode="Externa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genome.ucsc.edu/cgi-bin/hgTrackUi?hgsid=325902171&amp;g=cons46way&amp;hgTracksConfigPage=configure" TargetMode="Externa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12.xml"/><Relationship Id="rId2"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emf"/><Relationship Id="rId3"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 540</a:t>
            </a:r>
            <a:br>
              <a:rPr lang="en-US" dirty="0" smtClean="0"/>
            </a:br>
            <a:r>
              <a:rPr lang="en-US" dirty="0" smtClean="0"/>
              <a:t>week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HW5: Find C+G </a:t>
            </a:r>
            <a:r>
              <a:rPr lang="en-US" sz="3600" dirty="0" smtClean="0"/>
              <a:t>rich regions using an HMM</a:t>
            </a:r>
            <a:endParaRPr lang="en-US" sz="3600" dirty="0"/>
          </a:p>
        </p:txBody>
      </p:sp>
      <p:sp>
        <p:nvSpPr>
          <p:cNvPr id="47" name="Oval 46"/>
          <p:cNvSpPr/>
          <p:nvPr/>
        </p:nvSpPr>
        <p:spPr>
          <a:xfrm>
            <a:off x="2819400" y="1828800"/>
            <a:ext cx="3048000" cy="137160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background</a:t>
            </a:r>
            <a:endParaRPr lang="en-US" sz="3000" dirty="0">
              <a:solidFill>
                <a:schemeClr val="tx1"/>
              </a:solidFill>
            </a:endParaRPr>
          </a:p>
        </p:txBody>
      </p:sp>
      <p:sp>
        <p:nvSpPr>
          <p:cNvPr id="70" name="Oval 69"/>
          <p:cNvSpPr/>
          <p:nvPr/>
        </p:nvSpPr>
        <p:spPr>
          <a:xfrm>
            <a:off x="3124200" y="4114800"/>
            <a:ext cx="2438400" cy="137160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C+G rich</a:t>
            </a:r>
            <a:endParaRPr lang="en-US" sz="3000" dirty="0">
              <a:solidFill>
                <a:schemeClr val="tx1"/>
              </a:solidFill>
            </a:endParaRPr>
          </a:p>
        </p:txBody>
      </p:sp>
      <p:cxnSp>
        <p:nvCxnSpPr>
          <p:cNvPr id="50" name="Straight Arrow Connector 49"/>
          <p:cNvCxnSpPr/>
          <p:nvPr/>
        </p:nvCxnSpPr>
        <p:spPr>
          <a:xfrm>
            <a:off x="4038600" y="3200400"/>
            <a:ext cx="0" cy="91440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V="1">
            <a:off x="4572000" y="3200400"/>
            <a:ext cx="0" cy="83820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a:off x="1524000" y="5040868"/>
            <a:ext cx="3733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24000" y="5421868"/>
            <a:ext cx="3733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524000" y="5802868"/>
            <a:ext cx="3733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524000" y="6183868"/>
            <a:ext cx="37338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HMM basics</a:t>
            </a:r>
            <a:endParaRPr lang="en-US" dirty="0"/>
          </a:p>
        </p:txBody>
      </p:sp>
      <p:sp>
        <p:nvSpPr>
          <p:cNvPr id="3" name="Content Placeholder 2"/>
          <p:cNvSpPr>
            <a:spLocks noGrp="1"/>
          </p:cNvSpPr>
          <p:nvPr>
            <p:ph idx="1"/>
          </p:nvPr>
        </p:nvSpPr>
        <p:spPr/>
        <p:txBody>
          <a:bodyPr/>
          <a:lstStyle/>
          <a:p>
            <a:r>
              <a:rPr lang="en-US" dirty="0" smtClean="0"/>
              <a:t>Given a sequence, and state parameters:</a:t>
            </a:r>
          </a:p>
          <a:p>
            <a:pPr lvl="1"/>
            <a:r>
              <a:rPr lang="en-US" dirty="0" smtClean="0"/>
              <a:t>Each possible path through the states has a certain probability of emitting the sequence</a:t>
            </a:r>
          </a:p>
          <a:p>
            <a:pPr lvl="1"/>
            <a:r>
              <a:rPr lang="en-US" dirty="0" smtClean="0"/>
              <a:t>P(</a:t>
            </a:r>
            <a:r>
              <a:rPr lang="en-US" dirty="0"/>
              <a:t>O</a:t>
            </a:r>
            <a:r>
              <a:rPr lang="en-US" dirty="0" smtClean="0"/>
              <a:t>|M)</a:t>
            </a:r>
            <a:endParaRPr lang="en-US" dirty="0"/>
          </a:p>
        </p:txBody>
      </p:sp>
      <p:sp>
        <p:nvSpPr>
          <p:cNvPr id="4" name="TextBox 3"/>
          <p:cNvSpPr txBox="1"/>
          <p:nvPr/>
        </p:nvSpPr>
        <p:spPr>
          <a:xfrm>
            <a:off x="1600200" y="4355068"/>
            <a:ext cx="4114800" cy="461665"/>
          </a:xfrm>
          <a:prstGeom prst="rect">
            <a:avLst/>
          </a:prstGeom>
          <a:noFill/>
        </p:spPr>
        <p:txBody>
          <a:bodyPr wrap="square" rtlCol="0">
            <a:spAutoFit/>
          </a:bodyPr>
          <a:lstStyle/>
          <a:p>
            <a:r>
              <a:rPr lang="en-US" sz="2400" b="1" dirty="0" smtClean="0"/>
              <a:t>A  C   G  T   A   G  C   T   </a:t>
            </a:r>
            <a:r>
              <a:rPr lang="en-US" sz="2400" b="1" dirty="0" err="1" smtClean="0"/>
              <a:t>T</a:t>
            </a:r>
            <a:r>
              <a:rPr lang="en-US" sz="2400" b="1" dirty="0" smtClean="0"/>
              <a:t>   </a:t>
            </a:r>
            <a:r>
              <a:rPr lang="en-US" sz="2400" b="1" dirty="0" err="1" smtClean="0"/>
              <a:t>T</a:t>
            </a:r>
            <a:endParaRPr lang="en-US" sz="2400" b="1" dirty="0"/>
          </a:p>
        </p:txBody>
      </p:sp>
      <p:sp>
        <p:nvSpPr>
          <p:cNvPr id="5" name="Oval 4"/>
          <p:cNvSpPr/>
          <p:nvPr/>
        </p:nvSpPr>
        <p:spPr>
          <a:xfrm>
            <a:off x="1676400" y="4888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17799" y="4888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2023533" y="4888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70666" y="4888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64932" y="4888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3412065" y="4888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59198" y="4888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p:cNvSpPr/>
          <p:nvPr/>
        </p:nvSpPr>
        <p:spPr>
          <a:xfrm>
            <a:off x="4106331" y="4888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p:cNvSpPr/>
          <p:nvPr/>
        </p:nvSpPr>
        <p:spPr>
          <a:xfrm>
            <a:off x="4453464" y="4888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4800600" y="4888468"/>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1676400" y="5269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7799" y="5269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2023533" y="5269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p:cNvSpPr/>
          <p:nvPr/>
        </p:nvSpPr>
        <p:spPr>
          <a:xfrm>
            <a:off x="2370666" y="5269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3064932" y="5269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p:cNvSpPr/>
          <p:nvPr/>
        </p:nvSpPr>
        <p:spPr>
          <a:xfrm>
            <a:off x="3412065" y="5269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p:cNvSpPr/>
          <p:nvPr/>
        </p:nvSpPr>
        <p:spPr>
          <a:xfrm>
            <a:off x="3759198" y="5269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106331" y="5269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53464" y="5269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800600" y="5269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76400" y="5650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2717799" y="5650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23533" y="5650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370666" y="5650468"/>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Oval 28"/>
          <p:cNvSpPr/>
          <p:nvPr/>
        </p:nvSpPr>
        <p:spPr>
          <a:xfrm>
            <a:off x="3064932" y="5650468"/>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Oval 29"/>
          <p:cNvSpPr/>
          <p:nvPr/>
        </p:nvSpPr>
        <p:spPr>
          <a:xfrm>
            <a:off x="3412065" y="5650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3759198" y="5650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06331" y="5650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53464" y="5650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4800600" y="5650468"/>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1676400"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7799"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23533"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70666" y="603146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Oval 38"/>
          <p:cNvSpPr/>
          <p:nvPr/>
        </p:nvSpPr>
        <p:spPr>
          <a:xfrm>
            <a:off x="3064932"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412065"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59198"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106331"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453464"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00600" y="603146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486400" y="4812268"/>
            <a:ext cx="685800" cy="369332"/>
          </a:xfrm>
          <a:prstGeom prst="rect">
            <a:avLst/>
          </a:prstGeom>
          <a:noFill/>
        </p:spPr>
        <p:txBody>
          <a:bodyPr wrap="square" rtlCol="0">
            <a:spAutoFit/>
          </a:bodyPr>
          <a:lstStyle/>
          <a:p>
            <a:r>
              <a:rPr lang="en-US" dirty="0" smtClean="0"/>
              <a:t>.04</a:t>
            </a:r>
            <a:endParaRPr lang="en-US" dirty="0"/>
          </a:p>
        </p:txBody>
      </p:sp>
      <p:sp>
        <p:nvSpPr>
          <p:cNvPr id="66" name="TextBox 65"/>
          <p:cNvSpPr txBox="1"/>
          <p:nvPr/>
        </p:nvSpPr>
        <p:spPr>
          <a:xfrm>
            <a:off x="5486400" y="5193268"/>
            <a:ext cx="685800" cy="369332"/>
          </a:xfrm>
          <a:prstGeom prst="rect">
            <a:avLst/>
          </a:prstGeom>
          <a:noFill/>
        </p:spPr>
        <p:txBody>
          <a:bodyPr wrap="square" rtlCol="0">
            <a:spAutoFit/>
          </a:bodyPr>
          <a:lstStyle/>
          <a:p>
            <a:r>
              <a:rPr lang="en-US" dirty="0" smtClean="0"/>
              <a:t>.10</a:t>
            </a:r>
            <a:endParaRPr lang="en-US" dirty="0"/>
          </a:p>
        </p:txBody>
      </p:sp>
      <p:sp>
        <p:nvSpPr>
          <p:cNvPr id="67" name="TextBox 66"/>
          <p:cNvSpPr txBox="1"/>
          <p:nvPr/>
        </p:nvSpPr>
        <p:spPr>
          <a:xfrm>
            <a:off x="5486400" y="5574268"/>
            <a:ext cx="685800" cy="369332"/>
          </a:xfrm>
          <a:prstGeom prst="rect">
            <a:avLst/>
          </a:prstGeom>
          <a:noFill/>
        </p:spPr>
        <p:txBody>
          <a:bodyPr wrap="square" rtlCol="0">
            <a:spAutoFit/>
          </a:bodyPr>
          <a:lstStyle/>
          <a:p>
            <a:r>
              <a:rPr lang="en-US" dirty="0" smtClean="0"/>
              <a:t>.02</a:t>
            </a:r>
            <a:endParaRPr lang="en-US" dirty="0"/>
          </a:p>
        </p:txBody>
      </p:sp>
      <p:sp>
        <p:nvSpPr>
          <p:cNvPr id="68" name="TextBox 67"/>
          <p:cNvSpPr txBox="1"/>
          <p:nvPr/>
        </p:nvSpPr>
        <p:spPr>
          <a:xfrm>
            <a:off x="5486400" y="5955268"/>
            <a:ext cx="685800" cy="369332"/>
          </a:xfrm>
          <a:prstGeom prst="rect">
            <a:avLst/>
          </a:prstGeom>
          <a:noFill/>
        </p:spPr>
        <p:txBody>
          <a:bodyPr wrap="square" rtlCol="0">
            <a:spAutoFit/>
          </a:bodyPr>
          <a:lstStyle/>
          <a:p>
            <a:r>
              <a:rPr lang="en-US" dirty="0" smtClean="0"/>
              <a:t>.06</a:t>
            </a:r>
            <a:endParaRPr lang="en-US" dirty="0"/>
          </a:p>
        </p:txBody>
      </p:sp>
      <p:sp>
        <p:nvSpPr>
          <p:cNvPr id="69" name="TextBox 68"/>
          <p:cNvSpPr txBox="1"/>
          <p:nvPr/>
        </p:nvSpPr>
        <p:spPr>
          <a:xfrm>
            <a:off x="5105400" y="3505200"/>
            <a:ext cx="1524000" cy="1200329"/>
          </a:xfrm>
          <a:prstGeom prst="rect">
            <a:avLst/>
          </a:prstGeom>
          <a:noFill/>
        </p:spPr>
        <p:txBody>
          <a:bodyPr wrap="square" rtlCol="0">
            <a:spAutoFit/>
          </a:bodyPr>
          <a:lstStyle/>
          <a:p>
            <a:pPr algn="ctr"/>
            <a:r>
              <a:rPr lang="en-US" dirty="0" smtClean="0">
                <a:solidFill>
                  <a:srgbClr val="FF0000"/>
                </a:solidFill>
              </a:rPr>
              <a:t>Probability</a:t>
            </a:r>
            <a:r>
              <a:rPr lang="en-US" dirty="0" smtClean="0"/>
              <a:t> of taking this state path given t-</a:t>
            </a:r>
            <a:r>
              <a:rPr lang="en-US" dirty="0" err="1" smtClean="0"/>
              <a:t>probs</a:t>
            </a:r>
            <a:endParaRPr lang="en-US" dirty="0"/>
          </a:p>
        </p:txBody>
      </p:sp>
      <p:sp>
        <p:nvSpPr>
          <p:cNvPr id="83" name="TextBox 82"/>
          <p:cNvSpPr txBox="1"/>
          <p:nvPr/>
        </p:nvSpPr>
        <p:spPr>
          <a:xfrm>
            <a:off x="-76200" y="4230469"/>
            <a:ext cx="1524000" cy="646331"/>
          </a:xfrm>
          <a:prstGeom prst="rect">
            <a:avLst/>
          </a:prstGeom>
          <a:noFill/>
        </p:spPr>
        <p:txBody>
          <a:bodyPr wrap="square" rtlCol="0">
            <a:spAutoFit/>
          </a:bodyPr>
          <a:lstStyle/>
          <a:p>
            <a:pPr algn="ctr"/>
            <a:r>
              <a:rPr lang="en-US" dirty="0" smtClean="0"/>
              <a:t>sequence</a:t>
            </a:r>
          </a:p>
          <a:p>
            <a:pPr algn="ctr"/>
            <a:r>
              <a:rPr lang="en-US" dirty="0" smtClean="0"/>
              <a:t>(emissions)</a:t>
            </a:r>
            <a:endParaRPr lang="en-US" dirty="0"/>
          </a:p>
        </p:txBody>
      </p:sp>
      <p:sp>
        <p:nvSpPr>
          <p:cNvPr id="84" name="TextBox 83"/>
          <p:cNvSpPr txBox="1"/>
          <p:nvPr/>
        </p:nvSpPr>
        <p:spPr>
          <a:xfrm>
            <a:off x="76200" y="5345668"/>
            <a:ext cx="1219200" cy="369332"/>
          </a:xfrm>
          <a:prstGeom prst="rect">
            <a:avLst/>
          </a:prstGeom>
          <a:noFill/>
        </p:spPr>
        <p:txBody>
          <a:bodyPr wrap="square" rtlCol="0">
            <a:spAutoFit/>
          </a:bodyPr>
          <a:lstStyle/>
          <a:p>
            <a:r>
              <a:rPr lang="en-US" dirty="0"/>
              <a:t>s</a:t>
            </a:r>
            <a:r>
              <a:rPr lang="en-US" dirty="0" smtClean="0"/>
              <a:t>tate paths</a:t>
            </a:r>
            <a:endParaRPr lang="en-US" dirty="0"/>
          </a:p>
        </p:txBody>
      </p:sp>
      <p:sp>
        <p:nvSpPr>
          <p:cNvPr id="85" name="TextBox 84"/>
          <p:cNvSpPr txBox="1"/>
          <p:nvPr/>
        </p:nvSpPr>
        <p:spPr>
          <a:xfrm>
            <a:off x="6858000" y="4800600"/>
            <a:ext cx="685800" cy="369332"/>
          </a:xfrm>
          <a:prstGeom prst="rect">
            <a:avLst/>
          </a:prstGeom>
          <a:noFill/>
        </p:spPr>
        <p:txBody>
          <a:bodyPr wrap="square" rtlCol="0">
            <a:spAutoFit/>
          </a:bodyPr>
          <a:lstStyle/>
          <a:p>
            <a:r>
              <a:rPr lang="en-US" dirty="0" smtClean="0"/>
              <a:t>.01</a:t>
            </a:r>
            <a:endParaRPr lang="en-US" dirty="0"/>
          </a:p>
        </p:txBody>
      </p:sp>
      <p:sp>
        <p:nvSpPr>
          <p:cNvPr id="86" name="TextBox 85"/>
          <p:cNvSpPr txBox="1"/>
          <p:nvPr/>
        </p:nvSpPr>
        <p:spPr>
          <a:xfrm>
            <a:off x="6858000" y="5181600"/>
            <a:ext cx="685800" cy="369332"/>
          </a:xfrm>
          <a:prstGeom prst="rect">
            <a:avLst/>
          </a:prstGeom>
          <a:noFill/>
        </p:spPr>
        <p:txBody>
          <a:bodyPr wrap="square" rtlCol="0">
            <a:spAutoFit/>
          </a:bodyPr>
          <a:lstStyle/>
          <a:p>
            <a:r>
              <a:rPr lang="en-US" dirty="0" smtClean="0"/>
              <a:t>.04</a:t>
            </a:r>
            <a:endParaRPr lang="en-US" dirty="0"/>
          </a:p>
        </p:txBody>
      </p:sp>
      <p:sp>
        <p:nvSpPr>
          <p:cNvPr id="87" name="TextBox 86"/>
          <p:cNvSpPr txBox="1"/>
          <p:nvPr/>
        </p:nvSpPr>
        <p:spPr>
          <a:xfrm>
            <a:off x="6858000" y="5562600"/>
            <a:ext cx="685800" cy="369332"/>
          </a:xfrm>
          <a:prstGeom prst="rect">
            <a:avLst/>
          </a:prstGeom>
          <a:noFill/>
        </p:spPr>
        <p:txBody>
          <a:bodyPr wrap="square" rtlCol="0">
            <a:spAutoFit/>
          </a:bodyPr>
          <a:lstStyle/>
          <a:p>
            <a:r>
              <a:rPr lang="en-US" dirty="0" smtClean="0"/>
              <a:t>.03</a:t>
            </a:r>
            <a:endParaRPr lang="en-US" dirty="0"/>
          </a:p>
        </p:txBody>
      </p:sp>
      <p:sp>
        <p:nvSpPr>
          <p:cNvPr id="88" name="TextBox 87"/>
          <p:cNvSpPr txBox="1"/>
          <p:nvPr/>
        </p:nvSpPr>
        <p:spPr>
          <a:xfrm>
            <a:off x="6858000" y="5943600"/>
            <a:ext cx="685800" cy="369332"/>
          </a:xfrm>
          <a:prstGeom prst="rect">
            <a:avLst/>
          </a:prstGeom>
          <a:noFill/>
        </p:spPr>
        <p:txBody>
          <a:bodyPr wrap="square" rtlCol="0">
            <a:spAutoFit/>
          </a:bodyPr>
          <a:lstStyle/>
          <a:p>
            <a:r>
              <a:rPr lang="en-US" dirty="0" smtClean="0"/>
              <a:t>.08</a:t>
            </a:r>
            <a:endParaRPr lang="en-US" dirty="0"/>
          </a:p>
        </p:txBody>
      </p:sp>
      <p:sp>
        <p:nvSpPr>
          <p:cNvPr id="89" name="TextBox 88"/>
          <p:cNvSpPr txBox="1"/>
          <p:nvPr/>
        </p:nvSpPr>
        <p:spPr>
          <a:xfrm>
            <a:off x="8077200" y="4812268"/>
            <a:ext cx="762000" cy="369332"/>
          </a:xfrm>
          <a:prstGeom prst="rect">
            <a:avLst/>
          </a:prstGeom>
          <a:noFill/>
        </p:spPr>
        <p:txBody>
          <a:bodyPr wrap="square" rtlCol="0">
            <a:spAutoFit/>
          </a:bodyPr>
          <a:lstStyle/>
          <a:p>
            <a:r>
              <a:rPr lang="en-US" dirty="0" smtClean="0"/>
              <a:t>.0004</a:t>
            </a:r>
            <a:endParaRPr lang="en-US" dirty="0"/>
          </a:p>
        </p:txBody>
      </p:sp>
      <p:sp>
        <p:nvSpPr>
          <p:cNvPr id="90" name="TextBox 89"/>
          <p:cNvSpPr txBox="1"/>
          <p:nvPr/>
        </p:nvSpPr>
        <p:spPr>
          <a:xfrm>
            <a:off x="8077200" y="5193268"/>
            <a:ext cx="762000" cy="369332"/>
          </a:xfrm>
          <a:prstGeom prst="rect">
            <a:avLst/>
          </a:prstGeom>
          <a:noFill/>
        </p:spPr>
        <p:txBody>
          <a:bodyPr wrap="square" rtlCol="0">
            <a:spAutoFit/>
          </a:bodyPr>
          <a:lstStyle/>
          <a:p>
            <a:r>
              <a:rPr lang="en-US" dirty="0" smtClean="0"/>
              <a:t>.0040</a:t>
            </a:r>
            <a:endParaRPr lang="en-US" dirty="0"/>
          </a:p>
        </p:txBody>
      </p:sp>
      <p:sp>
        <p:nvSpPr>
          <p:cNvPr id="91" name="TextBox 90"/>
          <p:cNvSpPr txBox="1"/>
          <p:nvPr/>
        </p:nvSpPr>
        <p:spPr>
          <a:xfrm>
            <a:off x="8077200" y="5562600"/>
            <a:ext cx="838200" cy="369332"/>
          </a:xfrm>
          <a:prstGeom prst="rect">
            <a:avLst/>
          </a:prstGeom>
          <a:noFill/>
        </p:spPr>
        <p:txBody>
          <a:bodyPr wrap="square" rtlCol="0">
            <a:spAutoFit/>
          </a:bodyPr>
          <a:lstStyle/>
          <a:p>
            <a:r>
              <a:rPr lang="en-US" dirty="0" smtClean="0"/>
              <a:t>.0006</a:t>
            </a:r>
            <a:endParaRPr lang="en-US" dirty="0"/>
          </a:p>
        </p:txBody>
      </p:sp>
      <p:sp>
        <p:nvSpPr>
          <p:cNvPr id="92" name="TextBox 91"/>
          <p:cNvSpPr txBox="1"/>
          <p:nvPr/>
        </p:nvSpPr>
        <p:spPr>
          <a:xfrm>
            <a:off x="8077200" y="5955268"/>
            <a:ext cx="838200" cy="369332"/>
          </a:xfrm>
          <a:prstGeom prst="rect">
            <a:avLst/>
          </a:prstGeom>
          <a:noFill/>
        </p:spPr>
        <p:txBody>
          <a:bodyPr wrap="square" rtlCol="0">
            <a:spAutoFit/>
          </a:bodyPr>
          <a:lstStyle/>
          <a:p>
            <a:r>
              <a:rPr lang="en-US" dirty="0" smtClean="0"/>
              <a:t>.0048</a:t>
            </a:r>
            <a:endParaRPr lang="en-US" dirty="0"/>
          </a:p>
        </p:txBody>
      </p:sp>
      <p:sp>
        <p:nvSpPr>
          <p:cNvPr id="93" name="TextBox 92"/>
          <p:cNvSpPr txBox="1"/>
          <p:nvPr/>
        </p:nvSpPr>
        <p:spPr>
          <a:xfrm>
            <a:off x="6400800" y="3247072"/>
            <a:ext cx="1600200" cy="1477328"/>
          </a:xfrm>
          <a:prstGeom prst="rect">
            <a:avLst/>
          </a:prstGeom>
          <a:noFill/>
        </p:spPr>
        <p:txBody>
          <a:bodyPr wrap="square" rtlCol="0">
            <a:spAutoFit/>
          </a:bodyPr>
          <a:lstStyle/>
          <a:p>
            <a:pPr algn="ctr"/>
            <a:r>
              <a:rPr lang="en-US" dirty="0" smtClean="0">
                <a:solidFill>
                  <a:srgbClr val="FF0000"/>
                </a:solidFill>
              </a:rPr>
              <a:t>Probability</a:t>
            </a:r>
            <a:r>
              <a:rPr lang="en-US" dirty="0" smtClean="0"/>
              <a:t> of emitting this sequence from this state path given e-</a:t>
            </a:r>
            <a:r>
              <a:rPr lang="en-US" dirty="0" err="1" smtClean="0"/>
              <a:t>probs</a:t>
            </a:r>
            <a:endParaRPr lang="en-US" dirty="0"/>
          </a:p>
        </p:txBody>
      </p:sp>
      <p:sp>
        <p:nvSpPr>
          <p:cNvPr id="94" name="TextBox 93"/>
          <p:cNvSpPr txBox="1"/>
          <p:nvPr/>
        </p:nvSpPr>
        <p:spPr>
          <a:xfrm>
            <a:off x="7696200" y="4078069"/>
            <a:ext cx="1524000" cy="646331"/>
          </a:xfrm>
          <a:prstGeom prst="rect">
            <a:avLst/>
          </a:prstGeom>
          <a:noFill/>
        </p:spPr>
        <p:txBody>
          <a:bodyPr wrap="square" rtlCol="0">
            <a:spAutoFit/>
          </a:bodyPr>
          <a:lstStyle/>
          <a:p>
            <a:pPr algn="ctr"/>
            <a:r>
              <a:rPr lang="en-US" dirty="0" smtClean="0">
                <a:solidFill>
                  <a:srgbClr val="FF0000"/>
                </a:solidFill>
              </a:rPr>
              <a:t>Joint Probability</a:t>
            </a:r>
            <a:endParaRPr lang="en-US" dirty="0"/>
          </a:p>
        </p:txBody>
      </p:sp>
    </p:spTree>
    <p:extLst>
      <p:ext uri="{BB962C8B-B14F-4D97-AF65-F5344CB8AC3E}">
        <p14:creationId xmlns:p14="http://schemas.microsoft.com/office/powerpoint/2010/main" val="12266894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Viterbi</a:t>
            </a:r>
            <a:r>
              <a:rPr lang="en-US" dirty="0" smtClean="0"/>
              <a:t> Algorithm</a:t>
            </a:r>
            <a:endParaRPr lang="en-US" dirty="0"/>
          </a:p>
        </p:txBody>
      </p:sp>
      <p:sp>
        <p:nvSpPr>
          <p:cNvPr id="8" name="TextBox 7"/>
          <p:cNvSpPr txBox="1"/>
          <p:nvPr/>
        </p:nvSpPr>
        <p:spPr>
          <a:xfrm>
            <a:off x="1905000" y="2819400"/>
            <a:ext cx="4114800" cy="461665"/>
          </a:xfrm>
          <a:prstGeom prst="rect">
            <a:avLst/>
          </a:prstGeom>
          <a:noFill/>
        </p:spPr>
        <p:txBody>
          <a:bodyPr wrap="square" rtlCol="0">
            <a:spAutoFit/>
          </a:bodyPr>
          <a:lstStyle/>
          <a:p>
            <a:r>
              <a:rPr lang="en-US" sz="2400" b="1" dirty="0" smtClean="0"/>
              <a:t>A  C   G  T   A   G  C   T   </a:t>
            </a:r>
            <a:r>
              <a:rPr lang="en-US" sz="2400" b="1" dirty="0" err="1" smtClean="0"/>
              <a:t>T</a:t>
            </a:r>
            <a:r>
              <a:rPr lang="en-US" sz="2400" b="1" dirty="0" smtClean="0"/>
              <a:t>   </a:t>
            </a:r>
            <a:r>
              <a:rPr lang="en-US" sz="2400" b="1" dirty="0" err="1" smtClean="0"/>
              <a:t>T</a:t>
            </a:r>
            <a:endParaRPr lang="en-US" sz="2400" b="1" dirty="0"/>
          </a:p>
        </p:txBody>
      </p:sp>
      <p:sp>
        <p:nvSpPr>
          <p:cNvPr id="9" name="Oval 8"/>
          <p:cNvSpPr/>
          <p:nvPr/>
        </p:nvSpPr>
        <p:spPr>
          <a:xfrm>
            <a:off x="1981200"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28333"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58264"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05400"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81200" y="3733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p:cNvSpPr/>
          <p:nvPr/>
        </p:nvSpPr>
        <p:spPr>
          <a:xfrm>
            <a:off x="2328333" y="3733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p:cNvSpPr/>
          <p:nvPr/>
        </p:nvSpPr>
        <p:spPr>
          <a:xfrm>
            <a:off x="4758264" y="3733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p:cNvSpPr/>
          <p:nvPr/>
        </p:nvSpPr>
        <p:spPr>
          <a:xfrm>
            <a:off x="5105400" y="3733800"/>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p:cNvSpPr/>
          <p:nvPr/>
        </p:nvSpPr>
        <p:spPr>
          <a:xfrm>
            <a:off x="1981200" y="4114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Oval 30"/>
          <p:cNvSpPr/>
          <p:nvPr/>
        </p:nvSpPr>
        <p:spPr>
          <a:xfrm>
            <a:off x="2328333" y="4114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6"/>
          <p:cNvSpPr/>
          <p:nvPr/>
        </p:nvSpPr>
        <p:spPr>
          <a:xfrm>
            <a:off x="4758264" y="4114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7"/>
          <p:cNvSpPr/>
          <p:nvPr/>
        </p:nvSpPr>
        <p:spPr>
          <a:xfrm>
            <a:off x="5105400" y="4114800"/>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8"/>
          <p:cNvSpPr/>
          <p:nvPr/>
        </p:nvSpPr>
        <p:spPr>
          <a:xfrm>
            <a:off x="1981200" y="4495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Oval 40"/>
          <p:cNvSpPr/>
          <p:nvPr/>
        </p:nvSpPr>
        <p:spPr>
          <a:xfrm>
            <a:off x="2328333" y="4495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p:cNvSpPr/>
          <p:nvPr/>
        </p:nvSpPr>
        <p:spPr>
          <a:xfrm>
            <a:off x="4758264" y="4495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Oval 47"/>
          <p:cNvSpPr/>
          <p:nvPr/>
        </p:nvSpPr>
        <p:spPr>
          <a:xfrm>
            <a:off x="5105400" y="4495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TextBox 48"/>
          <p:cNvSpPr txBox="1"/>
          <p:nvPr/>
        </p:nvSpPr>
        <p:spPr>
          <a:xfrm>
            <a:off x="9144000" y="3288268"/>
            <a:ext cx="685800" cy="369332"/>
          </a:xfrm>
          <a:prstGeom prst="rect">
            <a:avLst/>
          </a:prstGeom>
          <a:noFill/>
        </p:spPr>
        <p:txBody>
          <a:bodyPr wrap="square" rtlCol="0">
            <a:spAutoFit/>
          </a:bodyPr>
          <a:lstStyle/>
          <a:p>
            <a:r>
              <a:rPr lang="en-US" dirty="0" smtClean="0"/>
              <a:t>.04</a:t>
            </a:r>
            <a:endParaRPr lang="en-US" dirty="0"/>
          </a:p>
        </p:txBody>
      </p:sp>
      <p:sp>
        <p:nvSpPr>
          <p:cNvPr id="50" name="TextBox 49"/>
          <p:cNvSpPr txBox="1"/>
          <p:nvPr/>
        </p:nvSpPr>
        <p:spPr>
          <a:xfrm>
            <a:off x="9144000" y="3669268"/>
            <a:ext cx="685800" cy="369332"/>
          </a:xfrm>
          <a:prstGeom prst="rect">
            <a:avLst/>
          </a:prstGeom>
          <a:noFill/>
        </p:spPr>
        <p:txBody>
          <a:bodyPr wrap="square" rtlCol="0">
            <a:spAutoFit/>
          </a:bodyPr>
          <a:lstStyle/>
          <a:p>
            <a:r>
              <a:rPr lang="en-US" dirty="0" smtClean="0"/>
              <a:t>.10</a:t>
            </a:r>
            <a:endParaRPr lang="en-US" dirty="0"/>
          </a:p>
        </p:txBody>
      </p:sp>
      <p:sp>
        <p:nvSpPr>
          <p:cNvPr id="51" name="TextBox 50"/>
          <p:cNvSpPr txBox="1"/>
          <p:nvPr/>
        </p:nvSpPr>
        <p:spPr>
          <a:xfrm>
            <a:off x="9144000" y="4050268"/>
            <a:ext cx="685800" cy="369332"/>
          </a:xfrm>
          <a:prstGeom prst="rect">
            <a:avLst/>
          </a:prstGeom>
          <a:noFill/>
        </p:spPr>
        <p:txBody>
          <a:bodyPr wrap="square" rtlCol="0">
            <a:spAutoFit/>
          </a:bodyPr>
          <a:lstStyle/>
          <a:p>
            <a:r>
              <a:rPr lang="en-US" dirty="0" smtClean="0"/>
              <a:t>.02</a:t>
            </a:r>
            <a:endParaRPr lang="en-US" dirty="0"/>
          </a:p>
        </p:txBody>
      </p:sp>
      <p:sp>
        <p:nvSpPr>
          <p:cNvPr id="52" name="TextBox 51"/>
          <p:cNvSpPr txBox="1"/>
          <p:nvPr/>
        </p:nvSpPr>
        <p:spPr>
          <a:xfrm>
            <a:off x="9144000" y="4431268"/>
            <a:ext cx="685800" cy="369332"/>
          </a:xfrm>
          <a:prstGeom prst="rect">
            <a:avLst/>
          </a:prstGeom>
          <a:noFill/>
        </p:spPr>
        <p:txBody>
          <a:bodyPr wrap="square" rtlCol="0">
            <a:spAutoFit/>
          </a:bodyPr>
          <a:lstStyle/>
          <a:p>
            <a:r>
              <a:rPr lang="en-US" dirty="0" smtClean="0"/>
              <a:t>.06</a:t>
            </a:r>
            <a:endParaRPr lang="en-US" dirty="0"/>
          </a:p>
        </p:txBody>
      </p:sp>
      <p:sp>
        <p:nvSpPr>
          <p:cNvPr id="54" name="TextBox 53"/>
          <p:cNvSpPr txBox="1"/>
          <p:nvPr/>
        </p:nvSpPr>
        <p:spPr>
          <a:xfrm>
            <a:off x="381000" y="2895600"/>
            <a:ext cx="1219200" cy="369332"/>
          </a:xfrm>
          <a:prstGeom prst="rect">
            <a:avLst/>
          </a:prstGeom>
          <a:noFill/>
        </p:spPr>
        <p:txBody>
          <a:bodyPr wrap="square" rtlCol="0">
            <a:spAutoFit/>
          </a:bodyPr>
          <a:lstStyle/>
          <a:p>
            <a:r>
              <a:rPr lang="en-US" dirty="0" smtClean="0"/>
              <a:t>sequence</a:t>
            </a:r>
            <a:endParaRPr lang="en-US" dirty="0"/>
          </a:p>
        </p:txBody>
      </p:sp>
      <p:sp>
        <p:nvSpPr>
          <p:cNvPr id="55" name="TextBox 54"/>
          <p:cNvSpPr txBox="1"/>
          <p:nvPr/>
        </p:nvSpPr>
        <p:spPr>
          <a:xfrm>
            <a:off x="381000" y="3810000"/>
            <a:ext cx="1219200" cy="369332"/>
          </a:xfrm>
          <a:prstGeom prst="rect">
            <a:avLst/>
          </a:prstGeom>
          <a:noFill/>
        </p:spPr>
        <p:txBody>
          <a:bodyPr wrap="square" rtlCol="0">
            <a:spAutoFit/>
          </a:bodyPr>
          <a:lstStyle/>
          <a:p>
            <a:r>
              <a:rPr lang="en-US" dirty="0" smtClean="0"/>
              <a:t>states</a:t>
            </a:r>
            <a:endParaRPr lang="en-US" dirty="0"/>
          </a:p>
        </p:txBody>
      </p:sp>
      <p:sp>
        <p:nvSpPr>
          <p:cNvPr id="56" name="TextBox 55"/>
          <p:cNvSpPr txBox="1"/>
          <p:nvPr/>
        </p:nvSpPr>
        <p:spPr>
          <a:xfrm>
            <a:off x="10515600" y="3276600"/>
            <a:ext cx="685800" cy="369332"/>
          </a:xfrm>
          <a:prstGeom prst="rect">
            <a:avLst/>
          </a:prstGeom>
          <a:noFill/>
        </p:spPr>
        <p:txBody>
          <a:bodyPr wrap="square" rtlCol="0">
            <a:spAutoFit/>
          </a:bodyPr>
          <a:lstStyle/>
          <a:p>
            <a:r>
              <a:rPr lang="en-US" dirty="0" smtClean="0"/>
              <a:t>.01</a:t>
            </a:r>
            <a:endParaRPr lang="en-US" dirty="0"/>
          </a:p>
        </p:txBody>
      </p:sp>
      <p:sp>
        <p:nvSpPr>
          <p:cNvPr id="57" name="TextBox 56"/>
          <p:cNvSpPr txBox="1"/>
          <p:nvPr/>
        </p:nvSpPr>
        <p:spPr>
          <a:xfrm>
            <a:off x="10515600" y="3657600"/>
            <a:ext cx="685800" cy="369332"/>
          </a:xfrm>
          <a:prstGeom prst="rect">
            <a:avLst/>
          </a:prstGeom>
          <a:noFill/>
        </p:spPr>
        <p:txBody>
          <a:bodyPr wrap="square" rtlCol="0">
            <a:spAutoFit/>
          </a:bodyPr>
          <a:lstStyle/>
          <a:p>
            <a:r>
              <a:rPr lang="en-US" dirty="0" smtClean="0"/>
              <a:t>.04</a:t>
            </a:r>
            <a:endParaRPr lang="en-US" dirty="0"/>
          </a:p>
        </p:txBody>
      </p:sp>
      <p:sp>
        <p:nvSpPr>
          <p:cNvPr id="58" name="TextBox 57"/>
          <p:cNvSpPr txBox="1"/>
          <p:nvPr/>
        </p:nvSpPr>
        <p:spPr>
          <a:xfrm>
            <a:off x="10515600" y="4038600"/>
            <a:ext cx="685800" cy="369332"/>
          </a:xfrm>
          <a:prstGeom prst="rect">
            <a:avLst/>
          </a:prstGeom>
          <a:noFill/>
        </p:spPr>
        <p:txBody>
          <a:bodyPr wrap="square" rtlCol="0">
            <a:spAutoFit/>
          </a:bodyPr>
          <a:lstStyle/>
          <a:p>
            <a:r>
              <a:rPr lang="en-US" dirty="0" smtClean="0"/>
              <a:t>.03</a:t>
            </a:r>
            <a:endParaRPr lang="en-US" dirty="0"/>
          </a:p>
        </p:txBody>
      </p:sp>
      <p:sp>
        <p:nvSpPr>
          <p:cNvPr id="59" name="TextBox 58"/>
          <p:cNvSpPr txBox="1"/>
          <p:nvPr/>
        </p:nvSpPr>
        <p:spPr>
          <a:xfrm>
            <a:off x="10515600" y="4419600"/>
            <a:ext cx="685800" cy="369332"/>
          </a:xfrm>
          <a:prstGeom prst="rect">
            <a:avLst/>
          </a:prstGeom>
          <a:noFill/>
        </p:spPr>
        <p:txBody>
          <a:bodyPr wrap="square" rtlCol="0">
            <a:spAutoFit/>
          </a:bodyPr>
          <a:lstStyle/>
          <a:p>
            <a:r>
              <a:rPr lang="en-US" dirty="0" smtClean="0"/>
              <a:t>.08</a:t>
            </a:r>
            <a:endParaRPr lang="en-US" dirty="0"/>
          </a:p>
        </p:txBody>
      </p:sp>
      <p:sp>
        <p:nvSpPr>
          <p:cNvPr id="60" name="TextBox 59"/>
          <p:cNvSpPr txBox="1"/>
          <p:nvPr/>
        </p:nvSpPr>
        <p:spPr>
          <a:xfrm>
            <a:off x="10134600" y="1600200"/>
            <a:ext cx="762000" cy="369332"/>
          </a:xfrm>
          <a:prstGeom prst="rect">
            <a:avLst/>
          </a:prstGeom>
          <a:noFill/>
        </p:spPr>
        <p:txBody>
          <a:bodyPr wrap="square" rtlCol="0">
            <a:spAutoFit/>
          </a:bodyPr>
          <a:lstStyle/>
          <a:p>
            <a:r>
              <a:rPr lang="en-US" dirty="0" smtClean="0"/>
              <a:t>.0004</a:t>
            </a:r>
            <a:endParaRPr lang="en-US" dirty="0"/>
          </a:p>
        </p:txBody>
      </p:sp>
      <p:sp>
        <p:nvSpPr>
          <p:cNvPr id="61" name="TextBox 60"/>
          <p:cNvSpPr txBox="1"/>
          <p:nvPr/>
        </p:nvSpPr>
        <p:spPr>
          <a:xfrm>
            <a:off x="10134600" y="1981200"/>
            <a:ext cx="762000" cy="369332"/>
          </a:xfrm>
          <a:prstGeom prst="rect">
            <a:avLst/>
          </a:prstGeom>
          <a:noFill/>
        </p:spPr>
        <p:txBody>
          <a:bodyPr wrap="square" rtlCol="0">
            <a:spAutoFit/>
          </a:bodyPr>
          <a:lstStyle/>
          <a:p>
            <a:r>
              <a:rPr lang="en-US" dirty="0" smtClean="0"/>
              <a:t>.0040</a:t>
            </a:r>
            <a:endParaRPr lang="en-US" dirty="0"/>
          </a:p>
        </p:txBody>
      </p:sp>
      <p:sp>
        <p:nvSpPr>
          <p:cNvPr id="62" name="TextBox 61"/>
          <p:cNvSpPr txBox="1"/>
          <p:nvPr/>
        </p:nvSpPr>
        <p:spPr>
          <a:xfrm>
            <a:off x="10134600" y="2350532"/>
            <a:ext cx="838200" cy="369332"/>
          </a:xfrm>
          <a:prstGeom prst="rect">
            <a:avLst/>
          </a:prstGeom>
          <a:noFill/>
        </p:spPr>
        <p:txBody>
          <a:bodyPr wrap="square" rtlCol="0">
            <a:spAutoFit/>
          </a:bodyPr>
          <a:lstStyle/>
          <a:p>
            <a:r>
              <a:rPr lang="en-US" dirty="0" smtClean="0"/>
              <a:t>.0006</a:t>
            </a:r>
            <a:endParaRPr lang="en-US" dirty="0"/>
          </a:p>
        </p:txBody>
      </p:sp>
      <p:sp>
        <p:nvSpPr>
          <p:cNvPr id="63" name="TextBox 62"/>
          <p:cNvSpPr txBox="1"/>
          <p:nvPr/>
        </p:nvSpPr>
        <p:spPr>
          <a:xfrm>
            <a:off x="10134600" y="2743200"/>
            <a:ext cx="838200" cy="369332"/>
          </a:xfrm>
          <a:prstGeom prst="rect">
            <a:avLst/>
          </a:prstGeom>
          <a:noFill/>
        </p:spPr>
        <p:txBody>
          <a:bodyPr wrap="square" rtlCol="0">
            <a:spAutoFit/>
          </a:bodyPr>
          <a:lstStyle/>
          <a:p>
            <a:r>
              <a:rPr lang="en-US" dirty="0" smtClean="0"/>
              <a:t>.0048</a:t>
            </a:r>
            <a:endParaRPr lang="en-US" dirty="0"/>
          </a:p>
        </p:txBody>
      </p:sp>
      <p:sp>
        <p:nvSpPr>
          <p:cNvPr id="65" name="TextBox 64"/>
          <p:cNvSpPr txBox="1"/>
          <p:nvPr/>
        </p:nvSpPr>
        <p:spPr>
          <a:xfrm>
            <a:off x="6477000" y="4325034"/>
            <a:ext cx="1524000" cy="646331"/>
          </a:xfrm>
          <a:prstGeom prst="rect">
            <a:avLst/>
          </a:prstGeom>
          <a:noFill/>
        </p:spPr>
        <p:txBody>
          <a:bodyPr wrap="square" rtlCol="0">
            <a:spAutoFit/>
          </a:bodyPr>
          <a:lstStyle/>
          <a:p>
            <a:pPr algn="ctr"/>
            <a:r>
              <a:rPr lang="en-US" dirty="0" smtClean="0">
                <a:solidFill>
                  <a:srgbClr val="FF0000"/>
                </a:solidFill>
              </a:rPr>
              <a:t>Highest weight path</a:t>
            </a:r>
            <a:endParaRPr lang="en-US" dirty="0"/>
          </a:p>
        </p:txBody>
      </p:sp>
      <p:cxnSp>
        <p:nvCxnSpPr>
          <p:cNvPr id="67" name="Straight Arrow Connector 66"/>
          <p:cNvCxnSpPr>
            <a:stCxn id="9" idx="2"/>
            <a:endCxn id="64" idx="7"/>
          </p:cNvCxnSpPr>
          <p:nvPr/>
        </p:nvCxnSpPr>
        <p:spPr>
          <a:xfrm flipH="1">
            <a:off x="1490522" y="3467100"/>
            <a:ext cx="490678" cy="41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1" idx="2"/>
            <a:endCxn id="39" idx="7"/>
          </p:cNvCxnSpPr>
          <p:nvPr/>
        </p:nvCxnSpPr>
        <p:spPr>
          <a:xfrm flipH="1">
            <a:off x="2176322" y="4229100"/>
            <a:ext cx="152011" cy="300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1" idx="2"/>
            <a:endCxn id="19" idx="6"/>
          </p:cNvCxnSpPr>
          <p:nvPr/>
        </p:nvCxnSpPr>
        <p:spPr>
          <a:xfrm flipH="1">
            <a:off x="2209800" y="3848100"/>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95400" y="3847639"/>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6" name="Straight Arrow Connector 65"/>
          <p:cNvCxnSpPr>
            <a:stCxn id="19" idx="2"/>
            <a:endCxn id="64" idx="6"/>
          </p:cNvCxnSpPr>
          <p:nvPr/>
        </p:nvCxnSpPr>
        <p:spPr>
          <a:xfrm flipH="1">
            <a:off x="1524000" y="3848100"/>
            <a:ext cx="457200" cy="113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9" idx="2"/>
          </p:cNvCxnSpPr>
          <p:nvPr/>
        </p:nvCxnSpPr>
        <p:spPr>
          <a:xfrm flipH="1" flipV="1">
            <a:off x="1490522" y="4026932"/>
            <a:ext cx="490678" cy="20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9" idx="2"/>
            <a:endCxn id="64" idx="5"/>
          </p:cNvCxnSpPr>
          <p:nvPr/>
        </p:nvCxnSpPr>
        <p:spPr>
          <a:xfrm flipH="1" flipV="1">
            <a:off x="1490522" y="4042761"/>
            <a:ext cx="490678" cy="567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1" idx="2"/>
            <a:endCxn id="39" idx="6"/>
          </p:cNvCxnSpPr>
          <p:nvPr/>
        </p:nvCxnSpPr>
        <p:spPr>
          <a:xfrm flipH="1">
            <a:off x="2209800" y="4610100"/>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1" idx="2"/>
            <a:endCxn id="19" idx="6"/>
          </p:cNvCxnSpPr>
          <p:nvPr/>
        </p:nvCxnSpPr>
        <p:spPr>
          <a:xfrm flipH="1">
            <a:off x="2209800" y="3467100"/>
            <a:ext cx="1185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679699" y="334696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026832" y="3346966"/>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679699" y="3727966"/>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Oval 86"/>
          <p:cNvSpPr/>
          <p:nvPr/>
        </p:nvSpPr>
        <p:spPr>
          <a:xfrm>
            <a:off x="3026832" y="3727966"/>
            <a:ext cx="2286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8" name="Oval 87"/>
          <p:cNvSpPr/>
          <p:nvPr/>
        </p:nvSpPr>
        <p:spPr>
          <a:xfrm>
            <a:off x="2679699" y="4108966"/>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9" name="Oval 88"/>
          <p:cNvSpPr/>
          <p:nvPr/>
        </p:nvSpPr>
        <p:spPr>
          <a:xfrm>
            <a:off x="3026832" y="4108966"/>
            <a:ext cx="228600" cy="2286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0" name="Oval 89"/>
          <p:cNvSpPr/>
          <p:nvPr/>
        </p:nvSpPr>
        <p:spPr>
          <a:xfrm>
            <a:off x="2679699" y="448996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p:cNvSpPr/>
          <p:nvPr/>
        </p:nvSpPr>
        <p:spPr>
          <a:xfrm>
            <a:off x="3026832" y="448996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2" name="Straight Arrow Connector 91"/>
          <p:cNvCxnSpPr>
            <a:stCxn id="89" idx="2"/>
            <a:endCxn id="88" idx="6"/>
          </p:cNvCxnSpPr>
          <p:nvPr/>
        </p:nvCxnSpPr>
        <p:spPr>
          <a:xfrm flipH="1">
            <a:off x="2908299" y="4223266"/>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7" idx="2"/>
            <a:endCxn id="86" idx="6"/>
          </p:cNvCxnSpPr>
          <p:nvPr/>
        </p:nvCxnSpPr>
        <p:spPr>
          <a:xfrm flipH="1">
            <a:off x="2908299" y="3842266"/>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1" idx="2"/>
            <a:endCxn id="88" idx="6"/>
          </p:cNvCxnSpPr>
          <p:nvPr/>
        </p:nvCxnSpPr>
        <p:spPr>
          <a:xfrm flipH="1" flipV="1">
            <a:off x="2908299" y="4223266"/>
            <a:ext cx="1185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5" idx="2"/>
            <a:endCxn id="86" idx="6"/>
          </p:cNvCxnSpPr>
          <p:nvPr/>
        </p:nvCxnSpPr>
        <p:spPr>
          <a:xfrm flipH="1">
            <a:off x="2908299" y="3461266"/>
            <a:ext cx="1185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0" idx="2"/>
            <a:endCxn id="41" idx="6"/>
          </p:cNvCxnSpPr>
          <p:nvPr/>
        </p:nvCxnSpPr>
        <p:spPr>
          <a:xfrm flipH="1">
            <a:off x="2556933" y="4604266"/>
            <a:ext cx="122766"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8" idx="2"/>
            <a:endCxn id="31" idx="6"/>
          </p:cNvCxnSpPr>
          <p:nvPr/>
        </p:nvCxnSpPr>
        <p:spPr>
          <a:xfrm flipH="1">
            <a:off x="2556933" y="4223266"/>
            <a:ext cx="122766"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2"/>
            <a:endCxn id="21" idx="6"/>
          </p:cNvCxnSpPr>
          <p:nvPr/>
        </p:nvCxnSpPr>
        <p:spPr>
          <a:xfrm flipH="1">
            <a:off x="2556933" y="3842266"/>
            <a:ext cx="122766"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4" idx="2"/>
            <a:endCxn id="11" idx="6"/>
          </p:cNvCxnSpPr>
          <p:nvPr/>
        </p:nvCxnSpPr>
        <p:spPr>
          <a:xfrm flipH="1">
            <a:off x="2556933" y="3461266"/>
            <a:ext cx="122766" cy="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4986867" y="4267200"/>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4986867" y="3886200"/>
            <a:ext cx="1185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4986867" y="4267200"/>
            <a:ext cx="1185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4986867" y="3505200"/>
            <a:ext cx="11853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791200" y="3288268"/>
            <a:ext cx="762000" cy="369332"/>
          </a:xfrm>
          <a:prstGeom prst="rect">
            <a:avLst/>
          </a:prstGeom>
          <a:noFill/>
        </p:spPr>
        <p:txBody>
          <a:bodyPr wrap="square" rtlCol="0">
            <a:spAutoFit/>
          </a:bodyPr>
          <a:lstStyle/>
          <a:p>
            <a:r>
              <a:rPr lang="en-US" dirty="0" smtClean="0"/>
              <a:t>.0004</a:t>
            </a:r>
            <a:endParaRPr lang="en-US" dirty="0"/>
          </a:p>
        </p:txBody>
      </p:sp>
      <p:sp>
        <p:nvSpPr>
          <p:cNvPr id="115" name="TextBox 114"/>
          <p:cNvSpPr txBox="1"/>
          <p:nvPr/>
        </p:nvSpPr>
        <p:spPr>
          <a:xfrm>
            <a:off x="5791200" y="3669268"/>
            <a:ext cx="762000" cy="369332"/>
          </a:xfrm>
          <a:prstGeom prst="rect">
            <a:avLst/>
          </a:prstGeom>
          <a:noFill/>
        </p:spPr>
        <p:txBody>
          <a:bodyPr wrap="square" rtlCol="0">
            <a:spAutoFit/>
          </a:bodyPr>
          <a:lstStyle/>
          <a:p>
            <a:r>
              <a:rPr lang="en-US" dirty="0" smtClean="0"/>
              <a:t>.0040</a:t>
            </a:r>
            <a:endParaRPr lang="en-US" dirty="0"/>
          </a:p>
        </p:txBody>
      </p:sp>
      <p:sp>
        <p:nvSpPr>
          <p:cNvPr id="116" name="TextBox 115"/>
          <p:cNvSpPr txBox="1"/>
          <p:nvPr/>
        </p:nvSpPr>
        <p:spPr>
          <a:xfrm>
            <a:off x="5791200" y="4038600"/>
            <a:ext cx="838200" cy="369332"/>
          </a:xfrm>
          <a:prstGeom prst="rect">
            <a:avLst/>
          </a:prstGeom>
          <a:noFill/>
        </p:spPr>
        <p:txBody>
          <a:bodyPr wrap="square" rtlCol="0">
            <a:spAutoFit/>
          </a:bodyPr>
          <a:lstStyle/>
          <a:p>
            <a:r>
              <a:rPr lang="en-US" dirty="0" smtClean="0"/>
              <a:t>.0006</a:t>
            </a:r>
            <a:endParaRPr lang="en-US" dirty="0"/>
          </a:p>
        </p:txBody>
      </p:sp>
      <p:sp>
        <p:nvSpPr>
          <p:cNvPr id="117" name="TextBox 116"/>
          <p:cNvSpPr txBox="1"/>
          <p:nvPr/>
        </p:nvSpPr>
        <p:spPr>
          <a:xfrm>
            <a:off x="5791200" y="4431268"/>
            <a:ext cx="838200" cy="369332"/>
          </a:xfrm>
          <a:prstGeom prst="rect">
            <a:avLst/>
          </a:prstGeom>
          <a:noFill/>
        </p:spPr>
        <p:txBody>
          <a:bodyPr wrap="square" rtlCol="0">
            <a:spAutoFit/>
          </a:bodyPr>
          <a:lstStyle/>
          <a:p>
            <a:r>
              <a:rPr lang="en-US" dirty="0" smtClean="0"/>
              <a:t>.0048</a:t>
            </a:r>
            <a:endParaRPr lang="en-US" dirty="0"/>
          </a:p>
        </p:txBody>
      </p:sp>
      <p:sp>
        <p:nvSpPr>
          <p:cNvPr id="118" name="TextBox 117"/>
          <p:cNvSpPr txBox="1"/>
          <p:nvPr/>
        </p:nvSpPr>
        <p:spPr>
          <a:xfrm>
            <a:off x="5410200" y="2554069"/>
            <a:ext cx="1524000" cy="646331"/>
          </a:xfrm>
          <a:prstGeom prst="rect">
            <a:avLst/>
          </a:prstGeom>
          <a:noFill/>
        </p:spPr>
        <p:txBody>
          <a:bodyPr wrap="square" rtlCol="0">
            <a:spAutoFit/>
          </a:bodyPr>
          <a:lstStyle/>
          <a:p>
            <a:pPr algn="ctr"/>
            <a:r>
              <a:rPr lang="en-US" dirty="0" smtClean="0">
                <a:solidFill>
                  <a:srgbClr val="FF0000"/>
                </a:solidFill>
              </a:rPr>
              <a:t>Joint Probability</a:t>
            </a:r>
            <a:endParaRPr lang="en-US" dirty="0"/>
          </a:p>
        </p:txBody>
      </p:sp>
      <p:sp>
        <p:nvSpPr>
          <p:cNvPr id="119" name="TextBox 118"/>
          <p:cNvSpPr txBox="1"/>
          <p:nvPr/>
        </p:nvSpPr>
        <p:spPr>
          <a:xfrm>
            <a:off x="3429000" y="3521214"/>
            <a:ext cx="1066800" cy="707886"/>
          </a:xfrm>
          <a:prstGeom prst="rect">
            <a:avLst/>
          </a:prstGeom>
          <a:noFill/>
        </p:spPr>
        <p:txBody>
          <a:bodyPr wrap="square" rtlCol="0">
            <a:spAutoFit/>
          </a:bodyPr>
          <a:lstStyle/>
          <a:p>
            <a:pPr algn="ctr"/>
            <a:r>
              <a:rPr lang="en-US" sz="4000" b="1" dirty="0" smtClean="0"/>
              <a:t>…</a:t>
            </a:r>
            <a:endParaRPr lang="en-US" sz="4000" b="1" dirty="0"/>
          </a:p>
        </p:txBody>
      </p:sp>
      <p:sp>
        <p:nvSpPr>
          <p:cNvPr id="120" name="Left Arrow 119"/>
          <p:cNvSpPr/>
          <p:nvPr/>
        </p:nvSpPr>
        <p:spPr>
          <a:xfrm>
            <a:off x="6477000" y="4529278"/>
            <a:ext cx="304800" cy="19512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animBg="1"/>
      <p:bldP spid="18" grpId="0" animBg="1"/>
      <p:bldP spid="19" grpId="0" animBg="1"/>
      <p:bldP spid="21" grpId="0" animBg="1"/>
      <p:bldP spid="27" grpId="0" animBg="1"/>
      <p:bldP spid="28" grpId="0" animBg="1"/>
      <p:bldP spid="29" grpId="0" animBg="1"/>
      <p:bldP spid="31" grpId="0" animBg="1"/>
      <p:bldP spid="37" grpId="0" animBg="1"/>
      <p:bldP spid="38" grpId="0" animBg="1"/>
      <p:bldP spid="39" grpId="0" animBg="1"/>
      <p:bldP spid="41" grpId="0" animBg="1"/>
      <p:bldP spid="47" grpId="0" animBg="1"/>
      <p:bldP spid="48" grpId="0" animBg="1"/>
      <p:bldP spid="65" grpId="0"/>
      <p:bldP spid="64" grpId="0" animBg="1"/>
      <p:bldP spid="84" grpId="0" animBg="1"/>
      <p:bldP spid="85" grpId="0" animBg="1"/>
      <p:bldP spid="86" grpId="0" animBg="1"/>
      <p:bldP spid="87" grpId="0" animBg="1"/>
      <p:bldP spid="88" grpId="0" animBg="1"/>
      <p:bldP spid="89" grpId="0" animBg="1"/>
      <p:bldP spid="90" grpId="0" animBg="1"/>
      <p:bldP spid="91" grpId="0" animBg="1"/>
      <p:bldP spid="114" grpId="0"/>
      <p:bldP spid="115" grpId="0"/>
      <p:bldP spid="116" grpId="0"/>
      <p:bldP spid="117" grpId="0"/>
      <p:bldP spid="118" grpId="0"/>
      <p:bldP spid="119" grpId="0"/>
      <p:bldP spid="1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HMMs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3491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GENSCAN</a:t>
            </a:r>
            <a:endParaRPr lang="en-US" dirty="0"/>
          </a:p>
        </p:txBody>
      </p:sp>
      <p:sp>
        <p:nvSpPr>
          <p:cNvPr id="3" name="Content Placeholder 2"/>
          <p:cNvSpPr>
            <a:spLocks noGrp="1"/>
          </p:cNvSpPr>
          <p:nvPr>
            <p:ph idx="1"/>
          </p:nvPr>
        </p:nvSpPr>
        <p:spPr/>
        <p:txBody>
          <a:bodyPr/>
          <a:lstStyle/>
          <a:p>
            <a:r>
              <a:rPr lang="en-US" dirty="0" smtClean="0"/>
              <a:t>Used to predict genes </a:t>
            </a:r>
            <a:r>
              <a:rPr lang="en-US" i="1" dirty="0" err="1" smtClean="0"/>
              <a:t>ab</a:t>
            </a:r>
            <a:r>
              <a:rPr lang="en-US" i="1" dirty="0" smtClean="0"/>
              <a:t> initio</a:t>
            </a:r>
            <a:r>
              <a:rPr lang="en-US" dirty="0" smtClean="0"/>
              <a:t> in the initial sequencing of the human genome</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838200" y="2895600"/>
            <a:ext cx="7622959" cy="2438400"/>
          </a:xfrm>
          <a:prstGeom prst="rect">
            <a:avLst/>
          </a:prstGeom>
          <a:noFill/>
          <a:ln w="9525">
            <a:noFill/>
            <a:miter lim="800000"/>
            <a:headEnd/>
            <a:tailEnd/>
          </a:ln>
        </p:spPr>
      </p:pic>
    </p:spTree>
    <p:extLst>
      <p:ext uri="{BB962C8B-B14F-4D97-AF65-F5344CB8AC3E}">
        <p14:creationId xmlns:p14="http://schemas.microsoft.com/office/powerpoint/2010/main" val="16991987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detection: GENSCAN</a:t>
            </a:r>
            <a:endParaRPr lang="en-US" dirty="0"/>
          </a:p>
        </p:txBody>
      </p:sp>
      <p:sp>
        <p:nvSpPr>
          <p:cNvPr id="3" name="Content Placeholder 2"/>
          <p:cNvSpPr>
            <a:spLocks noGrp="1"/>
          </p:cNvSpPr>
          <p:nvPr>
            <p:ph idx="1"/>
          </p:nvPr>
        </p:nvSpPr>
        <p:spPr/>
        <p:txBody>
          <a:bodyPr>
            <a:normAutofit lnSpcReduction="10000"/>
          </a:bodyPr>
          <a:lstStyle/>
          <a:p>
            <a:r>
              <a:rPr lang="en-US" dirty="0" smtClean="0"/>
              <a:t>Probabilistic model of gene structure</a:t>
            </a:r>
          </a:p>
          <a:p>
            <a:r>
              <a:rPr lang="en-US" dirty="0" smtClean="0"/>
              <a:t>Identifies</a:t>
            </a:r>
          </a:p>
          <a:p>
            <a:pPr lvl="1"/>
            <a:r>
              <a:rPr lang="en-US" dirty="0" smtClean="0"/>
              <a:t>Transcription and splice sites</a:t>
            </a:r>
          </a:p>
          <a:p>
            <a:pPr lvl="2"/>
            <a:r>
              <a:rPr lang="en-US" dirty="0" smtClean="0"/>
              <a:t>Based on signal motifs</a:t>
            </a:r>
          </a:p>
          <a:p>
            <a:pPr lvl="2"/>
            <a:r>
              <a:rPr lang="en-US" dirty="0" smtClean="0"/>
              <a:t>Position weight matrix (extended)</a:t>
            </a:r>
          </a:p>
          <a:p>
            <a:pPr lvl="1"/>
            <a:r>
              <a:rPr lang="en-US" dirty="0" err="1" smtClean="0"/>
              <a:t>Exon</a:t>
            </a:r>
            <a:r>
              <a:rPr lang="en-US" dirty="0" smtClean="0"/>
              <a:t>/</a:t>
            </a:r>
            <a:r>
              <a:rPr lang="en-US" dirty="0" err="1" smtClean="0"/>
              <a:t>intron</a:t>
            </a:r>
            <a:r>
              <a:rPr lang="en-US" dirty="0" smtClean="0"/>
              <a:t>/</a:t>
            </a:r>
            <a:r>
              <a:rPr lang="en-US" dirty="0" err="1" smtClean="0"/>
              <a:t>intergenic</a:t>
            </a:r>
            <a:r>
              <a:rPr lang="en-US" dirty="0" smtClean="0"/>
              <a:t> regions</a:t>
            </a:r>
          </a:p>
          <a:p>
            <a:pPr lvl="2"/>
            <a:r>
              <a:rPr lang="en-US" dirty="0" smtClean="0"/>
              <a:t>Based on composition</a:t>
            </a:r>
          </a:p>
          <a:p>
            <a:pPr lvl="2"/>
            <a:r>
              <a:rPr lang="en-US" dirty="0" smtClean="0"/>
              <a:t>Hidden Markov Model</a:t>
            </a:r>
          </a:p>
          <a:p>
            <a:r>
              <a:rPr lang="en-US" dirty="0" smtClean="0"/>
              <a:t>Today: PWM Emission Probabilities</a:t>
            </a:r>
            <a:endParaRPr lang="en-US" dirty="0"/>
          </a:p>
        </p:txBody>
      </p:sp>
    </p:spTree>
    <p:extLst>
      <p:ext uri="{BB962C8B-B14F-4D97-AF65-F5344CB8AC3E}">
        <p14:creationId xmlns:p14="http://schemas.microsoft.com/office/powerpoint/2010/main" val="41191645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size image (20 K)"/>
          <p:cNvPicPr>
            <a:picLocks noChangeAspect="1" noChangeArrowheads="1"/>
          </p:cNvPicPr>
          <p:nvPr/>
        </p:nvPicPr>
        <p:blipFill rotWithShape="1">
          <a:blip r:embed="rId2">
            <a:extLst>
              <a:ext uri="{28A0092B-C50C-407E-A947-70E740481C1C}">
                <a14:useLocalDpi xmlns:a14="http://schemas.microsoft.com/office/drawing/2010/main" val="0"/>
              </a:ext>
            </a:extLst>
          </a:blip>
          <a:srcRect b="46780"/>
          <a:stretch/>
        </p:blipFill>
        <p:spPr bwMode="auto">
          <a:xfrm>
            <a:off x="1981200" y="152400"/>
            <a:ext cx="6652738" cy="61523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667000"/>
            <a:ext cx="1828800" cy="1200329"/>
          </a:xfrm>
          <a:prstGeom prst="rect">
            <a:avLst/>
          </a:prstGeom>
          <a:noFill/>
        </p:spPr>
        <p:txBody>
          <a:bodyPr wrap="square" rtlCol="0">
            <a:spAutoFit/>
          </a:bodyPr>
          <a:lstStyle/>
          <a:p>
            <a:pPr algn="ctr"/>
            <a:r>
              <a:rPr lang="en-US" sz="2400" b="1" dirty="0" smtClean="0"/>
              <a:t>GENESCAN</a:t>
            </a:r>
          </a:p>
          <a:p>
            <a:pPr algn="ctr"/>
            <a:r>
              <a:rPr lang="en-US" sz="2400" b="1" dirty="0" smtClean="0"/>
              <a:t>HMM</a:t>
            </a:r>
          </a:p>
          <a:p>
            <a:pPr algn="ctr"/>
            <a:r>
              <a:rPr lang="en-US" sz="2400" b="1" dirty="0" smtClean="0"/>
              <a:t>Architecture</a:t>
            </a:r>
            <a:endParaRPr lang="en-US" sz="2400" b="1" dirty="0"/>
          </a:p>
        </p:txBody>
      </p:sp>
    </p:spTree>
    <p:extLst>
      <p:ext uri="{BB962C8B-B14F-4D97-AF65-F5344CB8AC3E}">
        <p14:creationId xmlns:p14="http://schemas.microsoft.com/office/powerpoint/2010/main" val="18332750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ull-size image (20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33"/>
            <a:ext cx="3819525" cy="6637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667000"/>
            <a:ext cx="1828800" cy="1200329"/>
          </a:xfrm>
          <a:prstGeom prst="rect">
            <a:avLst/>
          </a:prstGeom>
          <a:noFill/>
        </p:spPr>
        <p:txBody>
          <a:bodyPr wrap="square" rtlCol="0">
            <a:spAutoFit/>
          </a:bodyPr>
          <a:lstStyle/>
          <a:p>
            <a:pPr algn="ctr"/>
            <a:r>
              <a:rPr lang="en-US" sz="2400" b="1" dirty="0" smtClean="0"/>
              <a:t>GENESCAN</a:t>
            </a:r>
          </a:p>
          <a:p>
            <a:pPr algn="ctr"/>
            <a:r>
              <a:rPr lang="en-US" sz="2400" b="1" dirty="0" smtClean="0"/>
              <a:t>HMM</a:t>
            </a:r>
          </a:p>
          <a:p>
            <a:pPr algn="ctr"/>
            <a:r>
              <a:rPr lang="en-US" sz="2400" b="1" dirty="0" smtClean="0"/>
              <a:t>Architecture</a:t>
            </a:r>
            <a:endParaRPr lang="en-US" sz="2400" b="1" dirty="0"/>
          </a:p>
        </p:txBody>
      </p:sp>
    </p:spTree>
    <p:extLst>
      <p:ext uri="{BB962C8B-B14F-4D97-AF65-F5344CB8AC3E}">
        <p14:creationId xmlns:p14="http://schemas.microsoft.com/office/powerpoint/2010/main" val="19437456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Evolutionary conservation: </a:t>
            </a:r>
            <a:br>
              <a:rPr lang="en-US" dirty="0" smtClean="0"/>
            </a:br>
            <a:r>
              <a:rPr lang="en-US" dirty="0" err="1" smtClean="0"/>
              <a:t>phylo</a:t>
            </a:r>
            <a:r>
              <a:rPr lang="en-US" dirty="0" smtClean="0"/>
              <a:t>-HMM</a:t>
            </a:r>
            <a:endParaRPr lang="en-US" dirty="0"/>
          </a:p>
        </p:txBody>
      </p:sp>
      <p:sp>
        <p:nvSpPr>
          <p:cNvPr id="4" name="Content Placeholder 3"/>
          <p:cNvSpPr>
            <a:spLocks noGrp="1"/>
          </p:cNvSpPr>
          <p:nvPr>
            <p:ph sz="quarter" idx="2"/>
          </p:nvPr>
        </p:nvSpPr>
        <p:spPr>
          <a:xfrm>
            <a:off x="4991100" y="1752600"/>
            <a:ext cx="3924300" cy="2514600"/>
          </a:xfrm>
        </p:spPr>
        <p:txBody>
          <a:bodyPr>
            <a:normAutofit fontScale="70000" lnSpcReduction="20000"/>
          </a:bodyPr>
          <a:lstStyle/>
          <a:p>
            <a:pPr marL="0" indent="0">
              <a:buNone/>
            </a:pPr>
            <a:r>
              <a:rPr lang="en-US" dirty="0"/>
              <a:t>B</a:t>
            </a:r>
            <a:r>
              <a:rPr lang="en-US" dirty="0" smtClean="0"/>
              <a:t>ased on a two-state phylogenetic hidden Markov model (</a:t>
            </a:r>
            <a:r>
              <a:rPr lang="en-US" dirty="0" err="1" smtClean="0"/>
              <a:t>phylo</a:t>
            </a:r>
            <a:r>
              <a:rPr lang="en-US" dirty="0" smtClean="0"/>
              <a:t>-HMM)</a:t>
            </a:r>
          </a:p>
          <a:p>
            <a:pPr lvl="1"/>
            <a:r>
              <a:rPr lang="en-US" dirty="0" smtClean="0"/>
              <a:t>using genome-wide multiple alignments </a:t>
            </a:r>
          </a:p>
          <a:p>
            <a:pPr lvl="1"/>
            <a:r>
              <a:rPr lang="en-US" dirty="0" smtClean="0"/>
              <a:t>fits a </a:t>
            </a:r>
            <a:r>
              <a:rPr lang="en-US" dirty="0" err="1" smtClean="0"/>
              <a:t>phylo</a:t>
            </a:r>
            <a:r>
              <a:rPr lang="en-US" dirty="0" smtClean="0"/>
              <a:t>-HMM to the data by maximum likelihood</a:t>
            </a:r>
          </a:p>
          <a:p>
            <a:pPr lvl="1"/>
            <a:r>
              <a:rPr lang="en-US" dirty="0" smtClean="0"/>
              <a:t>Predicts conserved elements</a:t>
            </a:r>
            <a:endParaRPr lang="en-US" dirty="0"/>
          </a:p>
        </p:txBody>
      </p:sp>
      <p:sp>
        <p:nvSpPr>
          <p:cNvPr id="6" name="Rectangle 5"/>
          <p:cNvSpPr/>
          <p:nvPr/>
        </p:nvSpPr>
        <p:spPr>
          <a:xfrm>
            <a:off x="228600" y="1710266"/>
            <a:ext cx="4724400" cy="923330"/>
          </a:xfrm>
          <a:prstGeom prst="rect">
            <a:avLst/>
          </a:prstGeom>
        </p:spPr>
        <p:txBody>
          <a:bodyPr wrap="square">
            <a:spAutoFit/>
          </a:bodyPr>
          <a:lstStyle/>
          <a:p>
            <a:r>
              <a:rPr lang="en-US" dirty="0" err="1" smtClean="0"/>
              <a:t>Siepel</a:t>
            </a:r>
            <a:r>
              <a:rPr lang="en-US" dirty="0" smtClean="0"/>
              <a:t> et al.   </a:t>
            </a:r>
            <a:r>
              <a:rPr lang="en-US" dirty="0" smtClean="0">
                <a:hlinkClick r:id="rId2"/>
              </a:rPr>
              <a:t>Evolutionarily conserved elements in vertebrate, insect, worm, and yeast genomes</a:t>
            </a:r>
            <a:r>
              <a:rPr lang="en-US" dirty="0" smtClean="0"/>
              <a:t>. </a:t>
            </a:r>
            <a:r>
              <a:rPr lang="en-US" i="1" dirty="0" smtClean="0"/>
              <a:t>Genome Res.</a:t>
            </a:r>
            <a:r>
              <a:rPr lang="en-US" dirty="0" smtClean="0"/>
              <a:t> </a:t>
            </a:r>
            <a:r>
              <a:rPr lang="en-US" b="1" dirty="0" smtClean="0"/>
              <a:t>15</a:t>
            </a:r>
            <a:r>
              <a:rPr lang="en-US" dirty="0" smtClean="0"/>
              <a:t>, 1034-1050 (2005).</a:t>
            </a:r>
          </a:p>
        </p:txBody>
      </p:sp>
      <p:pic>
        <p:nvPicPr>
          <p:cNvPr id="3074" name="Picture 2" descr="Figure 1."/>
          <p:cNvPicPr>
            <a:picLocks noChangeAspect="1" noChangeArrowheads="1"/>
          </p:cNvPicPr>
          <p:nvPr/>
        </p:nvPicPr>
        <p:blipFill>
          <a:blip r:embed="rId3" cstate="print"/>
          <a:srcRect/>
          <a:stretch>
            <a:fillRect/>
          </a:stretch>
        </p:blipFill>
        <p:spPr bwMode="auto">
          <a:xfrm>
            <a:off x="304800" y="2895600"/>
            <a:ext cx="3810000" cy="36974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phastCONS</a:t>
            </a:r>
            <a:endParaRPr lang="en-US" dirty="0"/>
          </a:p>
        </p:txBody>
      </p:sp>
      <p:sp>
        <p:nvSpPr>
          <p:cNvPr id="3" name="Text Placeholder 2"/>
          <p:cNvSpPr>
            <a:spLocks noGrp="1"/>
          </p:cNvSpPr>
          <p:nvPr>
            <p:ph type="body" sz="half" idx="1"/>
          </p:nvPr>
        </p:nvSpPr>
        <p:spPr>
          <a:xfrm>
            <a:off x="0" y="1905000"/>
            <a:ext cx="3014662" cy="2362200"/>
          </a:xfrm>
        </p:spPr>
        <p:txBody>
          <a:bodyPr>
            <a:normAutofit fontScale="77500" lnSpcReduction="20000"/>
          </a:bodyPr>
          <a:lstStyle/>
          <a:p>
            <a:r>
              <a:rPr lang="en-US" dirty="0" smtClean="0"/>
              <a:t>original engine behind the  evolutionary conservation tracks in the </a:t>
            </a:r>
            <a:r>
              <a:rPr lang="en-US" dirty="0" smtClean="0">
                <a:hlinkClick r:id="rId2" tooltip="UCSC Genome Browser"/>
              </a:rPr>
              <a:t>UCSC Genome Browser</a:t>
            </a:r>
            <a:endParaRPr lang="en-US" dirty="0"/>
          </a:p>
        </p:txBody>
      </p:sp>
      <p:sp>
        <p:nvSpPr>
          <p:cNvPr id="4" name="Content Placeholder 3"/>
          <p:cNvSpPr>
            <a:spLocks noGrp="1"/>
          </p:cNvSpPr>
          <p:nvPr>
            <p:ph sz="quarter" idx="2"/>
          </p:nvPr>
        </p:nvSpPr>
        <p:spPr/>
        <p:txBody>
          <a:bodyPr/>
          <a:lstStyle/>
          <a:p>
            <a:endParaRPr lang="en-US"/>
          </a:p>
        </p:txBody>
      </p:sp>
      <p:pic>
        <p:nvPicPr>
          <p:cNvPr id="2050" name="Picture 2" descr="PHAST logo"/>
          <p:cNvPicPr>
            <a:picLocks noChangeAspect="1" noChangeArrowheads="1"/>
          </p:cNvPicPr>
          <p:nvPr/>
        </p:nvPicPr>
        <p:blipFill>
          <a:blip r:embed="rId3" cstate="print"/>
          <a:srcRect/>
          <a:stretch>
            <a:fillRect/>
          </a:stretch>
        </p:blipFill>
        <p:spPr bwMode="auto">
          <a:xfrm>
            <a:off x="2952750" y="1828800"/>
            <a:ext cx="6191250" cy="1619251"/>
          </a:xfrm>
          <a:prstGeom prst="rect">
            <a:avLst/>
          </a:prstGeom>
          <a:noFill/>
        </p:spPr>
      </p:pic>
      <p:sp>
        <p:nvSpPr>
          <p:cNvPr id="2051" name="Rectangle 3"/>
          <p:cNvSpPr>
            <a:spLocks noChangeArrowheads="1"/>
          </p:cNvSpPr>
          <p:nvPr/>
        </p:nvSpPr>
        <p:spPr bwMode="auto">
          <a:xfrm>
            <a:off x="228600" y="4338936"/>
            <a:ext cx="8458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onsolas" pitchFamily="49" charset="0"/>
                <a:ea typeface="Arial Unicode MS" pitchFamily="34" charset="-128"/>
                <a:cs typeface="Consolas" pitchFamily="49" charset="0"/>
              </a:rPr>
              <a:t>DESCRIPTION: Identify conserved elements or produce conservation scores, given a multiple alignment and a </a:t>
            </a:r>
            <a:r>
              <a:rPr kumimoji="0" lang="en-US" b="0" i="0" u="none" strike="noStrike" cap="none" normalizeH="0" baseline="0" dirty="0" err="1" smtClean="0">
                <a:ln>
                  <a:noFill/>
                </a:ln>
                <a:solidFill>
                  <a:srgbClr val="000000"/>
                </a:solidFill>
                <a:effectLst/>
                <a:latin typeface="Consolas" pitchFamily="49" charset="0"/>
                <a:ea typeface="Arial Unicode MS" pitchFamily="34" charset="-128"/>
                <a:cs typeface="Consolas" pitchFamily="49" charset="0"/>
              </a:rPr>
              <a:t>phylo</a:t>
            </a:r>
            <a:r>
              <a:rPr kumimoji="0" lang="en-US" b="0" i="0" u="none" strike="noStrike" cap="none" normalizeH="0" baseline="0" dirty="0" smtClean="0">
                <a:ln>
                  <a:noFill/>
                </a:ln>
                <a:solidFill>
                  <a:srgbClr val="000000"/>
                </a:solidFill>
                <a:effectLst/>
                <a:latin typeface="Consolas" pitchFamily="49" charset="0"/>
                <a:ea typeface="Arial Unicode MS" pitchFamily="34" charset="-128"/>
                <a:cs typeface="Consolas" pitchFamily="49" charset="0"/>
              </a:rPr>
              <a:t>-HMM. By default, a </a:t>
            </a:r>
            <a:r>
              <a:rPr kumimoji="0" lang="en-US" b="0" i="0" u="none" strike="noStrike" cap="none" normalizeH="0" baseline="0" dirty="0" err="1" smtClean="0">
                <a:ln>
                  <a:noFill/>
                </a:ln>
                <a:solidFill>
                  <a:srgbClr val="000000"/>
                </a:solidFill>
                <a:effectLst/>
                <a:latin typeface="Consolas" pitchFamily="49" charset="0"/>
                <a:ea typeface="Arial Unicode MS" pitchFamily="34" charset="-128"/>
                <a:cs typeface="Consolas" pitchFamily="49" charset="0"/>
              </a:rPr>
              <a:t>phylo</a:t>
            </a:r>
            <a:r>
              <a:rPr kumimoji="0" lang="en-US" b="0" i="0" u="none" strike="noStrike" cap="none" normalizeH="0" baseline="0" dirty="0" smtClean="0">
                <a:ln>
                  <a:noFill/>
                </a:ln>
                <a:solidFill>
                  <a:srgbClr val="000000"/>
                </a:solidFill>
                <a:effectLst/>
                <a:latin typeface="Consolas" pitchFamily="49" charset="0"/>
                <a:ea typeface="Arial Unicode MS" pitchFamily="34" charset="-128"/>
                <a:cs typeface="Consolas" pitchFamily="49" charset="0"/>
              </a:rPr>
              <a:t>-HMM consisting of two states is assumed: a "conserved" state and a "non-conserved" state. Separate </a:t>
            </a:r>
            <a:r>
              <a:rPr kumimoji="0" lang="en-US" b="0" i="0" u="none" strike="noStrike" cap="none" normalizeH="0" baseline="0" dirty="0" err="1" smtClean="0">
                <a:ln>
                  <a:noFill/>
                </a:ln>
                <a:solidFill>
                  <a:srgbClr val="000000"/>
                </a:solidFill>
                <a:effectLst/>
                <a:latin typeface="Consolas" pitchFamily="49" charset="0"/>
                <a:ea typeface="Arial Unicode MS" pitchFamily="34" charset="-128"/>
                <a:cs typeface="Consolas" pitchFamily="49" charset="0"/>
              </a:rPr>
              <a:t>phylogenetic</a:t>
            </a:r>
            <a:r>
              <a:rPr kumimoji="0" lang="en-US" b="0" i="0" u="none" strike="noStrike" cap="none" normalizeH="0" baseline="0" dirty="0" smtClean="0">
                <a:ln>
                  <a:noFill/>
                </a:ln>
                <a:solidFill>
                  <a:srgbClr val="000000"/>
                </a:solidFill>
                <a:effectLst/>
                <a:latin typeface="Consolas" pitchFamily="49" charset="0"/>
                <a:ea typeface="Arial Unicode MS" pitchFamily="34" charset="-128"/>
                <a:cs typeface="Consolas" pitchFamily="49" charset="0"/>
              </a:rPr>
              <a:t> models can be specified for these two states</a:t>
            </a:r>
            <a:r>
              <a:rPr kumimoji="0" lang="en-US" b="0" i="0" u="none" strike="noStrike" cap="none" normalizeH="0" baseline="0" dirty="0" smtClean="0">
                <a:ln>
                  <a:noFill/>
                </a:ln>
                <a:solidFill>
                  <a:schemeClr val="tx1"/>
                </a:solidFill>
                <a:effectLst/>
                <a:latin typeface="Consolas" pitchFamily="49" charset="0"/>
                <a:ea typeface="Arial Unicode MS" pitchFamily="34" charset="-128"/>
                <a:cs typeface="Consolas" pitchFamily="49" charset="0"/>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discussion topics would you like?</a:t>
            </a:r>
            <a:endParaRPr lang="en-US" dirty="0"/>
          </a:p>
        </p:txBody>
      </p:sp>
      <p:sp>
        <p:nvSpPr>
          <p:cNvPr id="3" name="Content Placeholder 2"/>
          <p:cNvSpPr>
            <a:spLocks noGrp="1"/>
          </p:cNvSpPr>
          <p:nvPr>
            <p:ph idx="1"/>
          </p:nvPr>
        </p:nvSpPr>
        <p:spPr/>
        <p:txBody>
          <a:bodyPr/>
          <a:lstStyle/>
          <a:p>
            <a:pPr marL="0" indent="0">
              <a:buNone/>
            </a:pPr>
            <a:r>
              <a:rPr lang="en-US" dirty="0" smtClean="0"/>
              <a:t>Past</a:t>
            </a:r>
            <a:r>
              <a:rPr lang="en-US" dirty="0"/>
              <a:t> </a:t>
            </a:r>
            <a:r>
              <a:rPr lang="en-US" dirty="0" smtClean="0"/>
              <a:t>topics:</a:t>
            </a:r>
          </a:p>
          <a:p>
            <a:r>
              <a:rPr lang="en-US" dirty="0" smtClean="0"/>
              <a:t>General programming tips</a:t>
            </a:r>
          </a:p>
          <a:p>
            <a:r>
              <a:rPr lang="en-US" dirty="0" smtClean="0"/>
              <a:t>C/C++ tips and standard library</a:t>
            </a:r>
          </a:p>
          <a:p>
            <a:r>
              <a:rPr lang="en-US" dirty="0" smtClean="0"/>
              <a:t>BLAST</a:t>
            </a:r>
          </a:p>
          <a:p>
            <a:r>
              <a:rPr lang="en-US" dirty="0" smtClean="0"/>
              <a:t>Frequentist vs. Bayesian methods</a:t>
            </a:r>
          </a:p>
          <a:p>
            <a:r>
              <a:rPr lang="en-US" dirty="0" smtClean="0"/>
              <a:t>Applications of HMMs</a:t>
            </a:r>
            <a:endParaRPr lang="en-US" dirty="0" smtClean="0"/>
          </a:p>
        </p:txBody>
      </p:sp>
    </p:spTree>
    <p:extLst>
      <p:ext uri="{BB962C8B-B14F-4D97-AF65-F5344CB8AC3E}">
        <p14:creationId xmlns:p14="http://schemas.microsoft.com/office/powerpoint/2010/main" val="42743893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UCSC Genome Browser</a:t>
            </a:r>
            <a:endParaRPr lang="en-US" dirty="0"/>
          </a:p>
        </p:txBody>
      </p:sp>
      <p:sp>
        <p:nvSpPr>
          <p:cNvPr id="6" name="Rectangle 5"/>
          <p:cNvSpPr/>
          <p:nvPr/>
        </p:nvSpPr>
        <p:spPr>
          <a:xfrm>
            <a:off x="4572000" y="1752600"/>
            <a:ext cx="3962400" cy="923330"/>
          </a:xfrm>
          <a:prstGeom prst="rect">
            <a:avLst/>
          </a:prstGeom>
        </p:spPr>
        <p:txBody>
          <a:bodyPr wrap="square">
            <a:spAutoFit/>
          </a:bodyPr>
          <a:lstStyle/>
          <a:p>
            <a:r>
              <a:rPr lang="en-US" dirty="0" smtClean="0">
                <a:hlinkClick r:id="rId2"/>
              </a:rPr>
              <a:t>http://genome.ucsc.edu/cgi-bin/hgTrackUi?hgsid=325902171&amp;g=cons46way&amp;hgTracksConfigPage=configure</a:t>
            </a:r>
            <a:r>
              <a:rPr lang="en-US" dirty="0" smtClean="0"/>
              <a:t> </a:t>
            </a:r>
            <a:endParaRPr lang="en-US" dirty="0"/>
          </a:p>
        </p:txBody>
      </p:sp>
      <p:pic>
        <p:nvPicPr>
          <p:cNvPr id="1026" name="Picture 2"/>
          <p:cNvPicPr>
            <a:picLocks noChangeAspect="1" noChangeArrowheads="1"/>
          </p:cNvPicPr>
          <p:nvPr/>
        </p:nvPicPr>
        <p:blipFill>
          <a:blip r:embed="rId3" cstate="print"/>
          <a:srcRect t="19792" r="1611" b="36458"/>
          <a:stretch>
            <a:fillRect/>
          </a:stretch>
        </p:blipFill>
        <p:spPr bwMode="auto">
          <a:xfrm>
            <a:off x="0" y="1752600"/>
            <a:ext cx="9677400" cy="2647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dirty="0"/>
          </a:p>
        </p:txBody>
      </p:sp>
      <p:pic>
        <p:nvPicPr>
          <p:cNvPr id="6" name="Picture 4" descr="http://genome.cshlp.org/content/15/8/1034/F4.large.jpg"/>
          <p:cNvPicPr>
            <a:picLocks noChangeAspect="1" noChangeArrowheads="1"/>
          </p:cNvPicPr>
          <p:nvPr/>
        </p:nvPicPr>
        <p:blipFill rotWithShape="1">
          <a:blip r:embed="rId3" cstate="print"/>
          <a:srcRect b="41753"/>
          <a:stretch/>
        </p:blipFill>
        <p:spPr bwMode="auto">
          <a:xfrm>
            <a:off x="177091" y="-103748"/>
            <a:ext cx="8662110" cy="6428348"/>
          </a:xfrm>
          <a:prstGeom prst="rect">
            <a:avLst/>
          </a:prstGeom>
          <a:noFill/>
        </p:spPr>
      </p:pic>
      <p:sp>
        <p:nvSpPr>
          <p:cNvPr id="7" name="TextBox 6"/>
          <p:cNvSpPr txBox="1"/>
          <p:nvPr/>
        </p:nvSpPr>
        <p:spPr>
          <a:xfrm>
            <a:off x="228600" y="6324600"/>
            <a:ext cx="2607054" cy="369332"/>
          </a:xfrm>
          <a:prstGeom prst="rect">
            <a:avLst/>
          </a:prstGeom>
          <a:noFill/>
        </p:spPr>
        <p:txBody>
          <a:bodyPr wrap="none" rtlCol="0">
            <a:spAutoFit/>
          </a:bodyPr>
          <a:lstStyle/>
          <a:p>
            <a:r>
              <a:rPr lang="en-US" dirty="0" smtClean="0"/>
              <a:t>GRIA2, exons7-11, human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pic>
        <p:nvPicPr>
          <p:cNvPr id="8" name="Content Placeholder 7"/>
          <p:cNvPicPr>
            <a:picLocks noGrp="1" noChangeAspect="1"/>
          </p:cNvPicPr>
          <p:nvPr>
            <p:ph sz="quarter" idx="2"/>
          </p:nvPr>
        </p:nvPicPr>
        <p:blipFill>
          <a:blip r:embed="rId3"/>
          <a:srcRect t="15049" b="15049"/>
          <a:stretch>
            <a:fillRect/>
          </a:stretch>
        </p:blipFill>
        <p:spPr/>
      </p:pic>
      <p:sp>
        <p:nvSpPr>
          <p:cNvPr id="5" name="Content Placeholder 4"/>
          <p:cNvSpPr>
            <a:spLocks noGrp="1"/>
          </p:cNvSpPr>
          <p:nvPr>
            <p:ph sz="quarter" idx="3"/>
          </p:nvPr>
        </p:nvSpPr>
        <p:spPr/>
        <p:txBody>
          <a:bodyPr/>
          <a:lstStyle/>
          <a:p>
            <a:endParaRPr lang="en-US"/>
          </a:p>
        </p:txBody>
      </p:sp>
      <p:pic>
        <p:nvPicPr>
          <p:cNvPr id="6" name="Picture 4" descr="http://genome.cshlp.org/content/15/8/1034/F4.large.jpg"/>
          <p:cNvPicPr>
            <a:picLocks noChangeAspect="1" noChangeArrowheads="1"/>
          </p:cNvPicPr>
          <p:nvPr/>
        </p:nvPicPr>
        <p:blipFill rotWithShape="1">
          <a:blip r:embed="rId4" cstate="print"/>
          <a:srcRect t="61664"/>
          <a:stretch/>
        </p:blipFill>
        <p:spPr bwMode="auto">
          <a:xfrm>
            <a:off x="228600" y="1143000"/>
            <a:ext cx="8736930" cy="4267422"/>
          </a:xfrm>
          <a:prstGeom prst="rect">
            <a:avLst/>
          </a:prstGeom>
          <a:noFill/>
        </p:spPr>
      </p:pic>
      <p:sp>
        <p:nvSpPr>
          <p:cNvPr id="7" name="TextBox 6"/>
          <p:cNvSpPr txBox="1"/>
          <p:nvPr/>
        </p:nvSpPr>
        <p:spPr>
          <a:xfrm>
            <a:off x="228600" y="6324600"/>
            <a:ext cx="2892326" cy="369332"/>
          </a:xfrm>
          <a:prstGeom prst="rect">
            <a:avLst/>
          </a:prstGeom>
          <a:noFill/>
        </p:spPr>
        <p:txBody>
          <a:bodyPr wrap="none" rtlCol="0">
            <a:spAutoFit/>
          </a:bodyPr>
          <a:lstStyle/>
          <a:p>
            <a:r>
              <a:rPr lang="en-US" dirty="0" smtClean="0"/>
              <a:t>GAL1 promoter, S. </a:t>
            </a:r>
            <a:r>
              <a:rPr lang="en-US" dirty="0" err="1"/>
              <a:t>c</a:t>
            </a:r>
            <a:r>
              <a:rPr lang="en-US" dirty="0" err="1" smtClean="0"/>
              <a:t>erevisiae</a:t>
            </a:r>
            <a:endParaRPr lang="en-US" dirty="0"/>
          </a:p>
        </p:txBody>
      </p:sp>
    </p:spTree>
    <p:extLst>
      <p:ext uri="{BB962C8B-B14F-4D97-AF65-F5344CB8AC3E}">
        <p14:creationId xmlns:p14="http://schemas.microsoft.com/office/powerpoint/2010/main" val="11905571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6" name="Content Placeholder 5"/>
          <p:cNvPicPr>
            <a:picLocks noGrp="1" noChangeAspect="1"/>
          </p:cNvPicPr>
          <p:nvPr>
            <p:ph sz="quarter" idx="2"/>
          </p:nvPr>
        </p:nvPicPr>
        <p:blipFill>
          <a:blip r:embed="rId2"/>
          <a:srcRect t="15049" b="15049"/>
          <a:stretch>
            <a:fillRect/>
          </a:stretch>
        </p:blipFill>
        <p:spPr/>
      </p:pic>
      <p:pic>
        <p:nvPicPr>
          <p:cNvPr id="7" name="Content Placeholder 6"/>
          <p:cNvPicPr>
            <a:picLocks noGrp="1" noChangeAspect="1"/>
          </p:cNvPicPr>
          <p:nvPr>
            <p:ph sz="quarter" idx="3"/>
          </p:nvPr>
        </p:nvPicPr>
        <p:blipFill>
          <a:blip r:embed="rId3"/>
          <a:srcRect t="15049" b="15049"/>
          <a:stretch>
            <a:fillRect/>
          </a:stretch>
        </p:blipFill>
        <p:spPr/>
      </p:pic>
      <p:pic>
        <p:nvPicPr>
          <p:cNvPr id="8" name="Picture 7"/>
          <p:cNvPicPr>
            <a:picLocks noChangeAspect="1"/>
          </p:cNvPicPr>
          <p:nvPr/>
        </p:nvPicPr>
        <p:blipFill>
          <a:blip r:embed="rId4"/>
          <a:stretch>
            <a:fillRect/>
          </a:stretch>
        </p:blipFill>
        <p:spPr>
          <a:xfrm>
            <a:off x="0" y="0"/>
            <a:ext cx="9144000" cy="6858000"/>
          </a:xfrm>
          <a:prstGeom prst="rect">
            <a:avLst/>
          </a:prstGeom>
        </p:spPr>
      </p:pic>
      <p:sp>
        <p:nvSpPr>
          <p:cNvPr id="9" name="Title 1"/>
          <p:cNvSpPr txBox="1">
            <a:spLocks/>
          </p:cNvSpPr>
          <p:nvPr/>
        </p:nvSpPr>
        <p:spPr>
          <a:xfrm>
            <a:off x="228600" y="152400"/>
            <a:ext cx="8610600" cy="1216025"/>
          </a:xfrm>
          <a:prstGeom prst="rect">
            <a:avLst/>
          </a:prstGeom>
          <a:solidFill>
            <a:schemeClr val="bg1"/>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Semi-automated genome annotation: discover functional elements from functional genomics assays</a:t>
            </a:r>
            <a:endParaRPr lang="en-US" dirty="0"/>
          </a:p>
        </p:txBody>
      </p:sp>
    </p:spTree>
    <p:extLst>
      <p:ext uri="{BB962C8B-B14F-4D97-AF65-F5344CB8AC3E}">
        <p14:creationId xmlns:p14="http://schemas.microsoft.com/office/powerpoint/2010/main" val="35627311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Semi-automated genome annotation</a:t>
            </a:r>
            <a:endParaRPr lang="en-US" dirty="0"/>
          </a:p>
        </p:txBody>
      </p:sp>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256585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7" name="Content Placeholder 6"/>
          <p:cNvPicPr>
            <a:picLocks noGrp="1" noChangeAspect="1"/>
          </p:cNvPicPr>
          <p:nvPr>
            <p:ph sz="quarter" idx="2"/>
          </p:nvPr>
        </p:nvPicPr>
        <p:blipFill>
          <a:blip r:embed="rId2"/>
          <a:srcRect t="15049" b="15049"/>
          <a:stretch>
            <a:fillRect/>
          </a:stretch>
        </p:blipFill>
        <p:spPr/>
      </p:pic>
      <p:pic>
        <p:nvPicPr>
          <p:cNvPr id="8" name="Content Placeholder 7"/>
          <p:cNvPicPr>
            <a:picLocks noGrp="1" noChangeAspect="1"/>
          </p:cNvPicPr>
          <p:nvPr>
            <p:ph sz="quarter" idx="3"/>
          </p:nvPr>
        </p:nvPicPr>
        <p:blipFill>
          <a:blip r:embed="rId2"/>
          <a:srcRect t="15049" b="15049"/>
          <a:stretch>
            <a:fillRect/>
          </a:stretch>
        </p:blipFill>
        <p:spPr/>
      </p:pic>
      <p:pic>
        <p:nvPicPr>
          <p:cNvPr id="9" name="Picture 8"/>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2190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6" name="Content Placeholder 5"/>
          <p:cNvPicPr>
            <a:picLocks noGrp="1" noChangeAspect="1"/>
          </p:cNvPicPr>
          <p:nvPr>
            <p:ph sz="quarter" idx="2"/>
          </p:nvPr>
        </p:nvPicPr>
        <p:blipFill>
          <a:blip r:embed="rId2"/>
          <a:srcRect t="15049" b="15049"/>
          <a:stretch>
            <a:fillRect/>
          </a:stretch>
        </p:blipFill>
        <p:spPr/>
      </p:pic>
      <p:pic>
        <p:nvPicPr>
          <p:cNvPr id="7" name="Content Placeholder 6"/>
          <p:cNvPicPr>
            <a:picLocks noGrp="1" noChangeAspect="1"/>
          </p:cNvPicPr>
          <p:nvPr>
            <p:ph sz="quarter" idx="3"/>
          </p:nvPr>
        </p:nvPicPr>
        <p:blipFill>
          <a:blip r:embed="rId2"/>
          <a:srcRect t="15049" b="15049"/>
          <a:stretch>
            <a:fillRect/>
          </a:stretch>
        </p:blipFill>
        <p:spPr/>
      </p:pic>
      <p:pic>
        <p:nvPicPr>
          <p:cNvPr id="8" name="Picture 7"/>
          <p:cNvPicPr>
            <a:picLocks noChangeAspect="1"/>
          </p:cNvPicPr>
          <p:nvPr/>
        </p:nvPicPr>
        <p:blipFill>
          <a:blip r:embed="rId2"/>
          <a:stretch>
            <a:fillRect/>
          </a:stretch>
        </p:blipFill>
        <p:spPr>
          <a:xfrm>
            <a:off x="0" y="0"/>
            <a:ext cx="9144000" cy="6858000"/>
          </a:xfrm>
          <a:prstGeom prst="rect">
            <a:avLst/>
          </a:prstGeom>
        </p:spPr>
      </p:pic>
      <p:pic>
        <p:nvPicPr>
          <p:cNvPr id="9" name="Picture 8"/>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362209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discussion topics would you like?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Potential topics:</a:t>
            </a:r>
          </a:p>
          <a:p>
            <a:r>
              <a:rPr lang="en-US" sz="2400" dirty="0" smtClean="0"/>
              <a:t>(Methods in comp-bio)</a:t>
            </a:r>
          </a:p>
          <a:p>
            <a:r>
              <a:rPr lang="en-US" sz="2400" dirty="0" smtClean="0"/>
              <a:t>Practical programming topics</a:t>
            </a:r>
          </a:p>
          <a:p>
            <a:pPr lvl="1"/>
            <a:r>
              <a:rPr lang="en-US" sz="2400" dirty="0" smtClean="0"/>
              <a:t>Reading and writing binary files</a:t>
            </a:r>
          </a:p>
          <a:p>
            <a:pPr lvl="1"/>
            <a:r>
              <a:rPr lang="en-US" sz="2400" dirty="0" smtClean="0"/>
              <a:t>Managing packages in Unix</a:t>
            </a:r>
          </a:p>
          <a:p>
            <a:pPr lvl="1"/>
            <a:r>
              <a:rPr lang="en-US" sz="2400" dirty="0" smtClean="0"/>
              <a:t>How to organize a comp-bio project</a:t>
            </a:r>
          </a:p>
          <a:p>
            <a:r>
              <a:rPr lang="en-US" sz="2400" dirty="0" smtClean="0"/>
              <a:t>Machine learning</a:t>
            </a:r>
          </a:p>
        </p:txBody>
      </p:sp>
    </p:spTree>
    <p:extLst>
      <p:ext uri="{BB962C8B-B14F-4D97-AF65-F5344CB8AC3E}">
        <p14:creationId xmlns:p14="http://schemas.microsoft.com/office/powerpoint/2010/main" val="26867305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HW4</a:t>
            </a:r>
            <a:endParaRPr lang="en-US" dirty="0"/>
          </a:p>
        </p:txBody>
      </p:sp>
      <p:sp>
        <p:nvSpPr>
          <p:cNvPr id="3" name="Content Placeholder 2"/>
          <p:cNvSpPr>
            <a:spLocks noGrp="1"/>
          </p:cNvSpPr>
          <p:nvPr>
            <p:ph idx="1"/>
          </p:nvPr>
        </p:nvSpPr>
        <p:spPr>
          <a:xfrm>
            <a:off x="228599" y="1345679"/>
            <a:ext cx="8618119" cy="5283721"/>
          </a:xfrm>
        </p:spPr>
        <p:txBody>
          <a:bodyPr>
            <a:normAutofit/>
          </a:bodyPr>
          <a:lstStyle/>
          <a:p>
            <a:pPr marL="342900" lvl="1" indent="-342900">
              <a:buFont typeface="Arial" pitchFamily="34" charset="0"/>
              <a:buChar char="•"/>
            </a:pPr>
            <a:r>
              <a:rPr lang="en-US" sz="3200" b="1" dirty="0" smtClean="0"/>
              <a:t>Given</a:t>
            </a:r>
            <a:r>
              <a:rPr lang="en-US" sz="3200" dirty="0" smtClean="0"/>
              <a:t>  </a:t>
            </a:r>
            <a:r>
              <a:rPr lang="en-US" dirty="0" smtClean="0"/>
              <a:t>this </a:t>
            </a:r>
            <a:r>
              <a:rPr lang="en-US" dirty="0"/>
              <a:t>sequence of </a:t>
            </a:r>
            <a:r>
              <a:rPr lang="en-US" dirty="0" smtClean="0"/>
              <a:t>bases:</a:t>
            </a:r>
            <a:endParaRPr lang="en-US" dirty="0"/>
          </a:p>
          <a:p>
            <a:r>
              <a:rPr lang="en-US" sz="3600" b="1" dirty="0" smtClean="0"/>
              <a:t>What’s the likelihood that</a:t>
            </a:r>
          </a:p>
        </p:txBody>
      </p:sp>
      <p:pic>
        <p:nvPicPr>
          <p:cNvPr id="3076" name="Picture 4" descr="http://www.biomedcentral.com/content/supplementary/1471-2164-13-21-s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1644" y="3938914"/>
            <a:ext cx="3810000" cy="110425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08558" y="2971800"/>
            <a:ext cx="6063641" cy="3581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b="1" i="1" dirty="0" smtClean="0"/>
              <a:t>(M1)</a:t>
            </a:r>
            <a:r>
              <a:rPr lang="en-US" dirty="0" smtClean="0"/>
              <a:t> bases were selected from distributions corresponding to sites in a </a:t>
            </a:r>
            <a:r>
              <a:rPr lang="en-US" dirty="0" err="1" smtClean="0"/>
              <a:t>tss</a:t>
            </a:r>
            <a:r>
              <a:rPr lang="en-US" dirty="0" smtClean="0"/>
              <a:t> </a:t>
            </a:r>
          </a:p>
          <a:p>
            <a:pPr marL="457200" lvl="1" indent="0">
              <a:buNone/>
            </a:pPr>
            <a:endParaRPr lang="en-US" b="1" i="1" dirty="0" smtClean="0"/>
          </a:p>
          <a:p>
            <a:pPr marL="457200" lvl="1" indent="0">
              <a:buNone/>
            </a:pPr>
            <a:endParaRPr lang="en-US" b="1" i="1" dirty="0"/>
          </a:p>
          <a:p>
            <a:pPr marL="457200" lvl="1" indent="0">
              <a:buNone/>
            </a:pPr>
            <a:endParaRPr lang="en-US" b="1" i="1" dirty="0" smtClean="0"/>
          </a:p>
          <a:p>
            <a:pPr lvl="1"/>
            <a:r>
              <a:rPr lang="en-US" b="1" i="1" dirty="0" smtClean="0"/>
              <a:t>(M2)</a:t>
            </a:r>
            <a:r>
              <a:rPr lang="en-US" dirty="0" smtClean="0"/>
              <a:t> bases were selected from distributions corresponding to sites not in a </a:t>
            </a:r>
            <a:r>
              <a:rPr lang="en-US" dirty="0" err="1" smtClean="0"/>
              <a:t>tss</a:t>
            </a:r>
            <a:r>
              <a:rPr lang="en-US" dirty="0" smtClean="0"/>
              <a:t> </a:t>
            </a:r>
          </a:p>
          <a:p>
            <a:pPr lvl="1"/>
            <a:endParaRPr lang="en-US" dirty="0" smtClean="0"/>
          </a:p>
          <a:p>
            <a:pPr marL="457200" lvl="1" indent="0">
              <a:buFont typeface="Arial" pitchFamily="34" charset="0"/>
              <a:buNone/>
            </a:pPr>
            <a:endParaRPr lang="en-US" dirty="0" smtClean="0"/>
          </a:p>
          <a:p>
            <a:pPr marL="457200" lvl="1" indent="0">
              <a:buFont typeface="Arial" pitchFamily="34" charset="0"/>
              <a:buNone/>
            </a:pPr>
            <a:endParaRPr lang="en-US" dirty="0"/>
          </a:p>
        </p:txBody>
      </p:sp>
      <p:sp>
        <p:nvSpPr>
          <p:cNvPr id="7" name="TextBox 6"/>
          <p:cNvSpPr txBox="1"/>
          <p:nvPr/>
        </p:nvSpPr>
        <p:spPr>
          <a:xfrm>
            <a:off x="5201433" y="1371600"/>
            <a:ext cx="3962400" cy="584775"/>
          </a:xfrm>
          <a:prstGeom prst="rect">
            <a:avLst/>
          </a:prstGeom>
          <a:noFill/>
        </p:spPr>
        <p:txBody>
          <a:bodyPr wrap="square" rtlCol="0">
            <a:spAutoFit/>
          </a:bodyPr>
          <a:lstStyle/>
          <a:p>
            <a:r>
              <a:rPr lang="en-US" sz="3200" spc="1800" dirty="0" smtClean="0"/>
              <a:t>AGACAAGG</a:t>
            </a:r>
            <a:endParaRPr lang="en-US" sz="3200" spc="1800" dirty="0"/>
          </a:p>
        </p:txBody>
      </p:sp>
    </p:spTree>
    <p:extLst>
      <p:ext uri="{BB962C8B-B14F-4D97-AF65-F5344CB8AC3E}">
        <p14:creationId xmlns:p14="http://schemas.microsoft.com/office/powerpoint/2010/main" val="37156618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590800" y="5029200"/>
            <a:ext cx="3733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HW4</a:t>
            </a:r>
            <a:endParaRPr lang="en-US" dirty="0"/>
          </a:p>
        </p:txBody>
      </p:sp>
      <p:sp>
        <p:nvSpPr>
          <p:cNvPr id="3" name="Content Placeholder 2"/>
          <p:cNvSpPr>
            <a:spLocks noGrp="1"/>
          </p:cNvSpPr>
          <p:nvPr>
            <p:ph idx="1"/>
          </p:nvPr>
        </p:nvSpPr>
        <p:spPr/>
        <p:txBody>
          <a:bodyPr/>
          <a:lstStyle/>
          <a:p>
            <a:r>
              <a:rPr lang="en-US" dirty="0" smtClean="0"/>
              <a:t>Create a position-specific weight matrix for transcription start sites</a:t>
            </a:r>
          </a:p>
          <a:p>
            <a:r>
              <a:rPr lang="en-US" dirty="0" smtClean="0"/>
              <a:t>Use it to score true start sites</a:t>
            </a:r>
          </a:p>
          <a:p>
            <a:r>
              <a:rPr lang="en-US" dirty="0" smtClean="0"/>
              <a:t>Use it to find potential </a:t>
            </a:r>
            <a:r>
              <a:rPr lang="en-US" dirty="0" err="1" smtClean="0"/>
              <a:t>unannotated</a:t>
            </a:r>
            <a:r>
              <a:rPr lang="en-US" dirty="0" smtClean="0"/>
              <a:t> start sites</a:t>
            </a:r>
            <a:endParaRPr lang="en-US" dirty="0"/>
          </a:p>
        </p:txBody>
      </p:sp>
      <p:pic>
        <p:nvPicPr>
          <p:cNvPr id="4" name="Picture 4" descr="http://www.biomedcentral.com/content/supplementary/1471-2164-13-21-s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962400"/>
            <a:ext cx="3810000" cy="11042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icture1.png"/>
          <p:cNvPicPr>
            <a:picLocks noChangeAspect="1"/>
          </p:cNvPicPr>
          <p:nvPr/>
        </p:nvPicPr>
        <p:blipFill>
          <a:blip r:embed="rId3" cstate="print"/>
          <a:stretch>
            <a:fillRect/>
          </a:stretch>
        </p:blipFill>
        <p:spPr>
          <a:xfrm>
            <a:off x="2133600" y="5273171"/>
            <a:ext cx="4876800" cy="1584829"/>
          </a:xfrm>
          <a:prstGeom prst="rect">
            <a:avLst/>
          </a:prstGeom>
        </p:spPr>
      </p:pic>
      <p:sp>
        <p:nvSpPr>
          <p:cNvPr id="14" name="TextBox 13"/>
          <p:cNvSpPr txBox="1"/>
          <p:nvPr/>
        </p:nvSpPr>
        <p:spPr>
          <a:xfrm>
            <a:off x="2590800" y="4901625"/>
            <a:ext cx="3962400" cy="584775"/>
          </a:xfrm>
          <a:prstGeom prst="rect">
            <a:avLst/>
          </a:prstGeom>
          <a:noFill/>
        </p:spPr>
        <p:txBody>
          <a:bodyPr wrap="square" rtlCol="0">
            <a:spAutoFit/>
          </a:bodyPr>
          <a:lstStyle/>
          <a:p>
            <a:r>
              <a:rPr lang="en-US" sz="3200" spc="1800" dirty="0" smtClean="0"/>
              <a:t>AGACAAGG</a:t>
            </a:r>
            <a:endParaRPr lang="en-US" sz="3200" spc="1800" dirty="0"/>
          </a:p>
        </p:txBody>
      </p:sp>
      <p:sp>
        <p:nvSpPr>
          <p:cNvPr id="16" name="TextBox 15"/>
          <p:cNvSpPr txBox="1"/>
          <p:nvPr/>
        </p:nvSpPr>
        <p:spPr>
          <a:xfrm>
            <a:off x="457200" y="4800600"/>
            <a:ext cx="1828800" cy="1200329"/>
          </a:xfrm>
          <a:prstGeom prst="rect">
            <a:avLst/>
          </a:prstGeom>
          <a:noFill/>
        </p:spPr>
        <p:txBody>
          <a:bodyPr wrap="square" rtlCol="0">
            <a:spAutoFit/>
          </a:bodyPr>
          <a:lstStyle/>
          <a:p>
            <a:r>
              <a:rPr lang="en-US" dirty="0" smtClean="0"/>
              <a:t>Which model is more likely to have generated  this sequence?</a:t>
            </a:r>
            <a:endParaRPr lang="en-US" dirty="0"/>
          </a:p>
        </p:txBody>
      </p:sp>
      <p:cxnSp>
        <p:nvCxnSpPr>
          <p:cNvPr id="18" name="Elbow Connector 17"/>
          <p:cNvCxnSpPr>
            <a:stCxn id="16" idx="0"/>
          </p:cNvCxnSpPr>
          <p:nvPr/>
        </p:nvCxnSpPr>
        <p:spPr>
          <a:xfrm rot="5400000" flipH="1" flipV="1">
            <a:off x="1676400" y="4114800"/>
            <a:ext cx="381000" cy="990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7"/>
          <p:cNvCxnSpPr>
            <a:stCxn id="16" idx="2"/>
          </p:cNvCxnSpPr>
          <p:nvPr/>
        </p:nvCxnSpPr>
        <p:spPr>
          <a:xfrm rot="16200000" flipH="1">
            <a:off x="1705065" y="5667464"/>
            <a:ext cx="323673" cy="99060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05600" y="4438471"/>
            <a:ext cx="2286000" cy="1200329"/>
          </a:xfrm>
          <a:prstGeom prst="rect">
            <a:avLst/>
          </a:prstGeom>
          <a:noFill/>
        </p:spPr>
        <p:txBody>
          <a:bodyPr wrap="square" rtlCol="0">
            <a:spAutoFit/>
          </a:bodyPr>
          <a:lstStyle/>
          <a:p>
            <a:r>
              <a:rPr lang="en-US" dirty="0" smtClean="0"/>
              <a:t>Log likelihood ratio:</a:t>
            </a:r>
          </a:p>
          <a:p>
            <a:pPr algn="ctr"/>
            <a:endParaRPr lang="en-US" dirty="0" smtClean="0"/>
          </a:p>
          <a:p>
            <a:pPr algn="ctr"/>
            <a:r>
              <a:rPr lang="en-US" dirty="0" smtClean="0"/>
              <a:t>p(sequence)|M1</a:t>
            </a:r>
          </a:p>
          <a:p>
            <a:pPr algn="ctr"/>
            <a:r>
              <a:rPr lang="en-US" dirty="0" smtClean="0"/>
              <a:t>p(sequence)|M2</a:t>
            </a:r>
            <a:endParaRPr lang="en-US" dirty="0"/>
          </a:p>
        </p:txBody>
      </p:sp>
      <p:cxnSp>
        <p:nvCxnSpPr>
          <p:cNvPr id="26" name="Straight Connector 25"/>
          <p:cNvCxnSpPr/>
          <p:nvPr/>
        </p:nvCxnSpPr>
        <p:spPr>
          <a:xfrm>
            <a:off x="6934200" y="5334000"/>
            <a:ext cx="1752600" cy="0"/>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544982" y="5003290"/>
            <a:ext cx="2294218" cy="369332"/>
          </a:xfrm>
          <a:prstGeom prst="rect">
            <a:avLst/>
          </a:prstGeom>
          <a:noFill/>
        </p:spPr>
        <p:txBody>
          <a:bodyPr wrap="none" rtlCol="0">
            <a:spAutoFit/>
          </a:bodyPr>
          <a:lstStyle/>
          <a:p>
            <a:r>
              <a:rPr lang="en-US" dirty="0" smtClean="0"/>
              <a:t>Log(                               )</a:t>
            </a:r>
            <a:endParaRPr lang="en-US" dirty="0"/>
          </a:p>
        </p:txBody>
      </p:sp>
      <p:sp>
        <p:nvSpPr>
          <p:cNvPr id="29" name="TextBox 28"/>
          <p:cNvSpPr txBox="1"/>
          <p:nvPr/>
        </p:nvSpPr>
        <p:spPr>
          <a:xfrm>
            <a:off x="1600200" y="4114800"/>
            <a:ext cx="498855" cy="369332"/>
          </a:xfrm>
          <a:prstGeom prst="rect">
            <a:avLst/>
          </a:prstGeom>
          <a:noFill/>
        </p:spPr>
        <p:txBody>
          <a:bodyPr wrap="none" rtlCol="0">
            <a:spAutoFit/>
          </a:bodyPr>
          <a:lstStyle/>
          <a:p>
            <a:r>
              <a:rPr lang="en-US" dirty="0" smtClean="0"/>
              <a:t>M1</a:t>
            </a:r>
            <a:endParaRPr lang="en-US" dirty="0"/>
          </a:p>
        </p:txBody>
      </p:sp>
      <p:sp>
        <p:nvSpPr>
          <p:cNvPr id="30" name="TextBox 29"/>
          <p:cNvSpPr txBox="1"/>
          <p:nvPr/>
        </p:nvSpPr>
        <p:spPr>
          <a:xfrm>
            <a:off x="1600200" y="6336268"/>
            <a:ext cx="498855" cy="369332"/>
          </a:xfrm>
          <a:prstGeom prst="rect">
            <a:avLst/>
          </a:prstGeom>
          <a:noFill/>
        </p:spPr>
        <p:txBody>
          <a:bodyPr wrap="none" rtlCol="0">
            <a:spAutoFit/>
          </a:bodyPr>
          <a:lstStyle/>
          <a:p>
            <a:r>
              <a:rPr lang="en-US" dirty="0" smtClean="0"/>
              <a:t>M2</a:t>
            </a:r>
            <a:endParaRPr lang="en-US" dirty="0"/>
          </a:p>
        </p:txBody>
      </p:sp>
      <p:sp>
        <p:nvSpPr>
          <p:cNvPr id="17" name="TextBox 16"/>
          <p:cNvSpPr txBox="1"/>
          <p:nvPr/>
        </p:nvSpPr>
        <p:spPr>
          <a:xfrm>
            <a:off x="6544176" y="5269468"/>
            <a:ext cx="2294218" cy="369332"/>
          </a:xfrm>
          <a:prstGeom prst="rect">
            <a:avLst/>
          </a:prstGeom>
          <a:noFill/>
        </p:spPr>
        <p:txBody>
          <a:bodyPr wrap="none" rtlCol="0">
            <a:spAutoFit/>
          </a:bodyPr>
          <a:lstStyle/>
          <a:p>
            <a:r>
              <a:rPr lang="en-US" dirty="0" smtClean="0"/>
              <a:t>Log(                               )</a:t>
            </a:r>
            <a:endParaRPr lang="en-US" dirty="0"/>
          </a:p>
        </p:txBody>
      </p:sp>
    </p:spTree>
    <p:extLst>
      <p:ext uri="{BB962C8B-B14F-4D97-AF65-F5344CB8AC3E}">
        <p14:creationId xmlns:p14="http://schemas.microsoft.com/office/powerpoint/2010/main" val="4143313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format</a:t>
            </a:r>
            <a:endParaRPr lang="en-US" dirty="0"/>
          </a:p>
        </p:txBody>
      </p:sp>
      <p:sp>
        <p:nvSpPr>
          <p:cNvPr id="3" name="Content Placeholder 2"/>
          <p:cNvSpPr>
            <a:spLocks noGrp="1"/>
          </p:cNvSpPr>
          <p:nvPr>
            <p:ph idx="1"/>
          </p:nvPr>
        </p:nvSpPr>
        <p:spPr/>
        <p:txBody>
          <a:bodyPr/>
          <a:lstStyle/>
          <a:p>
            <a:pPr marL="0" indent="0">
              <a:buNone/>
            </a:pPr>
            <a:r>
              <a:rPr lang="en-US" dirty="0" err="1" smtClean="0"/>
              <a:t>Genbank</a:t>
            </a:r>
            <a:r>
              <a:rPr lang="en-US" dirty="0" smtClean="0"/>
              <a:t>:</a:t>
            </a:r>
          </a:p>
          <a:p>
            <a:pPr marL="0" indent="0">
              <a:buNone/>
            </a:pPr>
            <a:r>
              <a:rPr lang="en-US" dirty="0" smtClean="0"/>
              <a:t>&lt;gene entries&gt; (use CDS)</a:t>
            </a:r>
          </a:p>
          <a:p>
            <a:pPr marL="0" indent="0">
              <a:buNone/>
            </a:pPr>
            <a:r>
              <a:rPr lang="en-US" dirty="0" smtClean="0"/>
              <a:t>&lt;sequence&gt; (compute complement)</a:t>
            </a:r>
          </a:p>
          <a:p>
            <a:pPr marL="0" indent="0">
              <a:buNone/>
            </a:pPr>
            <a:endParaRPr lang="en-US" dirty="0"/>
          </a:p>
          <a:p>
            <a:pPr marL="0" indent="0">
              <a:buNone/>
            </a:pPr>
            <a:r>
              <a:rPr lang="en-US" dirty="0" smtClean="0"/>
              <a:t>Extract -10 </a:t>
            </a:r>
            <a:r>
              <a:rPr lang="en-US" dirty="0" err="1" smtClean="0"/>
              <a:t>bp</a:t>
            </a:r>
            <a:r>
              <a:rPr lang="en-US" dirty="0" smtClean="0"/>
              <a:t> through +10 </a:t>
            </a:r>
            <a:r>
              <a:rPr lang="en-US" dirty="0" err="1" smtClean="0"/>
              <a:t>bp</a:t>
            </a:r>
            <a:r>
              <a:rPr lang="en-US" dirty="0" smtClean="0"/>
              <a:t> (21 </a:t>
            </a:r>
            <a:r>
              <a:rPr lang="en-US" dirty="0" err="1" smtClean="0"/>
              <a:t>bp</a:t>
            </a:r>
            <a:r>
              <a:rPr lang="en-US" dirty="0" smtClean="0"/>
              <a:t> total)</a:t>
            </a:r>
            <a:endParaRPr lang="en-US" dirty="0" smtClean="0"/>
          </a:p>
          <a:p>
            <a:pPr marL="0" indent="0">
              <a:buNone/>
            </a:pPr>
            <a:r>
              <a:rPr lang="en-US" dirty="0" smtClean="0"/>
              <a:t>join(10..16,20..30) :</a:t>
            </a:r>
          </a:p>
          <a:p>
            <a:pPr marL="0" indent="0">
              <a:buNone/>
            </a:pPr>
            <a:r>
              <a:rPr lang="en-US" sz="2400" dirty="0" smtClean="0"/>
              <a:t>0,1,2,3,4,5,6,7,8,9,10,11,12,13,14,15,16,20,21,22,23</a:t>
            </a:r>
          </a:p>
          <a:p>
            <a:pPr marL="0" indent="0">
              <a:buNone/>
            </a:pPr>
            <a:endParaRPr lang="en-US" dirty="0" smtClean="0"/>
          </a:p>
        </p:txBody>
      </p:sp>
    </p:spTree>
    <p:extLst>
      <p:ext uri="{BB962C8B-B14F-4D97-AF65-F5344CB8AC3E}">
        <p14:creationId xmlns:p14="http://schemas.microsoft.com/office/powerpoint/2010/main" val="170832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HW4 Tips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Keep values in float form during calculations </a:t>
            </a:r>
          </a:p>
          <a:p>
            <a:r>
              <a:rPr lang="en-US" dirty="0" smtClean="0"/>
              <a:t>Round (not truncate!) decimals to 3 places when </a:t>
            </a:r>
            <a:r>
              <a:rPr lang="en-US" dirty="0" smtClean="0"/>
              <a:t>printing</a:t>
            </a:r>
          </a:p>
          <a:p>
            <a:r>
              <a:rPr lang="en-US" dirty="0" smtClean="0"/>
              <a:t>Add 1 </a:t>
            </a:r>
            <a:r>
              <a:rPr lang="en-US" dirty="0" err="1" smtClean="0"/>
              <a:t>pseudocount</a:t>
            </a:r>
            <a:r>
              <a:rPr lang="en-US" dirty="0" smtClean="0"/>
              <a:t> to count matrices</a:t>
            </a:r>
            <a:endParaRPr lang="en-US" dirty="0" smtClean="0"/>
          </a:p>
          <a:p>
            <a:r>
              <a:rPr lang="en-US" dirty="0" smtClean="0"/>
              <a:t>Exons </a:t>
            </a:r>
            <a:r>
              <a:rPr lang="en-US" dirty="0" smtClean="0"/>
              <a:t>in 'join' lists may be only one base long. </a:t>
            </a:r>
          </a:p>
          <a:p>
            <a:r>
              <a:rPr lang="en-US" dirty="0" smtClean="0"/>
              <a:t>CDS entries may extend more than one line</a:t>
            </a:r>
          </a:p>
          <a:p>
            <a:endParaRPr lang="en-US" dirty="0" smtClean="0"/>
          </a:p>
          <a:p>
            <a:endParaRPr lang="en-US" dirty="0" smtClean="0"/>
          </a:p>
          <a:p>
            <a:endParaRPr lang="en-US" dirty="0" smtClean="0"/>
          </a:p>
          <a:p>
            <a:r>
              <a:rPr lang="en-US" dirty="0" smtClean="0"/>
              <a:t>Calculate background frequencies from </a:t>
            </a:r>
            <a:r>
              <a:rPr lang="en-US" b="1" dirty="0" smtClean="0"/>
              <a:t>forward and back </a:t>
            </a:r>
            <a:r>
              <a:rPr lang="en-US" dirty="0" smtClean="0"/>
              <a:t>strand</a:t>
            </a:r>
          </a:p>
          <a:p>
            <a:r>
              <a:rPr lang="en-US" dirty="0" smtClean="0"/>
              <a:t>Do not include N’s when calculating frequency</a:t>
            </a:r>
          </a:p>
          <a:p>
            <a:pPr lvl="1"/>
            <a:r>
              <a:rPr lang="en-US" dirty="0" smtClean="0"/>
              <a:t>freq(‘A’) = count(‘A’)/count(‘A|C|G|T’)</a:t>
            </a:r>
          </a:p>
          <a:p>
            <a:pPr>
              <a:buNone/>
            </a:pPr>
            <a:endParaRPr lang="en-US" dirty="0" smtClean="0"/>
          </a:p>
        </p:txBody>
      </p:sp>
      <p:sp>
        <p:nvSpPr>
          <p:cNvPr id="6" name="TextBox 5"/>
          <p:cNvSpPr txBox="1"/>
          <p:nvPr/>
        </p:nvSpPr>
        <p:spPr>
          <a:xfrm>
            <a:off x="869546" y="3697069"/>
            <a:ext cx="7436254" cy="646331"/>
          </a:xfrm>
          <a:prstGeom prst="rect">
            <a:avLst/>
          </a:prstGeom>
          <a:noFill/>
          <a:ln>
            <a:solidFill>
              <a:srgbClr val="4F81BD"/>
            </a:solidFill>
          </a:ln>
        </p:spPr>
        <p:txBody>
          <a:bodyPr wrap="square" rtlCol="0">
            <a:spAutoFit/>
          </a:bodyPr>
          <a:lstStyle/>
          <a:p>
            <a:r>
              <a:rPr lang="fi-FI" dirty="0">
                <a:latin typeface="Andale Mono"/>
                <a:cs typeface="Andale Mono"/>
              </a:rPr>
              <a:t> CDS  </a:t>
            </a:r>
            <a:r>
              <a:rPr lang="fi-FI" dirty="0" smtClean="0">
                <a:latin typeface="Andale Mono"/>
                <a:cs typeface="Andale Mono"/>
              </a:rPr>
              <a:t>complement</a:t>
            </a:r>
            <a:r>
              <a:rPr lang="fi-FI" dirty="0">
                <a:latin typeface="Andale Mono"/>
                <a:cs typeface="Andale Mono"/>
              </a:rPr>
              <a:t>(join(132051..135534,135646..136126,</a:t>
            </a:r>
          </a:p>
          <a:p>
            <a:r>
              <a:rPr lang="fi-FI" dirty="0">
                <a:latin typeface="Andale Mono"/>
                <a:cs typeface="Andale Mono"/>
              </a:rPr>
              <a:t>          </a:t>
            </a:r>
            <a:r>
              <a:rPr lang="fi-FI" dirty="0" smtClean="0">
                <a:latin typeface="Andale Mono"/>
                <a:cs typeface="Andale Mono"/>
              </a:rPr>
              <a:t>       </a:t>
            </a:r>
            <a:r>
              <a:rPr lang="fi-FI" dirty="0">
                <a:latin typeface="Andale Mono"/>
                <a:cs typeface="Andale Mono"/>
              </a:rPr>
              <a:t>136241..</a:t>
            </a:r>
            <a:r>
              <a:rPr lang="fi-FI" dirty="0" smtClean="0">
                <a:latin typeface="Andale Mono"/>
                <a:cs typeface="Andale Mono"/>
              </a:rPr>
              <a:t>138530,138820)</a:t>
            </a:r>
            <a:r>
              <a:rPr lang="fi-FI" dirty="0">
                <a:latin typeface="Andale Mono"/>
                <a:cs typeface="Andale Mono"/>
              </a:rPr>
              <a:t>)</a:t>
            </a:r>
            <a:endParaRPr lang="en-US" dirty="0">
              <a:latin typeface="Andale Mono"/>
              <a:cs typeface="Andale Mono"/>
            </a:endParaRPr>
          </a:p>
        </p:txBody>
      </p:sp>
    </p:spTree>
    <p:extLst>
      <p:ext uri="{BB962C8B-B14F-4D97-AF65-F5344CB8AC3E}">
        <p14:creationId xmlns:p14="http://schemas.microsoft.com/office/powerpoint/2010/main" val="11427775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log arithmetic!</a:t>
            </a:r>
            <a:endParaRPr lang="en-US" dirty="0"/>
          </a:p>
        </p:txBody>
      </p:sp>
      <p:sp>
        <p:nvSpPr>
          <p:cNvPr id="3" name="Content Placeholder 2"/>
          <p:cNvSpPr>
            <a:spLocks noGrp="1"/>
          </p:cNvSpPr>
          <p:nvPr>
            <p:ph idx="1"/>
          </p:nvPr>
        </p:nvSpPr>
        <p:spPr>
          <a:xfrm>
            <a:off x="457200" y="1600200"/>
            <a:ext cx="8458200" cy="4525963"/>
          </a:xfrm>
        </p:spPr>
        <p:txBody>
          <a:bodyPr/>
          <a:lstStyle/>
          <a:p>
            <a:pPr>
              <a:buNone/>
            </a:pPr>
            <a:r>
              <a:rPr lang="en-US" dirty="0" smtClean="0"/>
              <a:t>p(</a:t>
            </a:r>
            <a:r>
              <a:rPr lang="en-US" dirty="0" err="1" smtClean="0"/>
              <a:t>seq</a:t>
            </a:r>
            <a:r>
              <a:rPr lang="en-US" dirty="0" smtClean="0"/>
              <a:t>) = p(b</a:t>
            </a:r>
            <a:r>
              <a:rPr lang="en-US" sz="2000" dirty="0" smtClean="0"/>
              <a:t>1</a:t>
            </a:r>
            <a:r>
              <a:rPr lang="en-US" dirty="0" smtClean="0"/>
              <a:t>) * p(b</a:t>
            </a:r>
            <a:r>
              <a:rPr lang="en-US" sz="2000" dirty="0" smtClean="0"/>
              <a:t>2</a:t>
            </a:r>
            <a:r>
              <a:rPr lang="en-US" dirty="0" smtClean="0"/>
              <a:t>) * p(b</a:t>
            </a:r>
            <a:r>
              <a:rPr lang="en-US" sz="2000" dirty="0" smtClean="0"/>
              <a:t>3</a:t>
            </a:r>
            <a:r>
              <a:rPr lang="en-US" dirty="0" smtClean="0"/>
              <a:t>) * …p(</a:t>
            </a:r>
            <a:r>
              <a:rPr lang="en-US" dirty="0" err="1" smtClean="0"/>
              <a:t>b</a:t>
            </a:r>
            <a:r>
              <a:rPr lang="en-US" sz="2000" dirty="0" err="1" smtClean="0"/>
              <a:t>n</a:t>
            </a:r>
            <a:r>
              <a:rPr lang="en-US" dirty="0" smtClean="0"/>
              <a:t>)</a:t>
            </a:r>
          </a:p>
          <a:p>
            <a:pPr>
              <a:buNone/>
            </a:pPr>
            <a:endParaRPr lang="en-US" dirty="0" smtClean="0"/>
          </a:p>
          <a:p>
            <a:pPr>
              <a:buNone/>
            </a:pPr>
            <a:r>
              <a:rPr lang="en-US" dirty="0" smtClean="0">
                <a:solidFill>
                  <a:schemeClr val="tx2"/>
                </a:solidFill>
              </a:rPr>
              <a:t>log(</a:t>
            </a:r>
            <a:r>
              <a:rPr lang="en-US" dirty="0" smtClean="0"/>
              <a:t>p(</a:t>
            </a:r>
            <a:r>
              <a:rPr lang="en-US" dirty="0" err="1" smtClean="0"/>
              <a:t>seq</a:t>
            </a:r>
            <a:r>
              <a:rPr lang="en-US" dirty="0" smtClean="0"/>
              <a:t>)</a:t>
            </a:r>
            <a:r>
              <a:rPr lang="en-US" dirty="0" smtClean="0">
                <a:solidFill>
                  <a:schemeClr val="tx2"/>
                </a:solidFill>
              </a:rPr>
              <a:t>) </a:t>
            </a:r>
            <a:r>
              <a:rPr lang="en-US" dirty="0" smtClean="0"/>
              <a:t>= </a:t>
            </a:r>
            <a:r>
              <a:rPr lang="en-US" dirty="0" smtClean="0">
                <a:solidFill>
                  <a:schemeClr val="tx2"/>
                </a:solidFill>
              </a:rPr>
              <a:t>log(</a:t>
            </a:r>
            <a:r>
              <a:rPr lang="en-US" dirty="0" smtClean="0"/>
              <a:t>p(b</a:t>
            </a:r>
            <a:r>
              <a:rPr lang="en-US" sz="2000" dirty="0" smtClean="0"/>
              <a:t>1</a:t>
            </a:r>
            <a:r>
              <a:rPr lang="en-US" dirty="0" smtClean="0"/>
              <a:t>)</a:t>
            </a:r>
            <a:r>
              <a:rPr lang="en-US" dirty="0" smtClean="0">
                <a:solidFill>
                  <a:schemeClr val="tx2"/>
                </a:solidFill>
              </a:rPr>
              <a:t>)</a:t>
            </a:r>
            <a:r>
              <a:rPr lang="en-US" dirty="0" smtClean="0"/>
              <a:t> </a:t>
            </a:r>
            <a:r>
              <a:rPr lang="en-US" b="1" dirty="0" smtClean="0"/>
              <a:t>+</a:t>
            </a:r>
            <a:r>
              <a:rPr lang="en-US" dirty="0" smtClean="0"/>
              <a:t> </a:t>
            </a:r>
            <a:r>
              <a:rPr lang="en-US" dirty="0" smtClean="0">
                <a:solidFill>
                  <a:schemeClr val="tx2"/>
                </a:solidFill>
              </a:rPr>
              <a:t>log(</a:t>
            </a:r>
            <a:r>
              <a:rPr lang="en-US" dirty="0" smtClean="0"/>
              <a:t>p(b</a:t>
            </a:r>
            <a:r>
              <a:rPr lang="en-US" sz="2000" dirty="0" smtClean="0"/>
              <a:t>2</a:t>
            </a:r>
            <a:r>
              <a:rPr lang="en-US" dirty="0" smtClean="0"/>
              <a:t>)</a:t>
            </a:r>
            <a:r>
              <a:rPr lang="en-US" dirty="0" smtClean="0">
                <a:solidFill>
                  <a:schemeClr val="tx2"/>
                </a:solidFill>
              </a:rPr>
              <a:t>)</a:t>
            </a:r>
            <a:r>
              <a:rPr lang="en-US" dirty="0" smtClean="0"/>
              <a:t> </a:t>
            </a:r>
            <a:r>
              <a:rPr lang="en-US" b="1" dirty="0" smtClean="0"/>
              <a:t>+</a:t>
            </a:r>
            <a:r>
              <a:rPr lang="en-US" dirty="0" smtClean="0"/>
              <a:t> …</a:t>
            </a:r>
            <a:r>
              <a:rPr lang="en-US" dirty="0" smtClean="0">
                <a:solidFill>
                  <a:schemeClr val="tx2"/>
                </a:solidFill>
              </a:rPr>
              <a:t>log(</a:t>
            </a:r>
            <a:r>
              <a:rPr lang="en-US" dirty="0" smtClean="0"/>
              <a:t>p(</a:t>
            </a:r>
            <a:r>
              <a:rPr lang="en-US" dirty="0" err="1" smtClean="0"/>
              <a:t>b</a:t>
            </a:r>
            <a:r>
              <a:rPr lang="en-US" sz="2000" dirty="0" err="1" smtClean="0"/>
              <a:t>n</a:t>
            </a:r>
            <a:r>
              <a:rPr lang="en-US" dirty="0" smtClean="0"/>
              <a:t>)</a:t>
            </a:r>
            <a:r>
              <a:rPr lang="en-US" dirty="0" smtClean="0">
                <a:solidFill>
                  <a:schemeClr val="tx2"/>
                </a:solidFill>
              </a:rPr>
              <a:t>)</a:t>
            </a:r>
          </a:p>
          <a:p>
            <a:pPr>
              <a:buNone/>
            </a:pPr>
            <a:endParaRPr lang="en-US" dirty="0" smtClean="0">
              <a:solidFill>
                <a:schemeClr val="tx2"/>
              </a:solidFill>
            </a:endParaRPr>
          </a:p>
          <a:p>
            <a:pPr>
              <a:buNone/>
            </a:pPr>
            <a:r>
              <a:rPr lang="en-US" dirty="0" smtClean="0"/>
              <a:t>      p</a:t>
            </a:r>
            <a:r>
              <a:rPr lang="en-US" dirty="0" smtClean="0"/>
              <a:t>(</a:t>
            </a:r>
            <a:r>
              <a:rPr lang="en-US" dirty="0" smtClean="0"/>
              <a:t>seq|M1)</a:t>
            </a:r>
            <a:endParaRPr lang="en-US" dirty="0" smtClean="0">
              <a:solidFill>
                <a:schemeClr val="tx2"/>
              </a:solidFill>
            </a:endParaRPr>
          </a:p>
          <a:p>
            <a:pPr>
              <a:buNone/>
            </a:pPr>
            <a:r>
              <a:rPr lang="en-US" dirty="0" smtClean="0"/>
              <a:t>      p</a:t>
            </a:r>
            <a:r>
              <a:rPr lang="en-US" dirty="0" smtClean="0"/>
              <a:t>(</a:t>
            </a:r>
            <a:r>
              <a:rPr lang="en-US" dirty="0" smtClean="0"/>
              <a:t>seq|M</a:t>
            </a:r>
            <a:r>
              <a:rPr lang="en-US" dirty="0"/>
              <a:t>2</a:t>
            </a:r>
            <a:r>
              <a:rPr lang="en-US" dirty="0" smtClean="0"/>
              <a:t>)</a:t>
            </a:r>
            <a:endParaRPr lang="en-US" dirty="0" smtClean="0">
              <a:solidFill>
                <a:schemeClr val="tx2"/>
              </a:solidFill>
            </a:endParaRPr>
          </a:p>
          <a:p>
            <a:pPr>
              <a:buNone/>
            </a:pPr>
            <a:endParaRPr lang="en-US" dirty="0">
              <a:solidFill>
                <a:schemeClr val="tx2"/>
              </a:solidFill>
            </a:endParaRPr>
          </a:p>
        </p:txBody>
      </p:sp>
      <p:cxnSp>
        <p:nvCxnSpPr>
          <p:cNvPr id="5" name="Straight Connector 4"/>
          <p:cNvCxnSpPr/>
          <p:nvPr/>
        </p:nvCxnSpPr>
        <p:spPr>
          <a:xfrm>
            <a:off x="990600" y="4572000"/>
            <a:ext cx="1828800"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p:cNvSpPr/>
          <p:nvPr/>
        </p:nvSpPr>
        <p:spPr>
          <a:xfrm>
            <a:off x="3200400" y="4310441"/>
            <a:ext cx="5171007" cy="523220"/>
          </a:xfrm>
          <a:prstGeom prst="rect">
            <a:avLst/>
          </a:prstGeom>
        </p:spPr>
        <p:txBody>
          <a:bodyPr wrap="none">
            <a:spAutoFit/>
          </a:bodyPr>
          <a:lstStyle/>
          <a:p>
            <a:r>
              <a:rPr lang="en-US" sz="2800" dirty="0" smtClean="0">
                <a:solidFill>
                  <a:schemeClr val="tx2"/>
                </a:solidFill>
              </a:rPr>
              <a:t>= log</a:t>
            </a:r>
            <a:r>
              <a:rPr lang="en-US" sz="2800" dirty="0">
                <a:solidFill>
                  <a:schemeClr val="tx2"/>
                </a:solidFill>
              </a:rPr>
              <a:t>(</a:t>
            </a:r>
            <a:r>
              <a:rPr lang="en-US" sz="2800" dirty="0"/>
              <a:t>p(</a:t>
            </a:r>
            <a:r>
              <a:rPr lang="en-US" sz="2800" dirty="0"/>
              <a:t>seq|M1)</a:t>
            </a:r>
            <a:r>
              <a:rPr lang="en-US" sz="2800" dirty="0">
                <a:solidFill>
                  <a:schemeClr val="tx2"/>
                </a:solidFill>
              </a:rPr>
              <a:t>) - log(</a:t>
            </a:r>
            <a:r>
              <a:rPr lang="en-US" sz="2800" dirty="0"/>
              <a:t>p(seq|M2)</a:t>
            </a:r>
            <a:r>
              <a:rPr lang="en-US" sz="2800" dirty="0" smtClean="0">
                <a:solidFill>
                  <a:schemeClr val="tx2"/>
                </a:solidFill>
              </a:rPr>
              <a:t>)</a:t>
            </a:r>
            <a:endParaRPr lang="en-US" sz="2800" dirty="0">
              <a:solidFill>
                <a:schemeClr val="tx2"/>
              </a:solidFill>
            </a:endParaRPr>
          </a:p>
        </p:txBody>
      </p:sp>
      <p:sp>
        <p:nvSpPr>
          <p:cNvPr id="4" name="Rectangle 3"/>
          <p:cNvSpPr/>
          <p:nvPr/>
        </p:nvSpPr>
        <p:spPr>
          <a:xfrm>
            <a:off x="228600" y="4191000"/>
            <a:ext cx="812843" cy="584776"/>
          </a:xfrm>
          <a:prstGeom prst="rect">
            <a:avLst/>
          </a:prstGeom>
        </p:spPr>
        <p:txBody>
          <a:bodyPr wrap="none">
            <a:spAutoFit/>
          </a:bodyPr>
          <a:lstStyle/>
          <a:p>
            <a:r>
              <a:rPr lang="en-US" sz="3200" dirty="0">
                <a:solidFill>
                  <a:schemeClr val="tx2"/>
                </a:solidFill>
              </a:rPr>
              <a:t>log(</a:t>
            </a:r>
            <a:endParaRPr lang="en-US" sz="3200" dirty="0"/>
          </a:p>
        </p:txBody>
      </p:sp>
      <p:sp>
        <p:nvSpPr>
          <p:cNvPr id="10" name="Rectangle 9"/>
          <p:cNvSpPr/>
          <p:nvPr/>
        </p:nvSpPr>
        <p:spPr>
          <a:xfrm>
            <a:off x="2895600" y="4215824"/>
            <a:ext cx="309099" cy="584776"/>
          </a:xfrm>
          <a:prstGeom prst="rect">
            <a:avLst/>
          </a:prstGeom>
        </p:spPr>
        <p:txBody>
          <a:bodyPr wrap="none">
            <a:spAutoFit/>
          </a:bodyPr>
          <a:lstStyle/>
          <a:p>
            <a:r>
              <a:rPr lang="en-US" sz="3200" dirty="0" smtClean="0">
                <a:solidFill>
                  <a:schemeClr val="tx2"/>
                </a:solidFill>
              </a:rPr>
              <a:t>)</a:t>
            </a:r>
            <a:endParaRPr lang="en-US" sz="3200" dirty="0"/>
          </a:p>
        </p:txBody>
      </p:sp>
    </p:spTree>
    <p:extLst>
      <p:ext uri="{BB962C8B-B14F-4D97-AF65-F5344CB8AC3E}">
        <p14:creationId xmlns:p14="http://schemas.microsoft.com/office/powerpoint/2010/main" val="4181566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HW5</a:t>
            </a:r>
            <a:endParaRPr lang="en-US" dirty="0"/>
          </a:p>
        </p:txBody>
      </p:sp>
    </p:spTree>
    <p:extLst>
      <p:ext uri="{BB962C8B-B14F-4D97-AF65-F5344CB8AC3E}">
        <p14:creationId xmlns:p14="http://schemas.microsoft.com/office/powerpoint/2010/main" val="32527420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10889</TotalTime>
  <Words>1347</Words>
  <Application>Microsoft Macintosh PowerPoint</Application>
  <PresentationFormat>On-screen Show (4:3)</PresentationFormat>
  <Paragraphs>169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GS 540 week 5</vt:lpstr>
      <vt:lpstr>What discussion topics would you like?</vt:lpstr>
      <vt:lpstr>What discussion topics would you like?</vt:lpstr>
      <vt:lpstr>HW4</vt:lpstr>
      <vt:lpstr>HW4</vt:lpstr>
      <vt:lpstr>File format</vt:lpstr>
      <vt:lpstr>HW4 Tips</vt:lpstr>
      <vt:lpstr>Remember log arithmetic!</vt:lpstr>
      <vt:lpstr>HW5</vt:lpstr>
      <vt:lpstr>HW5: Find C+G rich regions using an HMM</vt:lpstr>
      <vt:lpstr>HMM basics</vt:lpstr>
      <vt:lpstr>Viterbi Algorithm</vt:lpstr>
      <vt:lpstr>Applications of HMMs</vt:lpstr>
      <vt:lpstr>GENSCAN</vt:lpstr>
      <vt:lpstr>Gene detection: GENSCAN</vt:lpstr>
      <vt:lpstr>PowerPoint Presentation</vt:lpstr>
      <vt:lpstr>PowerPoint Presentation</vt:lpstr>
      <vt:lpstr>Evolutionary conservation:  phylo-HMM</vt:lpstr>
      <vt:lpstr>phastCONS</vt:lpstr>
      <vt:lpstr>UCSC Genome Browser</vt:lpstr>
      <vt:lpstr>PowerPoint Presentation</vt:lpstr>
      <vt:lpstr>PowerPoint Presentation</vt:lpstr>
      <vt:lpstr>PowerPoint Presentation</vt:lpstr>
      <vt:lpstr>Semi-automated genome annotation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greensi</dc:creator>
  <cp:lastModifiedBy>Max Libbrecht</cp:lastModifiedBy>
  <cp:revision>55</cp:revision>
  <dcterms:created xsi:type="dcterms:W3CDTF">2013-02-13T04:12:24Z</dcterms:created>
  <dcterms:modified xsi:type="dcterms:W3CDTF">2015-02-06T22:36:37Z</dcterms:modified>
</cp:coreProperties>
</file>