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embeddings/oleObject58.bin" ContentType="application/vnd.openxmlformats-officedocument.oleObject"/>
  <Override PartName="/ppt/embeddings/oleObject59.bin" ContentType="application/vnd.openxmlformats-officedocument.oleObject"/>
  <Override PartName="/ppt/embeddings/oleObject60.bin" ContentType="application/vnd.openxmlformats-officedocument.oleObject"/>
  <Override PartName="/ppt/embeddings/oleObject61.bin" ContentType="application/vnd.openxmlformats-officedocument.oleObject"/>
  <Override PartName="/ppt/embeddings/oleObject62.bin" ContentType="application/vnd.openxmlformats-officedocument.oleObject"/>
  <Override PartName="/ppt/embeddings/oleObject63.bin" ContentType="application/vnd.openxmlformats-officedocument.oleObject"/>
  <Override PartName="/ppt/embeddings/oleObject64.bin" ContentType="application/vnd.openxmlformats-officedocument.oleObject"/>
  <Override PartName="/ppt/embeddings/oleObject65.bin" ContentType="application/vnd.openxmlformats-officedocument.oleObject"/>
  <Override PartName="/ppt/embeddings/oleObject66.bin" ContentType="application/vnd.openxmlformats-officedocument.oleObject"/>
  <Override PartName="/ppt/embeddings/oleObject67.bin" ContentType="application/vnd.openxmlformats-officedocument.oleObject"/>
  <Override PartName="/ppt/embeddings/oleObject68.bin" ContentType="application/vnd.openxmlformats-officedocument.oleObject"/>
  <Override PartName="/ppt/embeddings/oleObject69.bin" ContentType="application/vnd.openxmlformats-officedocument.oleObject"/>
  <Override PartName="/ppt/embeddings/oleObject70.bin" ContentType="application/vnd.openxmlformats-officedocument.oleObject"/>
  <Override PartName="/ppt/embeddings/oleObject71.bin" ContentType="application/vnd.openxmlformats-officedocument.oleObject"/>
  <Override PartName="/ppt/embeddings/oleObject72.bin" ContentType="application/vnd.openxmlformats-officedocument.oleObject"/>
  <Override PartName="/ppt/embeddings/oleObject73.bin" ContentType="application/vnd.openxmlformats-officedocument.oleObject"/>
  <Override PartName="/ppt/embeddings/oleObject74.bin" ContentType="application/vnd.openxmlformats-officedocument.oleObject"/>
  <Override PartName="/ppt/embeddings/oleObject75.bin" ContentType="application/vnd.openxmlformats-officedocument.oleObject"/>
  <Override PartName="/ppt/embeddings/oleObject76.bin" ContentType="application/vnd.openxmlformats-officedocument.oleObject"/>
  <Override PartName="/ppt/embeddings/oleObject77.bin" ContentType="application/vnd.openxmlformats-officedocument.oleObject"/>
  <Override PartName="/ppt/embeddings/oleObject78.bin" ContentType="application/vnd.openxmlformats-officedocument.oleObject"/>
  <Override PartName="/ppt/embeddings/oleObject79.bin" ContentType="application/vnd.openxmlformats-officedocument.oleObject"/>
  <Override PartName="/ppt/embeddings/oleObject80.bin" ContentType="application/vnd.openxmlformats-officedocument.oleObject"/>
  <Override PartName="/ppt/embeddings/oleObject81.bin" ContentType="application/vnd.openxmlformats-officedocument.oleObject"/>
  <Override PartName="/ppt/embeddings/oleObject82.bin" ContentType="application/vnd.openxmlformats-officedocument.oleObject"/>
  <Override PartName="/ppt/embeddings/oleObject83.bin" ContentType="application/vnd.openxmlformats-officedocument.oleObject"/>
  <Override PartName="/ppt/embeddings/oleObject84.bin" ContentType="application/vnd.openxmlformats-officedocument.oleObject"/>
  <Override PartName="/ppt/embeddings/oleObject85.bin" ContentType="application/vnd.openxmlformats-officedocument.oleObject"/>
  <Override PartName="/ppt/embeddings/oleObject86.bin" ContentType="application/vnd.openxmlformats-officedocument.oleObject"/>
  <Override PartName="/ppt/embeddings/oleObject87.bin" ContentType="application/vnd.openxmlformats-officedocument.oleObject"/>
  <Override PartName="/ppt/embeddings/oleObject88.bin" ContentType="application/vnd.openxmlformats-officedocument.oleObject"/>
  <Override PartName="/ppt/embeddings/oleObject89.bin" ContentType="application/vnd.openxmlformats-officedocument.oleObject"/>
  <Override PartName="/ppt/embeddings/oleObject90.bin" ContentType="application/vnd.openxmlformats-officedocument.oleObject"/>
  <Override PartName="/ppt/embeddings/oleObject91.bin" ContentType="application/vnd.openxmlformats-officedocument.oleObject"/>
  <Override PartName="/ppt/embeddings/oleObject92.bin" ContentType="application/vnd.openxmlformats-officedocument.oleObject"/>
  <Override PartName="/ppt/embeddings/oleObject93.bin" ContentType="application/vnd.openxmlformats-officedocument.oleObject"/>
  <Override PartName="/ppt/embeddings/oleObject94.bin" ContentType="application/vnd.openxmlformats-officedocument.oleObject"/>
  <Override PartName="/ppt/embeddings/oleObject95.bin" ContentType="application/vnd.openxmlformats-officedocument.oleObject"/>
  <Override PartName="/ppt/embeddings/oleObject96.bin" ContentType="application/vnd.openxmlformats-officedocument.oleObject"/>
  <Override PartName="/ppt/embeddings/oleObject97.bin" ContentType="application/vnd.openxmlformats-officedocument.oleObject"/>
  <Override PartName="/ppt/embeddings/oleObject98.bin" ContentType="application/vnd.openxmlformats-officedocument.oleObject"/>
  <Override PartName="/ppt/embeddings/oleObject99.bin" ContentType="application/vnd.openxmlformats-officedocument.oleObject"/>
  <Override PartName="/ppt/embeddings/oleObject100.bin" ContentType="application/vnd.openxmlformats-officedocument.oleObject"/>
  <Override PartName="/ppt/embeddings/oleObject101.bin" ContentType="application/vnd.openxmlformats-officedocument.oleObject"/>
  <Override PartName="/ppt/embeddings/oleObject102.bin" ContentType="application/vnd.openxmlformats-officedocument.oleObject"/>
  <Override PartName="/ppt/embeddings/oleObject103.bin" ContentType="application/vnd.openxmlformats-officedocument.oleObject"/>
  <Override PartName="/ppt/embeddings/oleObject104.bin" ContentType="application/vnd.openxmlformats-officedocument.oleObject"/>
  <Override PartName="/ppt/embeddings/oleObject105.bin" ContentType="application/vnd.openxmlformats-officedocument.oleObject"/>
  <Override PartName="/ppt/embeddings/oleObject106.bin" ContentType="application/vnd.openxmlformats-officedocument.oleObject"/>
  <Override PartName="/ppt/embeddings/oleObject107.bin" ContentType="application/vnd.openxmlformats-officedocument.oleObject"/>
  <Override PartName="/ppt/embeddings/oleObject108.bin" ContentType="application/vnd.openxmlformats-officedocument.oleObject"/>
  <Override PartName="/ppt/embeddings/oleObject109.bin" ContentType="application/vnd.openxmlformats-officedocument.oleObject"/>
  <Override PartName="/ppt/embeddings/oleObject110.bin" ContentType="application/vnd.openxmlformats-officedocument.oleObject"/>
  <Override PartName="/ppt/embeddings/oleObject111.bin" ContentType="application/vnd.openxmlformats-officedocument.oleObject"/>
  <Override PartName="/ppt/embeddings/oleObject112.bin" ContentType="application/vnd.openxmlformats-officedocument.oleObject"/>
  <Override PartName="/ppt/embeddings/oleObject113.bin" ContentType="application/vnd.openxmlformats-officedocument.oleObject"/>
  <Override PartName="/ppt/embeddings/oleObject114.bin" ContentType="application/vnd.openxmlformats-officedocument.oleObject"/>
  <Override PartName="/ppt/embeddings/oleObject115.bin" ContentType="application/vnd.openxmlformats-officedocument.oleObject"/>
  <Override PartName="/ppt/embeddings/oleObject116.bin" ContentType="application/vnd.openxmlformats-officedocument.oleObject"/>
  <Override PartName="/ppt/embeddings/oleObject117.bin" ContentType="application/vnd.openxmlformats-officedocument.oleObject"/>
  <Override PartName="/ppt/notesSlides/notesSlide7.xml" ContentType="application/vnd.openxmlformats-officedocument.presentationml.notesSlide+xml"/>
  <Override PartName="/ppt/embeddings/oleObject118.bin" ContentType="application/vnd.openxmlformats-officedocument.oleObject"/>
  <Override PartName="/ppt/embeddings/Microsoft_Equation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83" r:id="rId3"/>
    <p:sldId id="285" r:id="rId4"/>
    <p:sldId id="325" r:id="rId5"/>
    <p:sldId id="326" r:id="rId6"/>
    <p:sldId id="324" r:id="rId7"/>
    <p:sldId id="327" r:id="rId8"/>
    <p:sldId id="328" r:id="rId9"/>
    <p:sldId id="329" r:id="rId10"/>
    <p:sldId id="287" r:id="rId11"/>
    <p:sldId id="286" r:id="rId12"/>
    <p:sldId id="289" r:id="rId13"/>
    <p:sldId id="336" r:id="rId14"/>
    <p:sldId id="296" r:id="rId15"/>
    <p:sldId id="330" r:id="rId16"/>
    <p:sldId id="331" r:id="rId17"/>
    <p:sldId id="332" r:id="rId18"/>
    <p:sldId id="333" r:id="rId19"/>
    <p:sldId id="334" r:id="rId20"/>
    <p:sldId id="335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  <p:sldId id="309" r:id="rId34"/>
    <p:sldId id="310" r:id="rId35"/>
    <p:sldId id="311" r:id="rId36"/>
    <p:sldId id="312" r:id="rId37"/>
    <p:sldId id="313" r:id="rId38"/>
    <p:sldId id="314" r:id="rId39"/>
    <p:sldId id="315" r:id="rId40"/>
    <p:sldId id="316" r:id="rId41"/>
    <p:sldId id="317" r:id="rId42"/>
    <p:sldId id="318" r:id="rId43"/>
    <p:sldId id="319" r:id="rId44"/>
    <p:sldId id="320" r:id="rId45"/>
    <p:sldId id="321" r:id="rId46"/>
    <p:sldId id="322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8" autoAdjust="0"/>
    <p:restoredTop sz="95618" autoAdjust="0"/>
  </p:normalViewPr>
  <p:slideViewPr>
    <p:cSldViewPr>
      <p:cViewPr varScale="1">
        <p:scale>
          <a:sx n="104" d="100"/>
          <a:sy n="104" d="100"/>
        </p:scale>
        <p:origin x="-5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6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4" Type="http://schemas.openxmlformats.org/officeDocument/2006/relationships/image" Target="../media/image52.wmf"/><Relationship Id="rId5" Type="http://schemas.openxmlformats.org/officeDocument/2006/relationships/image" Target="../media/image53.wmf"/><Relationship Id="rId6" Type="http://schemas.openxmlformats.org/officeDocument/2006/relationships/image" Target="../media/image54.wmf"/><Relationship Id="rId7" Type="http://schemas.openxmlformats.org/officeDocument/2006/relationships/image" Target="../media/image55.wmf"/><Relationship Id="rId8" Type="http://schemas.openxmlformats.org/officeDocument/2006/relationships/image" Target="../media/image56.wmf"/><Relationship Id="rId1" Type="http://schemas.openxmlformats.org/officeDocument/2006/relationships/image" Target="../media/image50.wmf"/><Relationship Id="rId2" Type="http://schemas.openxmlformats.org/officeDocument/2006/relationships/image" Target="../media/image51.wmf"/></Relationships>
</file>

<file path=ppt/drawings/_rels/vmlDrawing11.vml.rels><?xml version="1.0" encoding="UTF-8" standalone="yes"?>
<Relationships xmlns="http://schemas.openxmlformats.org/package/2006/relationships"><Relationship Id="rId11" Type="http://schemas.openxmlformats.org/officeDocument/2006/relationships/image" Target="../media/image58.wmf"/><Relationship Id="rId12" Type="http://schemas.openxmlformats.org/officeDocument/2006/relationships/image" Target="../media/image49.wmf"/><Relationship Id="rId13" Type="http://schemas.openxmlformats.org/officeDocument/2006/relationships/image" Target="../media/image59.wmf"/><Relationship Id="rId14" Type="http://schemas.openxmlformats.org/officeDocument/2006/relationships/image" Target="../media/image20.wmf"/><Relationship Id="rId15" Type="http://schemas.openxmlformats.org/officeDocument/2006/relationships/image" Target="../media/image60.wmf"/><Relationship Id="rId16" Type="http://schemas.openxmlformats.org/officeDocument/2006/relationships/image" Target="../media/image61.wmf"/><Relationship Id="rId17" Type="http://schemas.openxmlformats.org/officeDocument/2006/relationships/image" Target="../media/image62.wmf"/><Relationship Id="rId18" Type="http://schemas.openxmlformats.org/officeDocument/2006/relationships/image" Target="../media/image63.wmf"/><Relationship Id="rId19" Type="http://schemas.openxmlformats.org/officeDocument/2006/relationships/image" Target="../media/image64.wmf"/><Relationship Id="rId1" Type="http://schemas.openxmlformats.org/officeDocument/2006/relationships/image" Target="../media/image57.wmf"/><Relationship Id="rId2" Type="http://schemas.openxmlformats.org/officeDocument/2006/relationships/image" Target="../media/image15.wmf"/><Relationship Id="rId3" Type="http://schemas.openxmlformats.org/officeDocument/2006/relationships/image" Target="../media/image16.wmf"/><Relationship Id="rId4" Type="http://schemas.openxmlformats.org/officeDocument/2006/relationships/image" Target="../media/image19.wmf"/><Relationship Id="rId5" Type="http://schemas.openxmlformats.org/officeDocument/2006/relationships/image" Target="../media/image46.wmf"/><Relationship Id="rId6" Type="http://schemas.openxmlformats.org/officeDocument/2006/relationships/image" Target="../media/image23.wmf"/><Relationship Id="rId7" Type="http://schemas.openxmlformats.org/officeDocument/2006/relationships/image" Target="../media/image24.wmf"/><Relationship Id="rId8" Type="http://schemas.openxmlformats.org/officeDocument/2006/relationships/image" Target="../media/image29.wmf"/><Relationship Id="rId9" Type="http://schemas.openxmlformats.org/officeDocument/2006/relationships/image" Target="../media/image47.wmf"/><Relationship Id="rId10" Type="http://schemas.openxmlformats.org/officeDocument/2006/relationships/image" Target="../media/image4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Relationship Id="rId2" Type="http://schemas.openxmlformats.org/officeDocument/2006/relationships/image" Target="../media/image6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9" Type="http://schemas.openxmlformats.org/officeDocument/2006/relationships/image" Target="../media/image18.wmf"/><Relationship Id="rId20" Type="http://schemas.openxmlformats.org/officeDocument/2006/relationships/image" Target="../media/image29.wmf"/><Relationship Id="rId21" Type="http://schemas.openxmlformats.org/officeDocument/2006/relationships/image" Target="../media/image30.wmf"/><Relationship Id="rId22" Type="http://schemas.openxmlformats.org/officeDocument/2006/relationships/image" Target="../media/image31.wmf"/><Relationship Id="rId23" Type="http://schemas.openxmlformats.org/officeDocument/2006/relationships/image" Target="../media/image32.wmf"/><Relationship Id="rId10" Type="http://schemas.openxmlformats.org/officeDocument/2006/relationships/image" Target="../media/image19.wmf"/><Relationship Id="rId11" Type="http://schemas.openxmlformats.org/officeDocument/2006/relationships/image" Target="../media/image20.wmf"/><Relationship Id="rId12" Type="http://schemas.openxmlformats.org/officeDocument/2006/relationships/image" Target="../media/image21.wmf"/><Relationship Id="rId13" Type="http://schemas.openxmlformats.org/officeDocument/2006/relationships/image" Target="../media/image22.wmf"/><Relationship Id="rId14" Type="http://schemas.openxmlformats.org/officeDocument/2006/relationships/image" Target="../media/image23.wmf"/><Relationship Id="rId15" Type="http://schemas.openxmlformats.org/officeDocument/2006/relationships/image" Target="../media/image24.wmf"/><Relationship Id="rId16" Type="http://schemas.openxmlformats.org/officeDocument/2006/relationships/image" Target="../media/image25.wmf"/><Relationship Id="rId17" Type="http://schemas.openxmlformats.org/officeDocument/2006/relationships/image" Target="../media/image26.wmf"/><Relationship Id="rId18" Type="http://schemas.openxmlformats.org/officeDocument/2006/relationships/image" Target="../media/image27.wmf"/><Relationship Id="rId19" Type="http://schemas.openxmlformats.org/officeDocument/2006/relationships/image" Target="../media/image28.wmf"/><Relationship Id="rId1" Type="http://schemas.openxmlformats.org/officeDocument/2006/relationships/image" Target="../media/image10.wmf"/><Relationship Id="rId2" Type="http://schemas.openxmlformats.org/officeDocument/2006/relationships/image" Target="../media/image11.wmf"/><Relationship Id="rId3" Type="http://schemas.openxmlformats.org/officeDocument/2006/relationships/image" Target="../media/image12.wmf"/><Relationship Id="rId4" Type="http://schemas.openxmlformats.org/officeDocument/2006/relationships/image" Target="../media/image13.wmf"/><Relationship Id="rId5" Type="http://schemas.openxmlformats.org/officeDocument/2006/relationships/image" Target="../media/image14.wmf"/><Relationship Id="rId6" Type="http://schemas.openxmlformats.org/officeDocument/2006/relationships/image" Target="../media/image15.wmf"/><Relationship Id="rId7" Type="http://schemas.openxmlformats.org/officeDocument/2006/relationships/image" Target="../media/image16.wmf"/><Relationship Id="rId8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1" Type="http://schemas.openxmlformats.org/officeDocument/2006/relationships/image" Target="../media/image16.wmf"/><Relationship Id="rId12" Type="http://schemas.openxmlformats.org/officeDocument/2006/relationships/image" Target="../media/image19.wmf"/><Relationship Id="rId13" Type="http://schemas.openxmlformats.org/officeDocument/2006/relationships/image" Target="../media/image20.wmf"/><Relationship Id="rId14" Type="http://schemas.openxmlformats.org/officeDocument/2006/relationships/image" Target="../media/image42.wmf"/><Relationship Id="rId15" Type="http://schemas.openxmlformats.org/officeDocument/2006/relationships/image" Target="../media/image43.wmf"/><Relationship Id="rId16" Type="http://schemas.openxmlformats.org/officeDocument/2006/relationships/image" Target="../media/image44.wmf"/><Relationship Id="rId1" Type="http://schemas.openxmlformats.org/officeDocument/2006/relationships/image" Target="../media/image33.wmf"/><Relationship Id="rId2" Type="http://schemas.openxmlformats.org/officeDocument/2006/relationships/image" Target="../media/image34.wmf"/><Relationship Id="rId3" Type="http://schemas.openxmlformats.org/officeDocument/2006/relationships/image" Target="../media/image35.wmf"/><Relationship Id="rId4" Type="http://schemas.openxmlformats.org/officeDocument/2006/relationships/image" Target="../media/image36.wmf"/><Relationship Id="rId5" Type="http://schemas.openxmlformats.org/officeDocument/2006/relationships/image" Target="../media/image37.wmf"/><Relationship Id="rId6" Type="http://schemas.openxmlformats.org/officeDocument/2006/relationships/image" Target="../media/image38.wmf"/><Relationship Id="rId7" Type="http://schemas.openxmlformats.org/officeDocument/2006/relationships/image" Target="../media/image39.wmf"/><Relationship Id="rId8" Type="http://schemas.openxmlformats.org/officeDocument/2006/relationships/image" Target="../media/image40.wmf"/><Relationship Id="rId9" Type="http://schemas.openxmlformats.org/officeDocument/2006/relationships/image" Target="../media/image41.wmf"/><Relationship Id="rId10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1" Type="http://schemas.openxmlformats.org/officeDocument/2006/relationships/image" Target="../media/image32.wmf"/><Relationship Id="rId12" Type="http://schemas.openxmlformats.org/officeDocument/2006/relationships/image" Target="../media/image49.wmf"/><Relationship Id="rId13" Type="http://schemas.openxmlformats.org/officeDocument/2006/relationships/image" Target="../media/image20.wmf"/><Relationship Id="rId1" Type="http://schemas.openxmlformats.org/officeDocument/2006/relationships/image" Target="../media/image45.wmf"/><Relationship Id="rId2" Type="http://schemas.openxmlformats.org/officeDocument/2006/relationships/image" Target="../media/image15.wmf"/><Relationship Id="rId3" Type="http://schemas.openxmlformats.org/officeDocument/2006/relationships/image" Target="../media/image16.wmf"/><Relationship Id="rId4" Type="http://schemas.openxmlformats.org/officeDocument/2006/relationships/image" Target="../media/image19.wmf"/><Relationship Id="rId5" Type="http://schemas.openxmlformats.org/officeDocument/2006/relationships/image" Target="../media/image46.wmf"/><Relationship Id="rId6" Type="http://schemas.openxmlformats.org/officeDocument/2006/relationships/image" Target="../media/image23.wmf"/><Relationship Id="rId7" Type="http://schemas.openxmlformats.org/officeDocument/2006/relationships/image" Target="../media/image24.wmf"/><Relationship Id="rId8" Type="http://schemas.openxmlformats.org/officeDocument/2006/relationships/image" Target="../media/image29.wmf"/><Relationship Id="rId9" Type="http://schemas.openxmlformats.org/officeDocument/2006/relationships/image" Target="../media/image47.wmf"/><Relationship Id="rId10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A7383-54C9-4957-9BBD-124F3CF2CB43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218B2-7198-48E4-BA94-B586F40A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85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(2/13/14 12:53) -----</a:t>
            </a:r>
          </a:p>
          <a:p>
            <a:r>
              <a:rPr lang="en-US"/>
              <a:t>only need forward for #2 - or backward.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18B2-7198-48E4-BA94-B586F40A493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75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(2/13/14 12:53) -----</a:t>
            </a:r>
          </a:p>
          <a:p>
            <a:r>
              <a:rPr lang="en-US"/>
              <a:t>only need forward for #2 - or backward.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18B2-7198-48E4-BA94-B586F40A493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75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(2/13/14 12:53) -----</a:t>
            </a:r>
          </a:p>
          <a:p>
            <a:r>
              <a:rPr lang="en-US"/>
              <a:t>only need forward for #2 - or backward.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18B2-7198-48E4-BA94-B586F40A493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75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(2/13/14 12:53) -----</a:t>
            </a:r>
          </a:p>
          <a:p>
            <a:r>
              <a:rPr lang="en-US"/>
              <a:t>only need forward for #2 - or backward.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18B2-7198-48E4-BA94-B586F40A493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75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(2/13/14 12:53) -----</a:t>
            </a:r>
          </a:p>
          <a:p>
            <a:r>
              <a:rPr lang="en-US"/>
              <a:t>only need forward for #2 - or backward.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18B2-7198-48E4-BA94-B586F40A493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75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(2/13/14 12:53) -----</a:t>
            </a:r>
          </a:p>
          <a:p>
            <a:r>
              <a:rPr lang="en-US"/>
              <a:t>only need forward for #2 - or backward.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18B2-7198-48E4-BA94-B586F40A493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75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D86688-59F8-E342-AF8A-95F1CCF1BC15}" type="slidenum">
              <a:rPr lang="en-US"/>
              <a:pPr/>
              <a:t>46</a:t>
            </a:fld>
            <a:endParaRPr lang="en-US"/>
          </a:p>
        </p:txBody>
      </p:sp>
      <p:sp>
        <p:nvSpPr>
          <p:cNvPr id="103426" name="Rectangle 7"/>
          <p:cNvSpPr txBox="1">
            <a:spLocks noGrp="1" noChangeArrowheads="1"/>
          </p:cNvSpPr>
          <p:nvPr/>
        </p:nvSpPr>
        <p:spPr bwMode="auto">
          <a:xfrm>
            <a:off x="3885272" y="8685694"/>
            <a:ext cx="2971182" cy="456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 anchor="b"/>
          <a:lstStyle>
            <a:lvl1pPr defTabSz="930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602F10A3-6847-994F-A205-1EFAF1BD5D03}" type="slidenum">
              <a:rPr lang="en-US" sz="1200">
                <a:latin typeface="Arial" charset="0"/>
              </a:rPr>
              <a:pPr algn="r" eaLnBrk="1" hangingPunct="1"/>
              <a:t>46</a:t>
            </a:fld>
            <a:endParaRPr lang="en-US" sz="1200">
              <a:latin typeface="Arial" charset="0"/>
            </a:endParaRPr>
          </a:p>
        </p:txBody>
      </p:sp>
      <p:sp>
        <p:nvSpPr>
          <p:cNvPr id="103427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728" y="4344428"/>
            <a:ext cx="5484544" cy="4113693"/>
          </a:xfrm>
        </p:spPr>
        <p:txBody>
          <a:bodyPr lIns="91755" tIns="45877" rIns="91755" bIns="45877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2C18-6651-4C1D-82E4-5E5177C9A5F1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1CBA-DACC-423D-B014-7C94E1CB8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2C18-6651-4C1D-82E4-5E5177C9A5F1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1CBA-DACC-423D-B014-7C94E1CB8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2C18-6651-4C1D-82E4-5E5177C9A5F1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1CBA-DACC-423D-B014-7C94E1CB8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2C18-6651-4C1D-82E4-5E5177C9A5F1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1CBA-DACC-423D-B014-7C94E1CB8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2C18-6651-4C1D-82E4-5E5177C9A5F1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1CBA-DACC-423D-B014-7C94E1CB8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2C18-6651-4C1D-82E4-5E5177C9A5F1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1CBA-DACC-423D-B014-7C94E1CB8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2C18-6651-4C1D-82E4-5E5177C9A5F1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1CBA-DACC-423D-B014-7C94E1CB8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2C18-6651-4C1D-82E4-5E5177C9A5F1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1CBA-DACC-423D-B014-7C94E1CB8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2C18-6651-4C1D-82E4-5E5177C9A5F1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1CBA-DACC-423D-B014-7C94E1CB8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2C18-6651-4C1D-82E4-5E5177C9A5F1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1CBA-DACC-423D-B014-7C94E1CB8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2C18-6651-4C1D-82E4-5E5177C9A5F1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1CBA-DACC-423D-B014-7C94E1CB8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F2C18-6651-4C1D-82E4-5E5177C9A5F1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41CBA-DACC-423D-B014-7C94E1CB8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8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9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2.bin"/><Relationship Id="rId14" Type="http://schemas.openxmlformats.org/officeDocument/2006/relationships/image" Target="../media/image15.wmf"/><Relationship Id="rId15" Type="http://schemas.openxmlformats.org/officeDocument/2006/relationships/oleObject" Target="../embeddings/oleObject13.bin"/><Relationship Id="rId16" Type="http://schemas.openxmlformats.org/officeDocument/2006/relationships/image" Target="../media/image16.wmf"/><Relationship Id="rId17" Type="http://schemas.openxmlformats.org/officeDocument/2006/relationships/oleObject" Target="../embeddings/oleObject14.bin"/><Relationship Id="rId18" Type="http://schemas.openxmlformats.org/officeDocument/2006/relationships/image" Target="../media/image17.wmf"/><Relationship Id="rId19" Type="http://schemas.openxmlformats.org/officeDocument/2006/relationships/oleObject" Target="../embeddings/oleObject15.bin"/><Relationship Id="rId50" Type="http://schemas.openxmlformats.org/officeDocument/2006/relationships/image" Target="../media/image30.wmf"/><Relationship Id="rId51" Type="http://schemas.openxmlformats.org/officeDocument/2006/relationships/oleObject" Target="../embeddings/oleObject34.bin"/><Relationship Id="rId52" Type="http://schemas.openxmlformats.org/officeDocument/2006/relationships/image" Target="../media/image31.wmf"/><Relationship Id="rId53" Type="http://schemas.openxmlformats.org/officeDocument/2006/relationships/oleObject" Target="../embeddings/oleObject35.bin"/><Relationship Id="rId54" Type="http://schemas.openxmlformats.org/officeDocument/2006/relationships/image" Target="../media/image32.wmf"/><Relationship Id="rId40" Type="http://schemas.openxmlformats.org/officeDocument/2006/relationships/image" Target="../media/image28.wmf"/><Relationship Id="rId41" Type="http://schemas.openxmlformats.org/officeDocument/2006/relationships/oleObject" Target="../embeddings/oleObject26.bin"/><Relationship Id="rId42" Type="http://schemas.openxmlformats.org/officeDocument/2006/relationships/oleObject" Target="../embeddings/oleObject27.bin"/><Relationship Id="rId43" Type="http://schemas.openxmlformats.org/officeDocument/2006/relationships/oleObject" Target="../embeddings/oleObject28.bin"/><Relationship Id="rId44" Type="http://schemas.openxmlformats.org/officeDocument/2006/relationships/oleObject" Target="../embeddings/oleObject29.bin"/><Relationship Id="rId45" Type="http://schemas.openxmlformats.org/officeDocument/2006/relationships/oleObject" Target="../embeddings/oleObject30.bin"/><Relationship Id="rId46" Type="http://schemas.openxmlformats.org/officeDocument/2006/relationships/oleObject" Target="../embeddings/oleObject31.bin"/><Relationship Id="rId47" Type="http://schemas.openxmlformats.org/officeDocument/2006/relationships/oleObject" Target="../embeddings/oleObject32.bin"/><Relationship Id="rId48" Type="http://schemas.openxmlformats.org/officeDocument/2006/relationships/image" Target="../media/image29.wmf"/><Relationship Id="rId49" Type="http://schemas.openxmlformats.org/officeDocument/2006/relationships/oleObject" Target="../embeddings/oleObject33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7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11.w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12.wmf"/><Relationship Id="rId9" Type="http://schemas.openxmlformats.org/officeDocument/2006/relationships/oleObject" Target="../embeddings/oleObject10.bin"/><Relationship Id="rId30" Type="http://schemas.openxmlformats.org/officeDocument/2006/relationships/image" Target="../media/image23.wmf"/><Relationship Id="rId31" Type="http://schemas.openxmlformats.org/officeDocument/2006/relationships/oleObject" Target="../embeddings/oleObject21.bin"/><Relationship Id="rId32" Type="http://schemas.openxmlformats.org/officeDocument/2006/relationships/image" Target="../media/image24.wmf"/><Relationship Id="rId33" Type="http://schemas.openxmlformats.org/officeDocument/2006/relationships/oleObject" Target="../embeddings/oleObject22.bin"/><Relationship Id="rId34" Type="http://schemas.openxmlformats.org/officeDocument/2006/relationships/image" Target="../media/image25.wmf"/><Relationship Id="rId35" Type="http://schemas.openxmlformats.org/officeDocument/2006/relationships/oleObject" Target="../embeddings/oleObject23.bin"/><Relationship Id="rId36" Type="http://schemas.openxmlformats.org/officeDocument/2006/relationships/image" Target="../media/image26.wmf"/><Relationship Id="rId37" Type="http://schemas.openxmlformats.org/officeDocument/2006/relationships/oleObject" Target="../embeddings/oleObject24.bin"/><Relationship Id="rId38" Type="http://schemas.openxmlformats.org/officeDocument/2006/relationships/image" Target="../media/image27.wmf"/><Relationship Id="rId39" Type="http://schemas.openxmlformats.org/officeDocument/2006/relationships/oleObject" Target="../embeddings/oleObject25.bin"/><Relationship Id="rId20" Type="http://schemas.openxmlformats.org/officeDocument/2006/relationships/image" Target="../media/image18.wmf"/><Relationship Id="rId21" Type="http://schemas.openxmlformats.org/officeDocument/2006/relationships/oleObject" Target="../embeddings/oleObject16.bin"/><Relationship Id="rId22" Type="http://schemas.openxmlformats.org/officeDocument/2006/relationships/image" Target="../media/image19.wmf"/><Relationship Id="rId23" Type="http://schemas.openxmlformats.org/officeDocument/2006/relationships/oleObject" Target="../embeddings/oleObject17.bin"/><Relationship Id="rId24" Type="http://schemas.openxmlformats.org/officeDocument/2006/relationships/image" Target="../media/image20.wmf"/><Relationship Id="rId25" Type="http://schemas.openxmlformats.org/officeDocument/2006/relationships/oleObject" Target="../embeddings/oleObject18.bin"/><Relationship Id="rId26" Type="http://schemas.openxmlformats.org/officeDocument/2006/relationships/image" Target="../media/image21.wmf"/><Relationship Id="rId27" Type="http://schemas.openxmlformats.org/officeDocument/2006/relationships/oleObject" Target="../embeddings/oleObject19.bin"/><Relationship Id="rId28" Type="http://schemas.openxmlformats.org/officeDocument/2006/relationships/image" Target="../media/image22.wmf"/><Relationship Id="rId29" Type="http://schemas.openxmlformats.org/officeDocument/2006/relationships/oleObject" Target="../embeddings/oleObject20.bin"/><Relationship Id="rId10" Type="http://schemas.openxmlformats.org/officeDocument/2006/relationships/image" Target="../media/image13.wmf"/><Relationship Id="rId11" Type="http://schemas.openxmlformats.org/officeDocument/2006/relationships/oleObject" Target="../embeddings/oleObject11.bin"/><Relationship Id="rId12" Type="http://schemas.openxmlformats.org/officeDocument/2006/relationships/image" Target="../media/image14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0" Type="http://schemas.openxmlformats.org/officeDocument/2006/relationships/image" Target="../media/image41.wmf"/><Relationship Id="rId21" Type="http://schemas.openxmlformats.org/officeDocument/2006/relationships/oleObject" Target="../embeddings/oleObject45.bin"/><Relationship Id="rId22" Type="http://schemas.openxmlformats.org/officeDocument/2006/relationships/image" Target="../media/image15.wmf"/><Relationship Id="rId23" Type="http://schemas.openxmlformats.org/officeDocument/2006/relationships/oleObject" Target="../embeddings/oleObject46.bin"/><Relationship Id="rId24" Type="http://schemas.openxmlformats.org/officeDocument/2006/relationships/image" Target="../media/image16.wmf"/><Relationship Id="rId25" Type="http://schemas.openxmlformats.org/officeDocument/2006/relationships/oleObject" Target="../embeddings/oleObject47.bin"/><Relationship Id="rId26" Type="http://schemas.openxmlformats.org/officeDocument/2006/relationships/image" Target="../media/image19.wmf"/><Relationship Id="rId27" Type="http://schemas.openxmlformats.org/officeDocument/2006/relationships/oleObject" Target="../embeddings/oleObject48.bin"/><Relationship Id="rId28" Type="http://schemas.openxmlformats.org/officeDocument/2006/relationships/image" Target="../media/image20.wmf"/><Relationship Id="rId29" Type="http://schemas.openxmlformats.org/officeDocument/2006/relationships/oleObject" Target="../embeddings/oleObject49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36.bin"/><Relationship Id="rId4" Type="http://schemas.openxmlformats.org/officeDocument/2006/relationships/image" Target="../media/image33.wmf"/><Relationship Id="rId5" Type="http://schemas.openxmlformats.org/officeDocument/2006/relationships/oleObject" Target="../embeddings/oleObject37.bin"/><Relationship Id="rId30" Type="http://schemas.openxmlformats.org/officeDocument/2006/relationships/image" Target="../media/image42.wmf"/><Relationship Id="rId31" Type="http://schemas.openxmlformats.org/officeDocument/2006/relationships/oleObject" Target="../embeddings/oleObject50.bin"/><Relationship Id="rId32" Type="http://schemas.openxmlformats.org/officeDocument/2006/relationships/image" Target="../media/image43.wmf"/><Relationship Id="rId9" Type="http://schemas.openxmlformats.org/officeDocument/2006/relationships/oleObject" Target="../embeddings/oleObject39.bin"/><Relationship Id="rId6" Type="http://schemas.openxmlformats.org/officeDocument/2006/relationships/image" Target="../media/image34.wmf"/><Relationship Id="rId7" Type="http://schemas.openxmlformats.org/officeDocument/2006/relationships/oleObject" Target="../embeddings/oleObject38.bin"/><Relationship Id="rId8" Type="http://schemas.openxmlformats.org/officeDocument/2006/relationships/image" Target="../media/image35.wmf"/><Relationship Id="rId33" Type="http://schemas.openxmlformats.org/officeDocument/2006/relationships/oleObject" Target="../embeddings/oleObject51.bin"/><Relationship Id="rId34" Type="http://schemas.openxmlformats.org/officeDocument/2006/relationships/image" Target="../media/image44.wmf"/><Relationship Id="rId10" Type="http://schemas.openxmlformats.org/officeDocument/2006/relationships/image" Target="../media/image36.wmf"/><Relationship Id="rId11" Type="http://schemas.openxmlformats.org/officeDocument/2006/relationships/oleObject" Target="../embeddings/oleObject40.bin"/><Relationship Id="rId12" Type="http://schemas.openxmlformats.org/officeDocument/2006/relationships/image" Target="../media/image37.wmf"/><Relationship Id="rId13" Type="http://schemas.openxmlformats.org/officeDocument/2006/relationships/oleObject" Target="../embeddings/oleObject41.bin"/><Relationship Id="rId14" Type="http://schemas.openxmlformats.org/officeDocument/2006/relationships/image" Target="../media/image38.wmf"/><Relationship Id="rId15" Type="http://schemas.openxmlformats.org/officeDocument/2006/relationships/oleObject" Target="../embeddings/oleObject42.bin"/><Relationship Id="rId16" Type="http://schemas.openxmlformats.org/officeDocument/2006/relationships/image" Target="../media/image39.wmf"/><Relationship Id="rId17" Type="http://schemas.openxmlformats.org/officeDocument/2006/relationships/oleObject" Target="../embeddings/oleObject43.bin"/><Relationship Id="rId18" Type="http://schemas.openxmlformats.org/officeDocument/2006/relationships/image" Target="../media/image40.wmf"/><Relationship Id="rId19" Type="http://schemas.openxmlformats.org/officeDocument/2006/relationships/oleObject" Target="../embeddings/oleObject44.bin"/></Relationships>
</file>

<file path=ppt/slides/_rels/slide39.xml.rels><?xml version="1.0" encoding="UTF-8" standalone="yes"?>
<Relationships xmlns="http://schemas.openxmlformats.org/package/2006/relationships"><Relationship Id="rId20" Type="http://schemas.openxmlformats.org/officeDocument/2006/relationships/image" Target="../media/image47.wmf"/><Relationship Id="rId21" Type="http://schemas.openxmlformats.org/officeDocument/2006/relationships/oleObject" Target="../embeddings/oleObject61.bin"/><Relationship Id="rId22" Type="http://schemas.openxmlformats.org/officeDocument/2006/relationships/image" Target="../media/image48.wmf"/><Relationship Id="rId23" Type="http://schemas.openxmlformats.org/officeDocument/2006/relationships/oleObject" Target="../embeddings/oleObject62.bin"/><Relationship Id="rId24" Type="http://schemas.openxmlformats.org/officeDocument/2006/relationships/image" Target="../media/image32.wmf"/><Relationship Id="rId25" Type="http://schemas.openxmlformats.org/officeDocument/2006/relationships/oleObject" Target="../embeddings/oleObject63.bin"/><Relationship Id="rId26" Type="http://schemas.openxmlformats.org/officeDocument/2006/relationships/oleObject" Target="../embeddings/oleObject64.bin"/><Relationship Id="rId27" Type="http://schemas.openxmlformats.org/officeDocument/2006/relationships/image" Target="../media/image49.wmf"/><Relationship Id="rId28" Type="http://schemas.openxmlformats.org/officeDocument/2006/relationships/oleObject" Target="../embeddings/oleObject65.bin"/><Relationship Id="rId29" Type="http://schemas.openxmlformats.org/officeDocument/2006/relationships/image" Target="../media/image20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52.bin"/><Relationship Id="rId4" Type="http://schemas.openxmlformats.org/officeDocument/2006/relationships/image" Target="../media/image45.wmf"/><Relationship Id="rId5" Type="http://schemas.openxmlformats.org/officeDocument/2006/relationships/oleObject" Target="../embeddings/oleObject53.bin"/><Relationship Id="rId30" Type="http://schemas.openxmlformats.org/officeDocument/2006/relationships/oleObject" Target="../embeddings/oleObject66.bin"/><Relationship Id="rId31" Type="http://schemas.openxmlformats.org/officeDocument/2006/relationships/oleObject" Target="../embeddings/oleObject67.bin"/><Relationship Id="rId32" Type="http://schemas.openxmlformats.org/officeDocument/2006/relationships/oleObject" Target="../embeddings/oleObject68.bin"/><Relationship Id="rId9" Type="http://schemas.openxmlformats.org/officeDocument/2006/relationships/oleObject" Target="../embeddings/oleObject55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54.bin"/><Relationship Id="rId8" Type="http://schemas.openxmlformats.org/officeDocument/2006/relationships/image" Target="../media/image16.wmf"/><Relationship Id="rId33" Type="http://schemas.openxmlformats.org/officeDocument/2006/relationships/oleObject" Target="../embeddings/oleObject69.bin"/><Relationship Id="rId34" Type="http://schemas.openxmlformats.org/officeDocument/2006/relationships/oleObject" Target="../embeddings/oleObject70.bin"/><Relationship Id="rId35" Type="http://schemas.openxmlformats.org/officeDocument/2006/relationships/oleObject" Target="../embeddings/oleObject71.bin"/><Relationship Id="rId36" Type="http://schemas.openxmlformats.org/officeDocument/2006/relationships/oleObject" Target="../embeddings/oleObject72.bin"/><Relationship Id="rId10" Type="http://schemas.openxmlformats.org/officeDocument/2006/relationships/image" Target="../media/image19.wmf"/><Relationship Id="rId11" Type="http://schemas.openxmlformats.org/officeDocument/2006/relationships/oleObject" Target="../embeddings/oleObject56.bin"/><Relationship Id="rId12" Type="http://schemas.openxmlformats.org/officeDocument/2006/relationships/image" Target="../media/image46.wmf"/><Relationship Id="rId13" Type="http://schemas.openxmlformats.org/officeDocument/2006/relationships/oleObject" Target="../embeddings/oleObject57.bin"/><Relationship Id="rId14" Type="http://schemas.openxmlformats.org/officeDocument/2006/relationships/image" Target="../media/image23.wmf"/><Relationship Id="rId15" Type="http://schemas.openxmlformats.org/officeDocument/2006/relationships/oleObject" Target="../embeddings/oleObject58.bin"/><Relationship Id="rId16" Type="http://schemas.openxmlformats.org/officeDocument/2006/relationships/image" Target="../media/image24.wmf"/><Relationship Id="rId17" Type="http://schemas.openxmlformats.org/officeDocument/2006/relationships/oleObject" Target="../embeddings/oleObject59.bin"/><Relationship Id="rId18" Type="http://schemas.openxmlformats.org/officeDocument/2006/relationships/image" Target="../media/image29.wmf"/><Relationship Id="rId19" Type="http://schemas.openxmlformats.org/officeDocument/2006/relationships/oleObject" Target="../embeddings/oleObject60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7.bin"/><Relationship Id="rId12" Type="http://schemas.openxmlformats.org/officeDocument/2006/relationships/image" Target="../media/image53.wmf"/><Relationship Id="rId13" Type="http://schemas.openxmlformats.org/officeDocument/2006/relationships/oleObject" Target="../embeddings/oleObject78.bin"/><Relationship Id="rId14" Type="http://schemas.openxmlformats.org/officeDocument/2006/relationships/image" Target="../media/image54.wmf"/><Relationship Id="rId15" Type="http://schemas.openxmlformats.org/officeDocument/2006/relationships/oleObject" Target="../embeddings/oleObject79.bin"/><Relationship Id="rId16" Type="http://schemas.openxmlformats.org/officeDocument/2006/relationships/image" Target="../media/image55.wmf"/><Relationship Id="rId17" Type="http://schemas.openxmlformats.org/officeDocument/2006/relationships/oleObject" Target="../embeddings/oleObject80.bin"/><Relationship Id="rId18" Type="http://schemas.openxmlformats.org/officeDocument/2006/relationships/image" Target="../media/image56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73.bin"/><Relationship Id="rId4" Type="http://schemas.openxmlformats.org/officeDocument/2006/relationships/image" Target="../media/image50.wmf"/><Relationship Id="rId5" Type="http://schemas.openxmlformats.org/officeDocument/2006/relationships/oleObject" Target="../embeddings/oleObject74.bin"/><Relationship Id="rId6" Type="http://schemas.openxmlformats.org/officeDocument/2006/relationships/image" Target="../media/image51.wmf"/><Relationship Id="rId7" Type="http://schemas.openxmlformats.org/officeDocument/2006/relationships/oleObject" Target="../embeddings/oleObject75.bin"/><Relationship Id="rId8" Type="http://schemas.openxmlformats.org/officeDocument/2006/relationships/image" Target="../media/image35.wmf"/><Relationship Id="rId9" Type="http://schemas.openxmlformats.org/officeDocument/2006/relationships/oleObject" Target="../embeddings/oleObject76.bin"/><Relationship Id="rId10" Type="http://schemas.openxmlformats.org/officeDocument/2006/relationships/image" Target="../media/image52.wmf"/></Relationships>
</file>

<file path=ppt/slides/_rels/slide4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86.bin"/><Relationship Id="rId14" Type="http://schemas.openxmlformats.org/officeDocument/2006/relationships/image" Target="../media/image23.wmf"/><Relationship Id="rId15" Type="http://schemas.openxmlformats.org/officeDocument/2006/relationships/oleObject" Target="../embeddings/oleObject87.bin"/><Relationship Id="rId16" Type="http://schemas.openxmlformats.org/officeDocument/2006/relationships/image" Target="../media/image24.wmf"/><Relationship Id="rId17" Type="http://schemas.openxmlformats.org/officeDocument/2006/relationships/oleObject" Target="../embeddings/oleObject88.bin"/><Relationship Id="rId18" Type="http://schemas.openxmlformats.org/officeDocument/2006/relationships/image" Target="../media/image29.wmf"/><Relationship Id="rId19" Type="http://schemas.openxmlformats.org/officeDocument/2006/relationships/oleObject" Target="../embeddings/oleObject89.bin"/><Relationship Id="rId50" Type="http://schemas.openxmlformats.org/officeDocument/2006/relationships/oleObject" Target="../embeddings/oleObject111.bin"/><Relationship Id="rId51" Type="http://schemas.openxmlformats.org/officeDocument/2006/relationships/oleObject" Target="../embeddings/oleObject112.bin"/><Relationship Id="rId52" Type="http://schemas.openxmlformats.org/officeDocument/2006/relationships/oleObject" Target="../embeddings/oleObject113.bin"/><Relationship Id="rId53" Type="http://schemas.openxmlformats.org/officeDocument/2006/relationships/oleObject" Target="../embeddings/oleObject114.bin"/><Relationship Id="rId54" Type="http://schemas.openxmlformats.org/officeDocument/2006/relationships/oleObject" Target="../embeddings/oleObject115.bin"/><Relationship Id="rId55" Type="http://schemas.openxmlformats.org/officeDocument/2006/relationships/oleObject" Target="../embeddings/oleObject116.bin"/><Relationship Id="rId56" Type="http://schemas.openxmlformats.org/officeDocument/2006/relationships/image" Target="../media/image63.wmf"/><Relationship Id="rId57" Type="http://schemas.openxmlformats.org/officeDocument/2006/relationships/oleObject" Target="../embeddings/oleObject117.bin"/><Relationship Id="rId58" Type="http://schemas.openxmlformats.org/officeDocument/2006/relationships/image" Target="../media/image64.wmf"/><Relationship Id="rId40" Type="http://schemas.openxmlformats.org/officeDocument/2006/relationships/oleObject" Target="../embeddings/oleObject104.bin"/><Relationship Id="rId41" Type="http://schemas.openxmlformats.org/officeDocument/2006/relationships/oleObject" Target="../embeddings/oleObject105.bin"/><Relationship Id="rId42" Type="http://schemas.openxmlformats.org/officeDocument/2006/relationships/oleObject" Target="../embeddings/oleObject106.bin"/><Relationship Id="rId43" Type="http://schemas.openxmlformats.org/officeDocument/2006/relationships/oleObject" Target="../embeddings/oleObject107.bin"/><Relationship Id="rId44" Type="http://schemas.openxmlformats.org/officeDocument/2006/relationships/image" Target="../media/image60.wmf"/><Relationship Id="rId45" Type="http://schemas.openxmlformats.org/officeDocument/2006/relationships/oleObject" Target="../embeddings/oleObject108.bin"/><Relationship Id="rId46" Type="http://schemas.openxmlformats.org/officeDocument/2006/relationships/image" Target="../media/image61.wmf"/><Relationship Id="rId47" Type="http://schemas.openxmlformats.org/officeDocument/2006/relationships/oleObject" Target="../embeddings/oleObject109.bin"/><Relationship Id="rId48" Type="http://schemas.openxmlformats.org/officeDocument/2006/relationships/image" Target="../media/image62.wmf"/><Relationship Id="rId49" Type="http://schemas.openxmlformats.org/officeDocument/2006/relationships/oleObject" Target="../embeddings/oleObject110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81.bin"/><Relationship Id="rId4" Type="http://schemas.openxmlformats.org/officeDocument/2006/relationships/image" Target="../media/image57.wmf"/><Relationship Id="rId5" Type="http://schemas.openxmlformats.org/officeDocument/2006/relationships/oleObject" Target="../embeddings/oleObject82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83.bin"/><Relationship Id="rId8" Type="http://schemas.openxmlformats.org/officeDocument/2006/relationships/image" Target="../media/image16.wmf"/><Relationship Id="rId9" Type="http://schemas.openxmlformats.org/officeDocument/2006/relationships/oleObject" Target="../embeddings/oleObject84.bin"/><Relationship Id="rId30" Type="http://schemas.openxmlformats.org/officeDocument/2006/relationships/oleObject" Target="../embeddings/oleObject95.bin"/><Relationship Id="rId31" Type="http://schemas.openxmlformats.org/officeDocument/2006/relationships/oleObject" Target="../embeddings/oleObject96.bin"/><Relationship Id="rId32" Type="http://schemas.openxmlformats.org/officeDocument/2006/relationships/oleObject" Target="../embeddings/oleObject97.bin"/><Relationship Id="rId33" Type="http://schemas.openxmlformats.org/officeDocument/2006/relationships/oleObject" Target="../embeddings/oleObject98.bin"/><Relationship Id="rId34" Type="http://schemas.openxmlformats.org/officeDocument/2006/relationships/oleObject" Target="../embeddings/oleObject99.bin"/><Relationship Id="rId35" Type="http://schemas.openxmlformats.org/officeDocument/2006/relationships/image" Target="../media/image20.wmf"/><Relationship Id="rId36" Type="http://schemas.openxmlformats.org/officeDocument/2006/relationships/oleObject" Target="../embeddings/oleObject100.bin"/><Relationship Id="rId37" Type="http://schemas.openxmlformats.org/officeDocument/2006/relationships/oleObject" Target="../embeddings/oleObject101.bin"/><Relationship Id="rId38" Type="http://schemas.openxmlformats.org/officeDocument/2006/relationships/oleObject" Target="../embeddings/oleObject102.bin"/><Relationship Id="rId39" Type="http://schemas.openxmlformats.org/officeDocument/2006/relationships/oleObject" Target="../embeddings/oleObject103.bin"/><Relationship Id="rId20" Type="http://schemas.openxmlformats.org/officeDocument/2006/relationships/image" Target="../media/image47.wmf"/><Relationship Id="rId21" Type="http://schemas.openxmlformats.org/officeDocument/2006/relationships/oleObject" Target="../embeddings/oleObject90.bin"/><Relationship Id="rId22" Type="http://schemas.openxmlformats.org/officeDocument/2006/relationships/image" Target="../media/image48.wmf"/><Relationship Id="rId23" Type="http://schemas.openxmlformats.org/officeDocument/2006/relationships/oleObject" Target="../embeddings/oleObject91.bin"/><Relationship Id="rId24" Type="http://schemas.openxmlformats.org/officeDocument/2006/relationships/image" Target="../media/image58.wmf"/><Relationship Id="rId25" Type="http://schemas.openxmlformats.org/officeDocument/2006/relationships/oleObject" Target="../embeddings/oleObject92.bin"/><Relationship Id="rId26" Type="http://schemas.openxmlformats.org/officeDocument/2006/relationships/oleObject" Target="../embeddings/oleObject93.bin"/><Relationship Id="rId27" Type="http://schemas.openxmlformats.org/officeDocument/2006/relationships/image" Target="../media/image49.wmf"/><Relationship Id="rId28" Type="http://schemas.openxmlformats.org/officeDocument/2006/relationships/oleObject" Target="../embeddings/oleObject94.bin"/><Relationship Id="rId29" Type="http://schemas.openxmlformats.org/officeDocument/2006/relationships/image" Target="../media/image59.wmf"/><Relationship Id="rId10" Type="http://schemas.openxmlformats.org/officeDocument/2006/relationships/image" Target="../media/image19.wmf"/><Relationship Id="rId11" Type="http://schemas.openxmlformats.org/officeDocument/2006/relationships/oleObject" Target="../embeddings/oleObject85.bin"/><Relationship Id="rId12" Type="http://schemas.openxmlformats.org/officeDocument/2006/relationships/image" Target="../media/image46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18.bin"/><Relationship Id="rId5" Type="http://schemas.openxmlformats.org/officeDocument/2006/relationships/image" Target="../media/image65.wmf"/><Relationship Id="rId6" Type="http://schemas.openxmlformats.org/officeDocument/2006/relationships/oleObject" Target="../embeddings/Microsoft_Equation1.bin"/><Relationship Id="rId7" Type="http://schemas.openxmlformats.org/officeDocument/2006/relationships/image" Target="../media/image66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GS 540</a:t>
            </a:r>
            <a:br>
              <a:rPr lang="en-US" dirty="0" smtClean="0"/>
            </a:br>
            <a:r>
              <a:rPr lang="en-US" dirty="0" smtClean="0"/>
              <a:t>week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HW5 </a:t>
            </a:r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Template is not a real solution!</a:t>
            </a:r>
          </a:p>
          <a:p>
            <a:r>
              <a:rPr lang="en-US" dirty="0" smtClean="0"/>
              <a:t>Calculate L(M|O) by hand for the first few observations, compare to your results</a:t>
            </a:r>
          </a:p>
          <a:p>
            <a:pPr lvl="1"/>
            <a:r>
              <a:rPr lang="en-US" dirty="0" smtClean="0"/>
              <a:t>For each site, what’s the likelihood of each state?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1600200" y="4419600"/>
            <a:ext cx="5202569" cy="1066800"/>
            <a:chOff x="1889176" y="4191000"/>
            <a:chExt cx="3978224" cy="815745"/>
          </a:xfrm>
        </p:grpSpPr>
        <p:sp>
          <p:nvSpPr>
            <p:cNvPr id="39" name="Oval 38"/>
            <p:cNvSpPr/>
            <p:nvPr/>
          </p:nvSpPr>
          <p:spPr>
            <a:xfrm>
              <a:off x="4178432" y="4198733"/>
              <a:ext cx="303005" cy="3030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4638550" y="4198733"/>
              <a:ext cx="303005" cy="3030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4178432" y="4703740"/>
              <a:ext cx="303005" cy="30300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638550" y="4703740"/>
              <a:ext cx="303005" cy="30300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889176" y="4284133"/>
              <a:ext cx="1616024" cy="518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states</a:t>
              </a:r>
              <a:endParaRPr lang="en-US" sz="3200" dirty="0"/>
            </a:p>
          </p:txBody>
        </p:sp>
        <p:cxnSp>
          <p:nvCxnSpPr>
            <p:cNvPr id="48" name="Straight Arrow Connector 47"/>
            <p:cNvCxnSpPr>
              <a:stCxn id="39" idx="2"/>
              <a:endCxn id="51" idx="7"/>
            </p:cNvCxnSpPr>
            <p:nvPr/>
          </p:nvCxnSpPr>
          <p:spPr>
            <a:xfrm flipH="1">
              <a:off x="3459031" y="4350236"/>
              <a:ext cx="719401" cy="1899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42" idx="2"/>
              <a:endCxn id="41" idx="6"/>
            </p:cNvCxnSpPr>
            <p:nvPr/>
          </p:nvCxnSpPr>
          <p:spPr>
            <a:xfrm flipH="1">
              <a:off x="4481436" y="4855243"/>
              <a:ext cx="15711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/>
            <p:cNvSpPr/>
            <p:nvPr/>
          </p:nvSpPr>
          <p:spPr>
            <a:xfrm>
              <a:off x="3200400" y="4495800"/>
              <a:ext cx="303005" cy="30300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Arrow Connector 51"/>
            <p:cNvCxnSpPr>
              <a:stCxn id="41" idx="2"/>
              <a:endCxn id="51" idx="6"/>
            </p:cNvCxnSpPr>
            <p:nvPr/>
          </p:nvCxnSpPr>
          <p:spPr>
            <a:xfrm flipH="1" flipV="1">
              <a:off x="3503405" y="4647303"/>
              <a:ext cx="675027" cy="2079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40" idx="2"/>
              <a:endCxn id="41" idx="6"/>
            </p:cNvCxnSpPr>
            <p:nvPr/>
          </p:nvCxnSpPr>
          <p:spPr>
            <a:xfrm flipH="1">
              <a:off x="4481436" y="4350235"/>
              <a:ext cx="157113" cy="5050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5104278" y="4191000"/>
              <a:ext cx="303005" cy="3030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5564395" y="4191000"/>
              <a:ext cx="303005" cy="3030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5104278" y="4696008"/>
              <a:ext cx="303005" cy="30300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5564395" y="4696008"/>
              <a:ext cx="303005" cy="30300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Arrow Connector 65"/>
            <p:cNvCxnSpPr>
              <a:stCxn id="60" idx="2"/>
              <a:endCxn id="59" idx="6"/>
            </p:cNvCxnSpPr>
            <p:nvPr/>
          </p:nvCxnSpPr>
          <p:spPr>
            <a:xfrm flipH="1">
              <a:off x="5407282" y="4847510"/>
              <a:ext cx="15711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58" idx="2"/>
              <a:endCxn id="59" idx="6"/>
            </p:cNvCxnSpPr>
            <p:nvPr/>
          </p:nvCxnSpPr>
          <p:spPr>
            <a:xfrm flipH="1">
              <a:off x="5407282" y="4342502"/>
              <a:ext cx="157113" cy="5050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59" idx="2"/>
              <a:endCxn id="42" idx="6"/>
            </p:cNvCxnSpPr>
            <p:nvPr/>
          </p:nvCxnSpPr>
          <p:spPr>
            <a:xfrm flipH="1">
              <a:off x="4941554" y="4847510"/>
              <a:ext cx="162724" cy="77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57" idx="2"/>
              <a:endCxn id="40" idx="6"/>
            </p:cNvCxnSpPr>
            <p:nvPr/>
          </p:nvCxnSpPr>
          <p:spPr>
            <a:xfrm flipH="1">
              <a:off x="4941554" y="4342502"/>
              <a:ext cx="162724" cy="77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Box 72"/>
          <p:cNvSpPr txBox="1"/>
          <p:nvPr/>
        </p:nvSpPr>
        <p:spPr>
          <a:xfrm>
            <a:off x="4605866" y="3881735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300" dirty="0" smtClean="0"/>
              <a:t>A   C    G    T</a:t>
            </a:r>
            <a:endParaRPr lang="en-US" sz="2400" b="1" spc="300" dirty="0"/>
          </a:p>
        </p:txBody>
      </p:sp>
    </p:spTree>
    <p:extLst>
      <p:ext uri="{BB962C8B-B14F-4D97-AF65-F5344CB8AC3E}">
        <p14:creationId xmlns:p14="http://schemas.microsoft.com/office/powerpoint/2010/main" val="96916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HW5 </a:t>
            </a:r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necessary to explicitly create graph structure [although you may find it helpful]</a:t>
            </a:r>
          </a:p>
          <a:p>
            <a:pPr lvl="1"/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524000" y="3200400"/>
            <a:ext cx="4293386" cy="2057400"/>
            <a:chOff x="381000" y="2743200"/>
            <a:chExt cx="2874432" cy="1377434"/>
          </a:xfrm>
        </p:grpSpPr>
        <p:sp>
          <p:nvSpPr>
            <p:cNvPr id="4" name="Oval 3"/>
            <p:cNvSpPr/>
            <p:nvPr/>
          </p:nvSpPr>
          <p:spPr>
            <a:xfrm>
              <a:off x="1981200" y="2749034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328333" y="2749034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981200" y="3130034"/>
              <a:ext cx="228600" cy="228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328333" y="3130034"/>
              <a:ext cx="228600" cy="228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981200" y="3511034"/>
              <a:ext cx="228600" cy="2286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328333" y="3511034"/>
              <a:ext cx="228600" cy="2286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981200" y="3892034"/>
              <a:ext cx="228600" cy="2286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328333" y="3892034"/>
              <a:ext cx="228600" cy="2286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1000" y="3122987"/>
              <a:ext cx="1219200" cy="3915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states</a:t>
              </a:r>
              <a:endParaRPr lang="en-US" sz="3200" dirty="0"/>
            </a:p>
          </p:txBody>
        </p:sp>
        <p:cxnSp>
          <p:nvCxnSpPr>
            <p:cNvPr id="13" name="Straight Arrow Connector 12"/>
            <p:cNvCxnSpPr>
              <a:stCxn id="4" idx="2"/>
              <a:endCxn id="16" idx="7"/>
            </p:cNvCxnSpPr>
            <p:nvPr/>
          </p:nvCxnSpPr>
          <p:spPr>
            <a:xfrm flipH="1">
              <a:off x="1490522" y="2863334"/>
              <a:ext cx="490678" cy="414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9" idx="2"/>
              <a:endCxn id="10" idx="7"/>
            </p:cNvCxnSpPr>
            <p:nvPr/>
          </p:nvCxnSpPr>
          <p:spPr>
            <a:xfrm flipH="1">
              <a:off x="2176322" y="3625334"/>
              <a:ext cx="152011" cy="3001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7" idx="2"/>
              <a:endCxn id="6" idx="6"/>
            </p:cNvCxnSpPr>
            <p:nvPr/>
          </p:nvCxnSpPr>
          <p:spPr>
            <a:xfrm flipH="1">
              <a:off x="2209800" y="3244334"/>
              <a:ext cx="1185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1295400" y="3243873"/>
              <a:ext cx="228600" cy="2286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stCxn id="6" idx="2"/>
              <a:endCxn id="16" idx="6"/>
            </p:cNvCxnSpPr>
            <p:nvPr/>
          </p:nvCxnSpPr>
          <p:spPr>
            <a:xfrm flipH="1">
              <a:off x="1524000" y="3244334"/>
              <a:ext cx="457200" cy="11383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8" idx="2"/>
            </p:cNvCxnSpPr>
            <p:nvPr/>
          </p:nvCxnSpPr>
          <p:spPr>
            <a:xfrm flipH="1" flipV="1">
              <a:off x="1490522" y="3423166"/>
              <a:ext cx="490678" cy="2021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2"/>
              <a:endCxn id="16" idx="5"/>
            </p:cNvCxnSpPr>
            <p:nvPr/>
          </p:nvCxnSpPr>
          <p:spPr>
            <a:xfrm flipH="1" flipV="1">
              <a:off x="1490522" y="3438995"/>
              <a:ext cx="490678" cy="56733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1" idx="2"/>
              <a:endCxn id="10" idx="6"/>
            </p:cNvCxnSpPr>
            <p:nvPr/>
          </p:nvCxnSpPr>
          <p:spPr>
            <a:xfrm flipH="1">
              <a:off x="2209800" y="4006334"/>
              <a:ext cx="1185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5" idx="2"/>
              <a:endCxn id="6" idx="6"/>
            </p:cNvCxnSpPr>
            <p:nvPr/>
          </p:nvCxnSpPr>
          <p:spPr>
            <a:xfrm flipH="1">
              <a:off x="2209800" y="2863334"/>
              <a:ext cx="118533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2679699" y="2743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026832" y="2743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679699" y="3124200"/>
              <a:ext cx="228600" cy="228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026832" y="3124200"/>
              <a:ext cx="228600" cy="228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679699" y="3505200"/>
              <a:ext cx="228600" cy="2286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026832" y="3505200"/>
              <a:ext cx="228600" cy="22860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2679699" y="3886200"/>
              <a:ext cx="228600" cy="2286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026832" y="3886200"/>
              <a:ext cx="228600" cy="2286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/>
            <p:cNvCxnSpPr>
              <a:stCxn id="27" idx="2"/>
              <a:endCxn id="26" idx="6"/>
            </p:cNvCxnSpPr>
            <p:nvPr/>
          </p:nvCxnSpPr>
          <p:spPr>
            <a:xfrm flipH="1">
              <a:off x="2908299" y="3619500"/>
              <a:ext cx="1185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5" idx="2"/>
              <a:endCxn id="24" idx="6"/>
            </p:cNvCxnSpPr>
            <p:nvPr/>
          </p:nvCxnSpPr>
          <p:spPr>
            <a:xfrm flipH="1">
              <a:off x="2908299" y="3238500"/>
              <a:ext cx="1185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29" idx="2"/>
              <a:endCxn id="26" idx="6"/>
            </p:cNvCxnSpPr>
            <p:nvPr/>
          </p:nvCxnSpPr>
          <p:spPr>
            <a:xfrm flipH="1" flipV="1">
              <a:off x="2908299" y="3619500"/>
              <a:ext cx="118533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3" idx="2"/>
              <a:endCxn id="24" idx="6"/>
            </p:cNvCxnSpPr>
            <p:nvPr/>
          </p:nvCxnSpPr>
          <p:spPr>
            <a:xfrm flipH="1">
              <a:off x="2908299" y="2857500"/>
              <a:ext cx="118533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28" idx="2"/>
              <a:endCxn id="11" idx="6"/>
            </p:cNvCxnSpPr>
            <p:nvPr/>
          </p:nvCxnSpPr>
          <p:spPr>
            <a:xfrm flipH="1">
              <a:off x="2556933" y="4000500"/>
              <a:ext cx="122766" cy="583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26" idx="2"/>
              <a:endCxn id="9" idx="6"/>
            </p:cNvCxnSpPr>
            <p:nvPr/>
          </p:nvCxnSpPr>
          <p:spPr>
            <a:xfrm flipH="1">
              <a:off x="2556933" y="3619500"/>
              <a:ext cx="122766" cy="583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24" idx="2"/>
              <a:endCxn id="7" idx="6"/>
            </p:cNvCxnSpPr>
            <p:nvPr/>
          </p:nvCxnSpPr>
          <p:spPr>
            <a:xfrm flipH="1">
              <a:off x="2556933" y="3238500"/>
              <a:ext cx="122766" cy="583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22" idx="2"/>
              <a:endCxn id="5" idx="6"/>
            </p:cNvCxnSpPr>
            <p:nvPr/>
          </p:nvCxnSpPr>
          <p:spPr>
            <a:xfrm flipH="1">
              <a:off x="2556933" y="2857500"/>
              <a:ext cx="122766" cy="583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87354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HW5 </a:t>
            </a:r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Template is not a real solution!</a:t>
            </a:r>
          </a:p>
          <a:p>
            <a:r>
              <a:rPr lang="en-US" dirty="0" smtClean="0"/>
              <a:t>Calculate L(M|O) by hand for the first few observations, compare to your results</a:t>
            </a:r>
          </a:p>
          <a:p>
            <a:pPr lvl="1"/>
            <a:r>
              <a:rPr lang="en-US" dirty="0" smtClean="0"/>
              <a:t>For each site, what’s the likelihood of each state?</a:t>
            </a:r>
          </a:p>
          <a:p>
            <a:r>
              <a:rPr lang="en-US" dirty="0" smtClean="0"/>
              <a:t>Make a toy case:</a:t>
            </a:r>
          </a:p>
          <a:p>
            <a:pPr lvl="1"/>
            <a:r>
              <a:rPr lang="en-US" dirty="0" smtClean="0"/>
              <a:t>AAAACCCCCCCCCCCCCCC</a:t>
            </a:r>
            <a:endParaRPr lang="en-US" dirty="0"/>
          </a:p>
          <a:p>
            <a:pPr lvl="1"/>
            <a:r>
              <a:rPr lang="en-US" dirty="0" smtClean="0"/>
              <a:t>Easy to calculate L(M|O) by </a:t>
            </a:r>
            <a:r>
              <a:rPr lang="en-US" dirty="0" smtClean="0"/>
              <a:t>hand</a:t>
            </a:r>
          </a:p>
          <a:p>
            <a:r>
              <a:rPr lang="en-US" dirty="0" smtClean="0"/>
              <a:t>Use log space computations.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3934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HW6: Baum-Welch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</a:t>
            </a:r>
            <a:r>
              <a:rPr lang="en-US" dirty="0" smtClean="0"/>
              <a:t>learn HMM parameters taking into account </a:t>
            </a:r>
            <a:r>
              <a:rPr lang="en-US" b="1" dirty="0" smtClean="0"/>
              <a:t>all</a:t>
            </a:r>
            <a:r>
              <a:rPr lang="en-US" dirty="0" smtClean="0"/>
              <a:t> paths: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Expectation </a:t>
            </a:r>
            <a:r>
              <a:rPr lang="en-US" dirty="0" smtClean="0"/>
              <a:t>maximization</a:t>
            </a:r>
            <a:endParaRPr lang="en-US" dirty="0" smtClean="0"/>
          </a:p>
          <a:p>
            <a:pPr lvl="1"/>
            <a:r>
              <a:rPr lang="en-US" dirty="0" smtClean="0"/>
              <a:t>Forward backward algorithm.</a:t>
            </a:r>
            <a:endParaRPr lang="en-US" dirty="0" smtClean="0"/>
          </a:p>
          <a:p>
            <a:pPr lvl="1"/>
            <a:r>
              <a:rPr lang="en-US" dirty="0" smtClean="0"/>
              <a:t>Re-estimate parameter values based on expected counts.</a:t>
            </a:r>
            <a:endParaRPr lang="en-US" dirty="0"/>
          </a:p>
        </p:txBody>
      </p:sp>
      <p:pic>
        <p:nvPicPr>
          <p:cNvPr id="21" name="Picture 20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819400"/>
            <a:ext cx="22733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591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Bayesian networks, dynamic Bayesian networks, hidden Markov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522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Markov model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 bwMode="auto">
          <a:xfrm>
            <a:off x="1600200" y="2743200"/>
            <a:ext cx="457200" cy="4572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1600200" y="4419600"/>
            <a:ext cx="457200" cy="457200"/>
          </a:xfrm>
          <a:prstGeom prst="ellipse">
            <a:avLst/>
          </a:prstGeom>
          <a:solidFill>
            <a:srgbClr val="0000FF"/>
          </a:solidFill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31" name="Straight Arrow Connector 30"/>
          <p:cNvCxnSpPr>
            <a:stCxn id="9" idx="4"/>
            <a:endCxn id="27" idx="0"/>
          </p:cNvCxnSpPr>
          <p:nvPr/>
        </p:nvCxnSpPr>
        <p:spPr bwMode="auto">
          <a:xfrm>
            <a:off x="1828800" y="3200400"/>
            <a:ext cx="0" cy="1219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4" name="Oval 33"/>
          <p:cNvSpPr/>
          <p:nvPr/>
        </p:nvSpPr>
        <p:spPr bwMode="auto">
          <a:xfrm>
            <a:off x="3200400" y="2743200"/>
            <a:ext cx="457200" cy="4572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3200400" y="4419600"/>
            <a:ext cx="457200" cy="457200"/>
          </a:xfrm>
          <a:prstGeom prst="ellipse">
            <a:avLst/>
          </a:prstGeom>
          <a:solidFill>
            <a:srgbClr val="0000FF"/>
          </a:solidFill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36" name="Straight Arrow Connector 35"/>
          <p:cNvCxnSpPr>
            <a:stCxn id="34" idx="4"/>
            <a:endCxn id="35" idx="0"/>
          </p:cNvCxnSpPr>
          <p:nvPr/>
        </p:nvCxnSpPr>
        <p:spPr bwMode="auto">
          <a:xfrm>
            <a:off x="3429000" y="3200400"/>
            <a:ext cx="0" cy="1219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7" name="Oval 36"/>
          <p:cNvSpPr/>
          <p:nvPr/>
        </p:nvSpPr>
        <p:spPr bwMode="auto">
          <a:xfrm>
            <a:off x="4876800" y="2743200"/>
            <a:ext cx="457200" cy="4572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4876800" y="4419600"/>
            <a:ext cx="457200" cy="457200"/>
          </a:xfrm>
          <a:prstGeom prst="ellipse">
            <a:avLst/>
          </a:prstGeom>
          <a:solidFill>
            <a:srgbClr val="0000FF"/>
          </a:solidFill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39" name="Straight Arrow Connector 38"/>
          <p:cNvCxnSpPr>
            <a:stCxn id="37" idx="4"/>
            <a:endCxn id="38" idx="0"/>
          </p:cNvCxnSpPr>
          <p:nvPr/>
        </p:nvCxnSpPr>
        <p:spPr bwMode="auto">
          <a:xfrm>
            <a:off x="5105400" y="3200400"/>
            <a:ext cx="0" cy="1219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" name="Oval 39"/>
          <p:cNvSpPr/>
          <p:nvPr/>
        </p:nvSpPr>
        <p:spPr bwMode="auto">
          <a:xfrm>
            <a:off x="6477000" y="2743200"/>
            <a:ext cx="457200" cy="4572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6477000" y="4419600"/>
            <a:ext cx="457200" cy="457200"/>
          </a:xfrm>
          <a:prstGeom prst="ellipse">
            <a:avLst/>
          </a:prstGeom>
          <a:solidFill>
            <a:srgbClr val="0000FF"/>
          </a:solidFill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42" name="Straight Arrow Connector 41"/>
          <p:cNvCxnSpPr>
            <a:stCxn id="40" idx="4"/>
            <a:endCxn id="41" idx="0"/>
          </p:cNvCxnSpPr>
          <p:nvPr/>
        </p:nvCxnSpPr>
        <p:spPr bwMode="auto">
          <a:xfrm>
            <a:off x="6705600" y="3200400"/>
            <a:ext cx="0" cy="1219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" name="TextBox 31"/>
          <p:cNvSpPr txBox="1"/>
          <p:nvPr/>
        </p:nvSpPr>
        <p:spPr>
          <a:xfrm>
            <a:off x="7467600" y="3276600"/>
            <a:ext cx="6119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00FF"/>
                </a:solidFill>
              </a:rPr>
              <a:t>...</a:t>
            </a:r>
            <a:endParaRPr lang="en-US" sz="4400" dirty="0">
              <a:solidFill>
                <a:srgbClr val="0000FF"/>
              </a:solidFill>
            </a:endParaRPr>
          </a:p>
        </p:txBody>
      </p:sp>
      <p:cxnSp>
        <p:nvCxnSpPr>
          <p:cNvPr id="44" name="Straight Arrow Connector 43"/>
          <p:cNvCxnSpPr>
            <a:stCxn id="9" idx="6"/>
            <a:endCxn id="34" idx="2"/>
          </p:cNvCxnSpPr>
          <p:nvPr/>
        </p:nvCxnSpPr>
        <p:spPr bwMode="auto">
          <a:xfrm>
            <a:off x="2057400" y="2971800"/>
            <a:ext cx="1143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" name="Straight Arrow Connector 46"/>
          <p:cNvCxnSpPr>
            <a:endCxn id="37" idx="2"/>
          </p:cNvCxnSpPr>
          <p:nvPr/>
        </p:nvCxnSpPr>
        <p:spPr bwMode="auto">
          <a:xfrm>
            <a:off x="3657600" y="2971800"/>
            <a:ext cx="1219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Arrow Connector 48"/>
          <p:cNvCxnSpPr>
            <a:stCxn id="37" idx="6"/>
            <a:endCxn id="40" idx="2"/>
          </p:cNvCxnSpPr>
          <p:nvPr/>
        </p:nvCxnSpPr>
        <p:spPr bwMode="auto">
          <a:xfrm>
            <a:off x="5334000" y="2971800"/>
            <a:ext cx="1143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180897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800" dirty="0" smtClean="0"/>
              <a:t>Dynamic Bayesian network:</a:t>
            </a:r>
            <a:br>
              <a:rPr lang="en-US" sz="3800" dirty="0" smtClean="0"/>
            </a:br>
            <a:r>
              <a:rPr lang="en-US" sz="3800" dirty="0" smtClean="0"/>
              <a:t>More than one (hidden) random variable per position</a:t>
            </a:r>
            <a:endParaRPr lang="en-US" sz="3800" dirty="0"/>
          </a:p>
        </p:txBody>
      </p:sp>
      <p:sp>
        <p:nvSpPr>
          <p:cNvPr id="9" name="Oval 8"/>
          <p:cNvSpPr/>
          <p:nvPr/>
        </p:nvSpPr>
        <p:spPr bwMode="auto">
          <a:xfrm>
            <a:off x="1676400" y="3657600"/>
            <a:ext cx="457200" cy="4572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1676400" y="5334000"/>
            <a:ext cx="457200" cy="457200"/>
          </a:xfrm>
          <a:prstGeom prst="ellipse">
            <a:avLst/>
          </a:prstGeom>
          <a:solidFill>
            <a:srgbClr val="0000FF"/>
          </a:solidFill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31" name="Straight Arrow Connector 30"/>
          <p:cNvCxnSpPr>
            <a:stCxn id="9" idx="4"/>
            <a:endCxn id="27" idx="0"/>
          </p:cNvCxnSpPr>
          <p:nvPr/>
        </p:nvCxnSpPr>
        <p:spPr bwMode="auto">
          <a:xfrm>
            <a:off x="1905000" y="4114800"/>
            <a:ext cx="0" cy="1219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4" name="Oval 33"/>
          <p:cNvSpPr/>
          <p:nvPr/>
        </p:nvSpPr>
        <p:spPr bwMode="auto">
          <a:xfrm>
            <a:off x="3276600" y="3657600"/>
            <a:ext cx="457200" cy="4572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3276600" y="5334000"/>
            <a:ext cx="457200" cy="457200"/>
          </a:xfrm>
          <a:prstGeom prst="ellipse">
            <a:avLst/>
          </a:prstGeom>
          <a:solidFill>
            <a:srgbClr val="0000FF"/>
          </a:solidFill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36" name="Straight Arrow Connector 35"/>
          <p:cNvCxnSpPr>
            <a:stCxn id="34" idx="4"/>
            <a:endCxn id="35" idx="0"/>
          </p:cNvCxnSpPr>
          <p:nvPr/>
        </p:nvCxnSpPr>
        <p:spPr bwMode="auto">
          <a:xfrm>
            <a:off x="3505200" y="4114800"/>
            <a:ext cx="0" cy="1219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7" name="Oval 36"/>
          <p:cNvSpPr/>
          <p:nvPr/>
        </p:nvSpPr>
        <p:spPr bwMode="auto">
          <a:xfrm>
            <a:off x="4953000" y="3657600"/>
            <a:ext cx="457200" cy="4572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4953000" y="5334000"/>
            <a:ext cx="457200" cy="457200"/>
          </a:xfrm>
          <a:prstGeom prst="ellipse">
            <a:avLst/>
          </a:prstGeom>
          <a:solidFill>
            <a:srgbClr val="0000FF"/>
          </a:solidFill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39" name="Straight Arrow Connector 38"/>
          <p:cNvCxnSpPr>
            <a:stCxn id="37" idx="4"/>
            <a:endCxn id="38" idx="0"/>
          </p:cNvCxnSpPr>
          <p:nvPr/>
        </p:nvCxnSpPr>
        <p:spPr bwMode="auto">
          <a:xfrm>
            <a:off x="5181600" y="4114800"/>
            <a:ext cx="0" cy="1219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" name="Oval 39"/>
          <p:cNvSpPr/>
          <p:nvPr/>
        </p:nvSpPr>
        <p:spPr bwMode="auto">
          <a:xfrm>
            <a:off x="6553200" y="3657600"/>
            <a:ext cx="457200" cy="4572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6553200" y="5334000"/>
            <a:ext cx="457200" cy="457200"/>
          </a:xfrm>
          <a:prstGeom prst="ellipse">
            <a:avLst/>
          </a:prstGeom>
          <a:solidFill>
            <a:srgbClr val="0000FF"/>
          </a:solidFill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42" name="Straight Arrow Connector 41"/>
          <p:cNvCxnSpPr>
            <a:stCxn id="40" idx="4"/>
            <a:endCxn id="41" idx="0"/>
          </p:cNvCxnSpPr>
          <p:nvPr/>
        </p:nvCxnSpPr>
        <p:spPr bwMode="auto">
          <a:xfrm>
            <a:off x="6781800" y="4114800"/>
            <a:ext cx="0" cy="1219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" name="TextBox 31"/>
          <p:cNvSpPr txBox="1"/>
          <p:nvPr/>
        </p:nvSpPr>
        <p:spPr>
          <a:xfrm>
            <a:off x="7467600" y="3276600"/>
            <a:ext cx="6119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00FF"/>
                </a:solidFill>
              </a:rPr>
              <a:t>...</a:t>
            </a:r>
            <a:endParaRPr lang="en-US" sz="4400" dirty="0">
              <a:solidFill>
                <a:srgbClr val="0000FF"/>
              </a:solidFill>
            </a:endParaRPr>
          </a:p>
        </p:txBody>
      </p:sp>
      <p:cxnSp>
        <p:nvCxnSpPr>
          <p:cNvPr id="44" name="Straight Arrow Connector 43"/>
          <p:cNvCxnSpPr>
            <a:stCxn id="9" idx="6"/>
            <a:endCxn id="34" idx="2"/>
          </p:cNvCxnSpPr>
          <p:nvPr/>
        </p:nvCxnSpPr>
        <p:spPr bwMode="auto">
          <a:xfrm>
            <a:off x="2133600" y="3886200"/>
            <a:ext cx="1143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" name="Straight Arrow Connector 46"/>
          <p:cNvCxnSpPr>
            <a:endCxn id="37" idx="2"/>
          </p:cNvCxnSpPr>
          <p:nvPr/>
        </p:nvCxnSpPr>
        <p:spPr bwMode="auto">
          <a:xfrm>
            <a:off x="3733800" y="3886200"/>
            <a:ext cx="1219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Arrow Connector 48"/>
          <p:cNvCxnSpPr>
            <a:stCxn id="37" idx="6"/>
            <a:endCxn id="40" idx="2"/>
          </p:cNvCxnSpPr>
          <p:nvPr/>
        </p:nvCxnSpPr>
        <p:spPr bwMode="auto">
          <a:xfrm>
            <a:off x="5410200" y="3886200"/>
            <a:ext cx="1143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1" name="Oval 20"/>
          <p:cNvSpPr/>
          <p:nvPr/>
        </p:nvSpPr>
        <p:spPr bwMode="auto">
          <a:xfrm>
            <a:off x="1676400" y="2819400"/>
            <a:ext cx="457200" cy="4572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3276600" y="2819400"/>
            <a:ext cx="457200" cy="4572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4953000" y="2819400"/>
            <a:ext cx="457200" cy="4572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6553200" y="2819400"/>
            <a:ext cx="457200" cy="4572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25" name="Straight Arrow Connector 24"/>
          <p:cNvCxnSpPr>
            <a:stCxn id="21" idx="6"/>
            <a:endCxn id="22" idx="2"/>
          </p:cNvCxnSpPr>
          <p:nvPr/>
        </p:nvCxnSpPr>
        <p:spPr bwMode="auto">
          <a:xfrm>
            <a:off x="2133600" y="3048000"/>
            <a:ext cx="1143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endCxn id="23" idx="2"/>
          </p:cNvCxnSpPr>
          <p:nvPr/>
        </p:nvCxnSpPr>
        <p:spPr bwMode="auto">
          <a:xfrm>
            <a:off x="3733800" y="3048000"/>
            <a:ext cx="1219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>
            <a:stCxn id="23" idx="6"/>
            <a:endCxn id="24" idx="2"/>
          </p:cNvCxnSpPr>
          <p:nvPr/>
        </p:nvCxnSpPr>
        <p:spPr bwMode="auto">
          <a:xfrm>
            <a:off x="5410200" y="3048000"/>
            <a:ext cx="1143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" name="Freeform 5"/>
          <p:cNvSpPr/>
          <p:nvPr/>
        </p:nvSpPr>
        <p:spPr>
          <a:xfrm>
            <a:off x="1379627" y="3162648"/>
            <a:ext cx="366739" cy="2210190"/>
          </a:xfrm>
          <a:custGeom>
            <a:avLst/>
            <a:gdLst>
              <a:gd name="connsiteX0" fmla="*/ 830444 w 964780"/>
              <a:gd name="connsiteY0" fmla="*/ 0 h 2354101"/>
              <a:gd name="connsiteX1" fmla="*/ 4 w 964780"/>
              <a:gd name="connsiteY1" fmla="*/ 1221099 h 2354101"/>
              <a:gd name="connsiteX2" fmla="*/ 818232 w 964780"/>
              <a:gd name="connsiteY2" fmla="*/ 2307878 h 2354101"/>
              <a:gd name="connsiteX3" fmla="*/ 964780 w 964780"/>
              <a:gd name="connsiteY3" fmla="*/ 2197979 h 2354101"/>
              <a:gd name="connsiteX0" fmla="*/ 367307 w 501643"/>
              <a:gd name="connsiteY0" fmla="*/ 0 h 2350177"/>
              <a:gd name="connsiteX1" fmla="*/ 937 w 501643"/>
              <a:gd name="connsiteY1" fmla="*/ 1282154 h 2350177"/>
              <a:gd name="connsiteX2" fmla="*/ 355095 w 501643"/>
              <a:gd name="connsiteY2" fmla="*/ 2307878 h 2350177"/>
              <a:gd name="connsiteX3" fmla="*/ 501643 w 501643"/>
              <a:gd name="connsiteY3" fmla="*/ 2197979 h 2350177"/>
              <a:gd name="connsiteX0" fmla="*/ 367307 w 367307"/>
              <a:gd name="connsiteY0" fmla="*/ 0 h 2307878"/>
              <a:gd name="connsiteX1" fmla="*/ 937 w 367307"/>
              <a:gd name="connsiteY1" fmla="*/ 1282154 h 2307878"/>
              <a:gd name="connsiteX2" fmla="*/ 355095 w 367307"/>
              <a:gd name="connsiteY2" fmla="*/ 2307878 h 2307878"/>
              <a:gd name="connsiteX0" fmla="*/ 372791 w 446065"/>
              <a:gd name="connsiteY0" fmla="*/ 0 h 2210190"/>
              <a:gd name="connsiteX1" fmla="*/ 6421 w 446065"/>
              <a:gd name="connsiteY1" fmla="*/ 1282154 h 2210190"/>
              <a:gd name="connsiteX2" fmla="*/ 446065 w 446065"/>
              <a:gd name="connsiteY2" fmla="*/ 2210190 h 2210190"/>
              <a:gd name="connsiteX0" fmla="*/ 366883 w 440157"/>
              <a:gd name="connsiteY0" fmla="*/ 0 h 2210190"/>
              <a:gd name="connsiteX1" fmla="*/ 513 w 440157"/>
              <a:gd name="connsiteY1" fmla="*/ 1282154 h 2210190"/>
              <a:gd name="connsiteX2" fmla="*/ 440157 w 440157"/>
              <a:gd name="connsiteY2" fmla="*/ 2210190 h 2210190"/>
              <a:gd name="connsiteX0" fmla="*/ 293863 w 367137"/>
              <a:gd name="connsiteY0" fmla="*/ 0 h 2210190"/>
              <a:gd name="connsiteX1" fmla="*/ 767 w 367137"/>
              <a:gd name="connsiteY1" fmla="*/ 1074567 h 2210190"/>
              <a:gd name="connsiteX2" fmla="*/ 367137 w 367137"/>
              <a:gd name="connsiteY2" fmla="*/ 2210190 h 2210190"/>
              <a:gd name="connsiteX0" fmla="*/ 293465 w 366739"/>
              <a:gd name="connsiteY0" fmla="*/ 0 h 2210190"/>
              <a:gd name="connsiteX1" fmla="*/ 369 w 366739"/>
              <a:gd name="connsiteY1" fmla="*/ 1074567 h 2210190"/>
              <a:gd name="connsiteX2" fmla="*/ 366739 w 366739"/>
              <a:gd name="connsiteY2" fmla="*/ 2210190 h 221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6739" h="2210190">
                <a:moveTo>
                  <a:pt x="293465" y="0"/>
                </a:moveTo>
                <a:cubicBezTo>
                  <a:pt x="123509" y="210639"/>
                  <a:pt x="12582" y="706202"/>
                  <a:pt x="369" y="1074567"/>
                </a:cubicBezTo>
                <a:cubicBezTo>
                  <a:pt x="-11844" y="1442932"/>
                  <a:pt x="283288" y="2057553"/>
                  <a:pt x="366739" y="2210190"/>
                </a:cubicBezTo>
              </a:path>
            </a:pathLst>
          </a:custGeom>
          <a:ln w="38100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3048000" y="3200400"/>
            <a:ext cx="366739" cy="2210190"/>
          </a:xfrm>
          <a:custGeom>
            <a:avLst/>
            <a:gdLst>
              <a:gd name="connsiteX0" fmla="*/ 830444 w 964780"/>
              <a:gd name="connsiteY0" fmla="*/ 0 h 2354101"/>
              <a:gd name="connsiteX1" fmla="*/ 4 w 964780"/>
              <a:gd name="connsiteY1" fmla="*/ 1221099 h 2354101"/>
              <a:gd name="connsiteX2" fmla="*/ 818232 w 964780"/>
              <a:gd name="connsiteY2" fmla="*/ 2307878 h 2354101"/>
              <a:gd name="connsiteX3" fmla="*/ 964780 w 964780"/>
              <a:gd name="connsiteY3" fmla="*/ 2197979 h 2354101"/>
              <a:gd name="connsiteX0" fmla="*/ 367307 w 501643"/>
              <a:gd name="connsiteY0" fmla="*/ 0 h 2350177"/>
              <a:gd name="connsiteX1" fmla="*/ 937 w 501643"/>
              <a:gd name="connsiteY1" fmla="*/ 1282154 h 2350177"/>
              <a:gd name="connsiteX2" fmla="*/ 355095 w 501643"/>
              <a:gd name="connsiteY2" fmla="*/ 2307878 h 2350177"/>
              <a:gd name="connsiteX3" fmla="*/ 501643 w 501643"/>
              <a:gd name="connsiteY3" fmla="*/ 2197979 h 2350177"/>
              <a:gd name="connsiteX0" fmla="*/ 367307 w 367307"/>
              <a:gd name="connsiteY0" fmla="*/ 0 h 2307878"/>
              <a:gd name="connsiteX1" fmla="*/ 937 w 367307"/>
              <a:gd name="connsiteY1" fmla="*/ 1282154 h 2307878"/>
              <a:gd name="connsiteX2" fmla="*/ 355095 w 367307"/>
              <a:gd name="connsiteY2" fmla="*/ 2307878 h 2307878"/>
              <a:gd name="connsiteX0" fmla="*/ 372791 w 446065"/>
              <a:gd name="connsiteY0" fmla="*/ 0 h 2210190"/>
              <a:gd name="connsiteX1" fmla="*/ 6421 w 446065"/>
              <a:gd name="connsiteY1" fmla="*/ 1282154 h 2210190"/>
              <a:gd name="connsiteX2" fmla="*/ 446065 w 446065"/>
              <a:gd name="connsiteY2" fmla="*/ 2210190 h 2210190"/>
              <a:gd name="connsiteX0" fmla="*/ 366883 w 440157"/>
              <a:gd name="connsiteY0" fmla="*/ 0 h 2210190"/>
              <a:gd name="connsiteX1" fmla="*/ 513 w 440157"/>
              <a:gd name="connsiteY1" fmla="*/ 1282154 h 2210190"/>
              <a:gd name="connsiteX2" fmla="*/ 440157 w 440157"/>
              <a:gd name="connsiteY2" fmla="*/ 2210190 h 2210190"/>
              <a:gd name="connsiteX0" fmla="*/ 293863 w 367137"/>
              <a:gd name="connsiteY0" fmla="*/ 0 h 2210190"/>
              <a:gd name="connsiteX1" fmla="*/ 767 w 367137"/>
              <a:gd name="connsiteY1" fmla="*/ 1074567 h 2210190"/>
              <a:gd name="connsiteX2" fmla="*/ 367137 w 367137"/>
              <a:gd name="connsiteY2" fmla="*/ 2210190 h 2210190"/>
              <a:gd name="connsiteX0" fmla="*/ 293465 w 366739"/>
              <a:gd name="connsiteY0" fmla="*/ 0 h 2210190"/>
              <a:gd name="connsiteX1" fmla="*/ 369 w 366739"/>
              <a:gd name="connsiteY1" fmla="*/ 1074567 h 2210190"/>
              <a:gd name="connsiteX2" fmla="*/ 366739 w 366739"/>
              <a:gd name="connsiteY2" fmla="*/ 2210190 h 221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6739" h="2210190">
                <a:moveTo>
                  <a:pt x="293465" y="0"/>
                </a:moveTo>
                <a:cubicBezTo>
                  <a:pt x="123509" y="210639"/>
                  <a:pt x="12582" y="706202"/>
                  <a:pt x="369" y="1074567"/>
                </a:cubicBezTo>
                <a:cubicBezTo>
                  <a:pt x="-11844" y="1442932"/>
                  <a:pt x="283288" y="2057553"/>
                  <a:pt x="366739" y="2210190"/>
                </a:cubicBezTo>
              </a:path>
            </a:pathLst>
          </a:custGeom>
          <a:ln w="38100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4724400" y="3200010"/>
            <a:ext cx="366739" cy="2210190"/>
          </a:xfrm>
          <a:custGeom>
            <a:avLst/>
            <a:gdLst>
              <a:gd name="connsiteX0" fmla="*/ 830444 w 964780"/>
              <a:gd name="connsiteY0" fmla="*/ 0 h 2354101"/>
              <a:gd name="connsiteX1" fmla="*/ 4 w 964780"/>
              <a:gd name="connsiteY1" fmla="*/ 1221099 h 2354101"/>
              <a:gd name="connsiteX2" fmla="*/ 818232 w 964780"/>
              <a:gd name="connsiteY2" fmla="*/ 2307878 h 2354101"/>
              <a:gd name="connsiteX3" fmla="*/ 964780 w 964780"/>
              <a:gd name="connsiteY3" fmla="*/ 2197979 h 2354101"/>
              <a:gd name="connsiteX0" fmla="*/ 367307 w 501643"/>
              <a:gd name="connsiteY0" fmla="*/ 0 h 2350177"/>
              <a:gd name="connsiteX1" fmla="*/ 937 w 501643"/>
              <a:gd name="connsiteY1" fmla="*/ 1282154 h 2350177"/>
              <a:gd name="connsiteX2" fmla="*/ 355095 w 501643"/>
              <a:gd name="connsiteY2" fmla="*/ 2307878 h 2350177"/>
              <a:gd name="connsiteX3" fmla="*/ 501643 w 501643"/>
              <a:gd name="connsiteY3" fmla="*/ 2197979 h 2350177"/>
              <a:gd name="connsiteX0" fmla="*/ 367307 w 367307"/>
              <a:gd name="connsiteY0" fmla="*/ 0 h 2307878"/>
              <a:gd name="connsiteX1" fmla="*/ 937 w 367307"/>
              <a:gd name="connsiteY1" fmla="*/ 1282154 h 2307878"/>
              <a:gd name="connsiteX2" fmla="*/ 355095 w 367307"/>
              <a:gd name="connsiteY2" fmla="*/ 2307878 h 2307878"/>
              <a:gd name="connsiteX0" fmla="*/ 372791 w 446065"/>
              <a:gd name="connsiteY0" fmla="*/ 0 h 2210190"/>
              <a:gd name="connsiteX1" fmla="*/ 6421 w 446065"/>
              <a:gd name="connsiteY1" fmla="*/ 1282154 h 2210190"/>
              <a:gd name="connsiteX2" fmla="*/ 446065 w 446065"/>
              <a:gd name="connsiteY2" fmla="*/ 2210190 h 2210190"/>
              <a:gd name="connsiteX0" fmla="*/ 366883 w 440157"/>
              <a:gd name="connsiteY0" fmla="*/ 0 h 2210190"/>
              <a:gd name="connsiteX1" fmla="*/ 513 w 440157"/>
              <a:gd name="connsiteY1" fmla="*/ 1282154 h 2210190"/>
              <a:gd name="connsiteX2" fmla="*/ 440157 w 440157"/>
              <a:gd name="connsiteY2" fmla="*/ 2210190 h 2210190"/>
              <a:gd name="connsiteX0" fmla="*/ 293863 w 367137"/>
              <a:gd name="connsiteY0" fmla="*/ 0 h 2210190"/>
              <a:gd name="connsiteX1" fmla="*/ 767 w 367137"/>
              <a:gd name="connsiteY1" fmla="*/ 1074567 h 2210190"/>
              <a:gd name="connsiteX2" fmla="*/ 367137 w 367137"/>
              <a:gd name="connsiteY2" fmla="*/ 2210190 h 2210190"/>
              <a:gd name="connsiteX0" fmla="*/ 293465 w 366739"/>
              <a:gd name="connsiteY0" fmla="*/ 0 h 2210190"/>
              <a:gd name="connsiteX1" fmla="*/ 369 w 366739"/>
              <a:gd name="connsiteY1" fmla="*/ 1074567 h 2210190"/>
              <a:gd name="connsiteX2" fmla="*/ 366739 w 366739"/>
              <a:gd name="connsiteY2" fmla="*/ 2210190 h 221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6739" h="2210190">
                <a:moveTo>
                  <a:pt x="293465" y="0"/>
                </a:moveTo>
                <a:cubicBezTo>
                  <a:pt x="123509" y="210639"/>
                  <a:pt x="12582" y="706202"/>
                  <a:pt x="369" y="1074567"/>
                </a:cubicBezTo>
                <a:cubicBezTo>
                  <a:pt x="-11844" y="1442932"/>
                  <a:pt x="283288" y="2057553"/>
                  <a:pt x="366739" y="2210190"/>
                </a:cubicBezTo>
              </a:path>
            </a:pathLst>
          </a:custGeom>
          <a:ln w="38100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6324601" y="3200400"/>
            <a:ext cx="304800" cy="2209800"/>
          </a:xfrm>
          <a:custGeom>
            <a:avLst/>
            <a:gdLst>
              <a:gd name="connsiteX0" fmla="*/ 830444 w 964780"/>
              <a:gd name="connsiteY0" fmla="*/ 0 h 2354101"/>
              <a:gd name="connsiteX1" fmla="*/ 4 w 964780"/>
              <a:gd name="connsiteY1" fmla="*/ 1221099 h 2354101"/>
              <a:gd name="connsiteX2" fmla="*/ 818232 w 964780"/>
              <a:gd name="connsiteY2" fmla="*/ 2307878 h 2354101"/>
              <a:gd name="connsiteX3" fmla="*/ 964780 w 964780"/>
              <a:gd name="connsiteY3" fmla="*/ 2197979 h 2354101"/>
              <a:gd name="connsiteX0" fmla="*/ 367307 w 501643"/>
              <a:gd name="connsiteY0" fmla="*/ 0 h 2350177"/>
              <a:gd name="connsiteX1" fmla="*/ 937 w 501643"/>
              <a:gd name="connsiteY1" fmla="*/ 1282154 h 2350177"/>
              <a:gd name="connsiteX2" fmla="*/ 355095 w 501643"/>
              <a:gd name="connsiteY2" fmla="*/ 2307878 h 2350177"/>
              <a:gd name="connsiteX3" fmla="*/ 501643 w 501643"/>
              <a:gd name="connsiteY3" fmla="*/ 2197979 h 2350177"/>
              <a:gd name="connsiteX0" fmla="*/ 367307 w 367307"/>
              <a:gd name="connsiteY0" fmla="*/ 0 h 2307878"/>
              <a:gd name="connsiteX1" fmla="*/ 937 w 367307"/>
              <a:gd name="connsiteY1" fmla="*/ 1282154 h 2307878"/>
              <a:gd name="connsiteX2" fmla="*/ 355095 w 367307"/>
              <a:gd name="connsiteY2" fmla="*/ 2307878 h 2307878"/>
              <a:gd name="connsiteX0" fmla="*/ 372791 w 446065"/>
              <a:gd name="connsiteY0" fmla="*/ 0 h 2210190"/>
              <a:gd name="connsiteX1" fmla="*/ 6421 w 446065"/>
              <a:gd name="connsiteY1" fmla="*/ 1282154 h 2210190"/>
              <a:gd name="connsiteX2" fmla="*/ 446065 w 446065"/>
              <a:gd name="connsiteY2" fmla="*/ 2210190 h 2210190"/>
              <a:gd name="connsiteX0" fmla="*/ 366883 w 440157"/>
              <a:gd name="connsiteY0" fmla="*/ 0 h 2210190"/>
              <a:gd name="connsiteX1" fmla="*/ 513 w 440157"/>
              <a:gd name="connsiteY1" fmla="*/ 1282154 h 2210190"/>
              <a:gd name="connsiteX2" fmla="*/ 440157 w 440157"/>
              <a:gd name="connsiteY2" fmla="*/ 2210190 h 2210190"/>
              <a:gd name="connsiteX0" fmla="*/ 293863 w 367137"/>
              <a:gd name="connsiteY0" fmla="*/ 0 h 2210190"/>
              <a:gd name="connsiteX1" fmla="*/ 767 w 367137"/>
              <a:gd name="connsiteY1" fmla="*/ 1074567 h 2210190"/>
              <a:gd name="connsiteX2" fmla="*/ 367137 w 367137"/>
              <a:gd name="connsiteY2" fmla="*/ 2210190 h 2210190"/>
              <a:gd name="connsiteX0" fmla="*/ 293465 w 366739"/>
              <a:gd name="connsiteY0" fmla="*/ 0 h 2210190"/>
              <a:gd name="connsiteX1" fmla="*/ 369 w 366739"/>
              <a:gd name="connsiteY1" fmla="*/ 1074567 h 2210190"/>
              <a:gd name="connsiteX2" fmla="*/ 366739 w 366739"/>
              <a:gd name="connsiteY2" fmla="*/ 2210190 h 221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6739" h="2210190">
                <a:moveTo>
                  <a:pt x="293465" y="0"/>
                </a:moveTo>
                <a:cubicBezTo>
                  <a:pt x="123509" y="210639"/>
                  <a:pt x="12582" y="706202"/>
                  <a:pt x="369" y="1074567"/>
                </a:cubicBezTo>
                <a:cubicBezTo>
                  <a:pt x="-11844" y="1442932"/>
                  <a:pt x="283288" y="2057553"/>
                  <a:pt x="366739" y="2210190"/>
                </a:cubicBezTo>
              </a:path>
            </a:pathLst>
          </a:custGeom>
          <a:ln w="38100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779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3800" dirty="0" smtClean="0"/>
              <a:t>Bayesian network:</a:t>
            </a:r>
            <a:br>
              <a:rPr lang="en-US" sz="3800" dirty="0" smtClean="0"/>
            </a:br>
            <a:r>
              <a:rPr lang="en-US" sz="3800" dirty="0" smtClean="0"/>
              <a:t>Arbitrary structure of random variables</a:t>
            </a:r>
            <a:endParaRPr lang="en-US" sz="3800" dirty="0"/>
          </a:p>
        </p:txBody>
      </p:sp>
      <p:sp>
        <p:nvSpPr>
          <p:cNvPr id="41" name="Oval 40"/>
          <p:cNvSpPr/>
          <p:nvPr/>
        </p:nvSpPr>
        <p:spPr bwMode="auto">
          <a:xfrm>
            <a:off x="5943600" y="4724400"/>
            <a:ext cx="457200" cy="457200"/>
          </a:xfrm>
          <a:prstGeom prst="ellipse">
            <a:avLst/>
          </a:prstGeom>
          <a:solidFill>
            <a:srgbClr val="0000FF"/>
          </a:solidFill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42" name="Straight Arrow Connector 41"/>
          <p:cNvCxnSpPr>
            <a:stCxn id="24" idx="5"/>
            <a:endCxn id="30" idx="1"/>
          </p:cNvCxnSpPr>
          <p:nvPr/>
        </p:nvCxnSpPr>
        <p:spPr bwMode="auto">
          <a:xfrm>
            <a:off x="4428845" y="2600045"/>
            <a:ext cx="743510" cy="8197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4" name="Oval 23"/>
          <p:cNvSpPr/>
          <p:nvPr/>
        </p:nvSpPr>
        <p:spPr bwMode="auto">
          <a:xfrm>
            <a:off x="4038600" y="2209800"/>
            <a:ext cx="457200" cy="4572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28" name="Straight Arrow Connector 27"/>
          <p:cNvCxnSpPr>
            <a:stCxn id="24" idx="3"/>
            <a:endCxn id="46" idx="7"/>
          </p:cNvCxnSpPr>
          <p:nvPr/>
        </p:nvCxnSpPr>
        <p:spPr bwMode="auto">
          <a:xfrm flipH="1">
            <a:off x="3438245" y="2600045"/>
            <a:ext cx="667310" cy="8959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0" name="Oval 29"/>
          <p:cNvSpPr/>
          <p:nvPr/>
        </p:nvSpPr>
        <p:spPr bwMode="auto">
          <a:xfrm>
            <a:off x="5105400" y="3352800"/>
            <a:ext cx="457200" cy="4572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3048000" y="3429000"/>
            <a:ext cx="457200" cy="4572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4114800" y="4724400"/>
            <a:ext cx="457200" cy="4572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50" name="Straight Arrow Connector 49"/>
          <p:cNvCxnSpPr>
            <a:stCxn id="46" idx="5"/>
            <a:endCxn id="48" idx="1"/>
          </p:cNvCxnSpPr>
          <p:nvPr/>
        </p:nvCxnSpPr>
        <p:spPr bwMode="auto">
          <a:xfrm>
            <a:off x="3438245" y="3819245"/>
            <a:ext cx="743510" cy="9721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" name="Straight Arrow Connector 50"/>
          <p:cNvCxnSpPr>
            <a:stCxn id="30" idx="3"/>
            <a:endCxn id="48" idx="7"/>
          </p:cNvCxnSpPr>
          <p:nvPr/>
        </p:nvCxnSpPr>
        <p:spPr bwMode="auto">
          <a:xfrm flipH="1">
            <a:off x="4505045" y="3743045"/>
            <a:ext cx="667310" cy="10483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" name="Straight Arrow Connector 51"/>
          <p:cNvCxnSpPr>
            <a:stCxn id="30" idx="5"/>
            <a:endCxn id="41" idx="0"/>
          </p:cNvCxnSpPr>
          <p:nvPr/>
        </p:nvCxnSpPr>
        <p:spPr bwMode="auto">
          <a:xfrm>
            <a:off x="5495645" y="3743045"/>
            <a:ext cx="676555" cy="98135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3" name="Oval 52"/>
          <p:cNvSpPr/>
          <p:nvPr/>
        </p:nvSpPr>
        <p:spPr bwMode="auto">
          <a:xfrm>
            <a:off x="4114800" y="5791200"/>
            <a:ext cx="457200" cy="457200"/>
          </a:xfrm>
          <a:prstGeom prst="ellipse">
            <a:avLst/>
          </a:prstGeom>
          <a:solidFill>
            <a:srgbClr val="0000FF"/>
          </a:solidFill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54" name="Straight Arrow Connector 53"/>
          <p:cNvCxnSpPr>
            <a:stCxn id="48" idx="4"/>
            <a:endCxn id="53" idx="0"/>
          </p:cNvCxnSpPr>
          <p:nvPr/>
        </p:nvCxnSpPr>
        <p:spPr bwMode="auto">
          <a:xfrm>
            <a:off x="4343400" y="5181600"/>
            <a:ext cx="0" cy="609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5" name="Oval 54"/>
          <p:cNvSpPr/>
          <p:nvPr/>
        </p:nvSpPr>
        <p:spPr bwMode="auto">
          <a:xfrm>
            <a:off x="2133600" y="4724400"/>
            <a:ext cx="457200" cy="4572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56" name="Straight Arrow Connector 55"/>
          <p:cNvCxnSpPr>
            <a:stCxn id="46" idx="3"/>
            <a:endCxn id="55" idx="0"/>
          </p:cNvCxnSpPr>
          <p:nvPr/>
        </p:nvCxnSpPr>
        <p:spPr bwMode="auto">
          <a:xfrm flipH="1">
            <a:off x="2362200" y="3819245"/>
            <a:ext cx="752755" cy="90515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7" name="Oval 56"/>
          <p:cNvSpPr/>
          <p:nvPr/>
        </p:nvSpPr>
        <p:spPr bwMode="auto">
          <a:xfrm>
            <a:off x="2133600" y="5791200"/>
            <a:ext cx="457200" cy="457200"/>
          </a:xfrm>
          <a:prstGeom prst="ellipse">
            <a:avLst/>
          </a:prstGeom>
          <a:solidFill>
            <a:srgbClr val="0000FF"/>
          </a:solidFill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58" name="Straight Arrow Connector 57"/>
          <p:cNvCxnSpPr>
            <a:endCxn id="57" idx="0"/>
          </p:cNvCxnSpPr>
          <p:nvPr/>
        </p:nvCxnSpPr>
        <p:spPr bwMode="auto">
          <a:xfrm>
            <a:off x="2362200" y="5181600"/>
            <a:ext cx="0" cy="609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080697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</a:t>
            </a:r>
            <a:r>
              <a:rPr lang="en-US" dirty="0" smtClean="0"/>
              <a:t>c model inference algorithms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dirty="0" smtClean="0"/>
              <a:t>Problem: Given a model, what is the probability that a variable X has value x?</a:t>
            </a:r>
          </a:p>
          <a:p>
            <a:r>
              <a:rPr lang="en-US" sz="2600" dirty="0" smtClean="0"/>
              <a:t>Belief propagation</a:t>
            </a:r>
          </a:p>
          <a:p>
            <a:r>
              <a:rPr lang="en-US" sz="2600" dirty="0" smtClean="0"/>
              <a:t>HMMs: Forwards-backwards algorithms</a:t>
            </a:r>
          </a:p>
          <a:p>
            <a:pPr marL="0" indent="0">
              <a:buNone/>
            </a:pPr>
            <a:r>
              <a:rPr lang="en-US" sz="2600" dirty="0" smtClean="0"/>
              <a:t>Problem: Given a model, what is the most likely assignment of variables?</a:t>
            </a:r>
          </a:p>
          <a:p>
            <a:r>
              <a:rPr lang="en-US" sz="2600" i="1" dirty="0" smtClean="0"/>
              <a:t>Maximum a posteriori</a:t>
            </a:r>
            <a:r>
              <a:rPr lang="en-US" sz="2600" dirty="0" smtClean="0"/>
              <a:t> (MAP)</a:t>
            </a:r>
            <a:r>
              <a:rPr lang="en-US" sz="2600" i="1" dirty="0" smtClean="0"/>
              <a:t> </a:t>
            </a:r>
            <a:r>
              <a:rPr lang="en-US" sz="2600" dirty="0" smtClean="0"/>
              <a:t>inference</a:t>
            </a:r>
          </a:p>
          <a:p>
            <a:r>
              <a:rPr lang="en-US" sz="2600" dirty="0" smtClean="0"/>
              <a:t>Viterbi algorithm</a:t>
            </a:r>
          </a:p>
        </p:txBody>
      </p:sp>
    </p:spTree>
    <p:extLst>
      <p:ext uri="{BB962C8B-B14F-4D97-AF65-F5344CB8AC3E}">
        <p14:creationId xmlns:p14="http://schemas.microsoft.com/office/powerpoint/2010/main" val="23957571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</a:t>
            </a:r>
            <a:r>
              <a:rPr lang="en-US" dirty="0" smtClean="0"/>
              <a:t>c model learning algorithms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dirty="0" smtClean="0"/>
              <a:t>Problem: Learn model parameters.</a:t>
            </a:r>
          </a:p>
          <a:p>
            <a:r>
              <a:rPr lang="en-US" sz="2600" dirty="0" smtClean="0"/>
              <a:t>EM:</a:t>
            </a:r>
          </a:p>
          <a:p>
            <a:pPr lvl="1"/>
            <a:r>
              <a:rPr lang="en-US" sz="2200" dirty="0" smtClean="0"/>
              <a:t>E step: Use inference to get estimate of </a:t>
            </a:r>
            <a:r>
              <a:rPr lang="en-US" sz="2200" dirty="0" smtClean="0"/>
              <a:t>hidden </a:t>
            </a:r>
            <a:r>
              <a:rPr lang="en-US" sz="2200" dirty="0" smtClean="0"/>
              <a:t>variable values.</a:t>
            </a:r>
          </a:p>
          <a:p>
            <a:pPr lvl="1"/>
            <a:r>
              <a:rPr lang="en-US" sz="2200" dirty="0" smtClean="0"/>
              <a:t>M step: Re-estimate parameter values.</a:t>
            </a:r>
          </a:p>
          <a:p>
            <a:r>
              <a:rPr lang="en-US" sz="2600" dirty="0" smtClean="0"/>
              <a:t>HMMs: Baum-Welch algorithm</a:t>
            </a:r>
          </a:p>
          <a:p>
            <a:r>
              <a:rPr lang="en-US" sz="2600" dirty="0" smtClean="0"/>
              <a:t>Use belief propagation for inference: "soft EM"</a:t>
            </a:r>
          </a:p>
          <a:p>
            <a:r>
              <a:rPr lang="en-US" sz="2600" dirty="0" smtClean="0"/>
              <a:t>Use Viterbi inference: "hard EM"</a:t>
            </a:r>
          </a:p>
        </p:txBody>
      </p:sp>
    </p:spTree>
    <p:extLst>
      <p:ext uri="{BB962C8B-B14F-4D97-AF65-F5344CB8AC3E}">
        <p14:creationId xmlns:p14="http://schemas.microsoft.com/office/powerpoint/2010/main" val="27767766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Arrow Connector 45"/>
          <p:cNvCxnSpPr/>
          <p:nvPr/>
        </p:nvCxnSpPr>
        <p:spPr>
          <a:xfrm>
            <a:off x="1524000" y="5040868"/>
            <a:ext cx="3733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524000" y="5421868"/>
            <a:ext cx="3733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524000" y="5802868"/>
            <a:ext cx="3733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1524000" y="6183868"/>
            <a:ext cx="3733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sequence, and state parameters:</a:t>
            </a:r>
          </a:p>
          <a:p>
            <a:pPr lvl="1"/>
            <a:r>
              <a:rPr lang="en-US" dirty="0" smtClean="0"/>
              <a:t>Each possible path through the states has a certain probability of emitting the sequence</a:t>
            </a:r>
          </a:p>
          <a:p>
            <a:pPr lvl="1"/>
            <a:r>
              <a:rPr lang="en-US" dirty="0" smtClean="0"/>
              <a:t>P(</a:t>
            </a:r>
            <a:r>
              <a:rPr lang="en-US" dirty="0"/>
              <a:t>O</a:t>
            </a:r>
            <a:r>
              <a:rPr lang="en-US" dirty="0" smtClean="0"/>
              <a:t>|M)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4355068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  C   G  T   A   G  C   T   </a:t>
            </a:r>
            <a:r>
              <a:rPr lang="en-US" sz="2400" b="1" dirty="0" err="1" smtClean="0"/>
              <a:t>T</a:t>
            </a:r>
            <a:r>
              <a:rPr lang="en-US" sz="2400" b="1" dirty="0" smtClean="0"/>
              <a:t>   </a:t>
            </a:r>
            <a:r>
              <a:rPr lang="en-US" sz="2400" b="1" dirty="0" err="1" smtClean="0"/>
              <a:t>T</a:t>
            </a:r>
            <a:endParaRPr lang="en-US" sz="2400" b="1" dirty="0"/>
          </a:p>
        </p:txBody>
      </p:sp>
      <p:sp>
        <p:nvSpPr>
          <p:cNvPr id="5" name="Oval 4"/>
          <p:cNvSpPr/>
          <p:nvPr/>
        </p:nvSpPr>
        <p:spPr>
          <a:xfrm>
            <a:off x="1676400" y="48884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17799" y="488846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23533" y="48884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70666" y="48884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64932" y="488846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12065" y="48884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759198" y="4888468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06331" y="4888468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453464" y="488846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800600" y="4888468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676400" y="52694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17799" y="5269468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023533" y="5269468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370666" y="526946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064932" y="5269468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412065" y="5269468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759198" y="52694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106331" y="52694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453464" y="52694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800600" y="52694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676400" y="5650468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717799" y="56504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023533" y="56504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370666" y="5650468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064932" y="5650468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412065" y="5650468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759198" y="56504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106331" y="56504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453464" y="565046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800600" y="565046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676400" y="60314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717799" y="60314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023533" y="60314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370666" y="6031468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064932" y="60314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412065" y="60314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759198" y="60314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106331" y="60314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453464" y="60314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800600" y="60314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5486400" y="4812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.04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5486400" y="5193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.10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486400" y="5574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.02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5486400" y="5955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.06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5105400" y="350520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Probability</a:t>
            </a:r>
            <a:r>
              <a:rPr lang="en-US" dirty="0" smtClean="0"/>
              <a:t> of taking this state path given t-</a:t>
            </a:r>
            <a:r>
              <a:rPr lang="en-US" dirty="0" err="1" smtClean="0"/>
              <a:t>probs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-76200" y="4230469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sequence</a:t>
            </a:r>
          </a:p>
          <a:p>
            <a:pPr algn="ctr"/>
            <a:r>
              <a:rPr lang="en-US" dirty="0" smtClean="0"/>
              <a:t>(emissions)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76200" y="53456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tate paths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6858000" y="4800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.01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68580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.04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6858000" y="5562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.03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6858000" y="5943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.08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8077200" y="4812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.0004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8077200" y="5193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.0040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8077200" y="5562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.0006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8077200" y="59552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.0048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6400800" y="3247072"/>
            <a:ext cx="16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Probability</a:t>
            </a:r>
            <a:r>
              <a:rPr lang="en-US" dirty="0" smtClean="0"/>
              <a:t> of emitting this sequence from this state path given e-</a:t>
            </a:r>
            <a:r>
              <a:rPr lang="en-US" dirty="0" err="1" smtClean="0"/>
              <a:t>probs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7696200" y="4078069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Joint 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285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What type of inference should you use to get an estimate of latent variable values?</a:t>
            </a:r>
            <a:endParaRPr lang="en-US" sz="3600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Belief propagation then choose most likely value for each variable.</a:t>
            </a:r>
          </a:p>
          <a:p>
            <a:pPr marL="914400" lvl="1" indent="-514350"/>
            <a:r>
              <a:rPr lang="en-US" sz="2200" dirty="0" smtClean="0"/>
              <a:t>Might get impossible set of values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Viterbi inference:</a:t>
            </a:r>
          </a:p>
          <a:p>
            <a:pPr marL="914400" lvl="1" indent="-514350"/>
            <a:r>
              <a:rPr lang="en-US" sz="2200" dirty="0" smtClean="0"/>
              <a:t>Might get unrealistic values.</a:t>
            </a:r>
          </a:p>
          <a:p>
            <a:pPr marL="914400" lvl="1" indent="-514350">
              <a:buFont typeface="+mj-lt"/>
              <a:buAutoNum type="arabicPeriod"/>
            </a:pPr>
            <a:endParaRPr lang="en-US" sz="2200" dirty="0" smtClean="0"/>
          </a:p>
        </p:txBody>
      </p:sp>
      <p:pic>
        <p:nvPicPr>
          <p:cNvPr id="2" name="Picture 1" descr="200px-Bimodal_density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048000"/>
            <a:ext cx="35814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6801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>
            <a:endCxn id="11" idx="0"/>
          </p:cNvCxnSpPr>
          <p:nvPr/>
        </p:nvCxnSpPr>
        <p:spPr bwMode="auto">
          <a:xfrm>
            <a:off x="1752600" y="2362200"/>
            <a:ext cx="381000" cy="914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" name="Oval 6"/>
          <p:cNvSpPr/>
          <p:nvPr/>
        </p:nvSpPr>
        <p:spPr bwMode="auto">
          <a:xfrm>
            <a:off x="1524000" y="20574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667000" y="20574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962400" y="20574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181600" y="20574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553200" y="20574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981200" y="32766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200400" y="32766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572000" y="32766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867400" y="32766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590800" y="43434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181600" y="43434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886200" y="54102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18" name="Straight Arrow Connector 17"/>
          <p:cNvCxnSpPr>
            <a:stCxn id="6" idx="3"/>
            <a:endCxn id="11" idx="0"/>
          </p:cNvCxnSpPr>
          <p:nvPr/>
        </p:nvCxnSpPr>
        <p:spPr bwMode="auto">
          <a:xfrm flipH="1">
            <a:off x="2133600" y="2317563"/>
            <a:ext cx="578037" cy="9590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>
            <a:stCxn id="8" idx="3"/>
            <a:endCxn id="12" idx="0"/>
          </p:cNvCxnSpPr>
          <p:nvPr/>
        </p:nvCxnSpPr>
        <p:spPr bwMode="auto">
          <a:xfrm flipH="1">
            <a:off x="3352800" y="2317563"/>
            <a:ext cx="654237" cy="9590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>
            <a:stCxn id="6" idx="5"/>
            <a:endCxn id="12" idx="0"/>
          </p:cNvCxnSpPr>
          <p:nvPr/>
        </p:nvCxnSpPr>
        <p:spPr bwMode="auto">
          <a:xfrm>
            <a:off x="2927163" y="2317563"/>
            <a:ext cx="425637" cy="9590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>
            <a:stCxn id="9" idx="3"/>
            <a:endCxn id="13" idx="0"/>
          </p:cNvCxnSpPr>
          <p:nvPr/>
        </p:nvCxnSpPr>
        <p:spPr bwMode="auto">
          <a:xfrm flipH="1">
            <a:off x="4724400" y="2317563"/>
            <a:ext cx="501837" cy="9590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" name="Straight Arrow Connector 29"/>
          <p:cNvCxnSpPr>
            <a:stCxn id="8" idx="5"/>
            <a:endCxn id="13" idx="0"/>
          </p:cNvCxnSpPr>
          <p:nvPr/>
        </p:nvCxnSpPr>
        <p:spPr bwMode="auto">
          <a:xfrm>
            <a:off x="4222563" y="2317563"/>
            <a:ext cx="501837" cy="9590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" name="Straight Arrow Connector 32"/>
          <p:cNvCxnSpPr>
            <a:stCxn id="9" idx="5"/>
            <a:endCxn id="14" idx="0"/>
          </p:cNvCxnSpPr>
          <p:nvPr/>
        </p:nvCxnSpPr>
        <p:spPr bwMode="auto">
          <a:xfrm>
            <a:off x="5441763" y="2317563"/>
            <a:ext cx="578037" cy="9590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>
            <a:stCxn id="10" idx="3"/>
            <a:endCxn id="14" idx="0"/>
          </p:cNvCxnSpPr>
          <p:nvPr/>
        </p:nvCxnSpPr>
        <p:spPr bwMode="auto">
          <a:xfrm flipH="1">
            <a:off x="6019800" y="2317563"/>
            <a:ext cx="578037" cy="9590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>
            <a:stCxn id="11" idx="5"/>
            <a:endCxn id="15" idx="0"/>
          </p:cNvCxnSpPr>
          <p:nvPr/>
        </p:nvCxnSpPr>
        <p:spPr bwMode="auto">
          <a:xfrm>
            <a:off x="2241363" y="3536763"/>
            <a:ext cx="501837" cy="8066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" name="Straight Arrow Connector 44"/>
          <p:cNvCxnSpPr>
            <a:stCxn id="12" idx="3"/>
            <a:endCxn id="15" idx="0"/>
          </p:cNvCxnSpPr>
          <p:nvPr/>
        </p:nvCxnSpPr>
        <p:spPr bwMode="auto">
          <a:xfrm flipH="1">
            <a:off x="2743200" y="3536763"/>
            <a:ext cx="501837" cy="8066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Arrow Connector 48"/>
          <p:cNvCxnSpPr>
            <a:stCxn id="13" idx="5"/>
            <a:endCxn id="16" idx="0"/>
          </p:cNvCxnSpPr>
          <p:nvPr/>
        </p:nvCxnSpPr>
        <p:spPr bwMode="auto">
          <a:xfrm>
            <a:off x="4832163" y="3536763"/>
            <a:ext cx="501837" cy="8066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" name="Straight Arrow Connector 51"/>
          <p:cNvCxnSpPr>
            <a:stCxn id="14" idx="3"/>
            <a:endCxn id="16" idx="0"/>
          </p:cNvCxnSpPr>
          <p:nvPr/>
        </p:nvCxnSpPr>
        <p:spPr bwMode="auto">
          <a:xfrm flipH="1">
            <a:off x="5334000" y="3536763"/>
            <a:ext cx="578037" cy="8066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" name="Straight Arrow Connector 58"/>
          <p:cNvCxnSpPr>
            <a:stCxn id="16" idx="3"/>
            <a:endCxn id="17" idx="0"/>
          </p:cNvCxnSpPr>
          <p:nvPr/>
        </p:nvCxnSpPr>
        <p:spPr bwMode="auto">
          <a:xfrm flipH="1">
            <a:off x="4038600" y="4603563"/>
            <a:ext cx="1187637" cy="8066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>
            <a:stCxn id="15" idx="5"/>
            <a:endCxn id="17" idx="0"/>
          </p:cNvCxnSpPr>
          <p:nvPr/>
        </p:nvCxnSpPr>
        <p:spPr bwMode="auto">
          <a:xfrm>
            <a:off x="2850963" y="4603563"/>
            <a:ext cx="1187637" cy="8066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7" name="Oval 66"/>
          <p:cNvSpPr/>
          <p:nvPr/>
        </p:nvSpPr>
        <p:spPr bwMode="auto">
          <a:xfrm>
            <a:off x="3886200" y="6019800"/>
            <a:ext cx="304800" cy="304800"/>
          </a:xfrm>
          <a:prstGeom prst="ellipse">
            <a:avLst/>
          </a:prstGeom>
          <a:solidFill>
            <a:srgbClr val="0000FF"/>
          </a:solidFill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7239000" y="2971800"/>
            <a:ext cx="304800" cy="304800"/>
          </a:xfrm>
          <a:prstGeom prst="ellipse">
            <a:avLst/>
          </a:prstGeom>
          <a:solidFill>
            <a:srgbClr val="0000FF"/>
          </a:solidFill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70" name="Straight Arrow Connector 69"/>
          <p:cNvCxnSpPr>
            <a:stCxn id="10" idx="5"/>
            <a:endCxn id="68" idx="1"/>
          </p:cNvCxnSpPr>
          <p:nvPr/>
        </p:nvCxnSpPr>
        <p:spPr bwMode="auto">
          <a:xfrm>
            <a:off x="6813363" y="2317563"/>
            <a:ext cx="470274" cy="69887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3" name="Straight Arrow Connector 72"/>
          <p:cNvCxnSpPr>
            <a:stCxn id="17" idx="4"/>
            <a:endCxn id="67" idx="0"/>
          </p:cNvCxnSpPr>
          <p:nvPr/>
        </p:nvCxnSpPr>
        <p:spPr bwMode="auto">
          <a:xfrm>
            <a:off x="4038600" y="5715000"/>
            <a:ext cx="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9" name="Oval 78"/>
          <p:cNvSpPr/>
          <p:nvPr/>
        </p:nvSpPr>
        <p:spPr bwMode="auto">
          <a:xfrm>
            <a:off x="4572000" y="2514600"/>
            <a:ext cx="304800" cy="304800"/>
          </a:xfrm>
          <a:prstGeom prst="ellipse">
            <a:avLst/>
          </a:prstGeom>
          <a:solidFill>
            <a:srgbClr val="0000FF"/>
          </a:solidFill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80" name="Straight Arrow Connector 79"/>
          <p:cNvCxnSpPr>
            <a:stCxn id="9" idx="3"/>
            <a:endCxn id="79" idx="7"/>
          </p:cNvCxnSpPr>
          <p:nvPr/>
        </p:nvCxnSpPr>
        <p:spPr bwMode="auto">
          <a:xfrm flipH="1">
            <a:off x="4832163" y="2317563"/>
            <a:ext cx="394074" cy="24167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3" name="Straight Arrow Connector 82"/>
          <p:cNvCxnSpPr>
            <a:stCxn id="8" idx="5"/>
            <a:endCxn id="79" idx="1"/>
          </p:cNvCxnSpPr>
          <p:nvPr/>
        </p:nvCxnSpPr>
        <p:spPr bwMode="auto">
          <a:xfrm>
            <a:off x="4222563" y="2317563"/>
            <a:ext cx="394074" cy="24167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158" name="Title 615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869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>
            <a:endCxn id="11" idx="0"/>
          </p:cNvCxnSpPr>
          <p:nvPr/>
        </p:nvCxnSpPr>
        <p:spPr bwMode="auto">
          <a:xfrm>
            <a:off x="1752600" y="2362200"/>
            <a:ext cx="381000" cy="914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" name="Oval 6"/>
          <p:cNvSpPr/>
          <p:nvPr/>
        </p:nvSpPr>
        <p:spPr bwMode="auto">
          <a:xfrm>
            <a:off x="1524000" y="20574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667000" y="20574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962400" y="20574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181600" y="20574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553200" y="20574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981200" y="32766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200400" y="32766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572000" y="32766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867400" y="32766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590800" y="43434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181600" y="43434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886200" y="54102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18" name="Straight Arrow Connector 17"/>
          <p:cNvCxnSpPr>
            <a:stCxn id="6" idx="3"/>
            <a:endCxn id="11" idx="0"/>
          </p:cNvCxnSpPr>
          <p:nvPr/>
        </p:nvCxnSpPr>
        <p:spPr bwMode="auto">
          <a:xfrm flipH="1">
            <a:off x="2133600" y="2317563"/>
            <a:ext cx="578037" cy="9590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>
            <a:stCxn id="8" idx="3"/>
            <a:endCxn id="12" idx="0"/>
          </p:cNvCxnSpPr>
          <p:nvPr/>
        </p:nvCxnSpPr>
        <p:spPr bwMode="auto">
          <a:xfrm flipH="1">
            <a:off x="3352800" y="2317563"/>
            <a:ext cx="654237" cy="9590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>
            <a:stCxn id="6" idx="5"/>
            <a:endCxn id="12" idx="0"/>
          </p:cNvCxnSpPr>
          <p:nvPr/>
        </p:nvCxnSpPr>
        <p:spPr bwMode="auto">
          <a:xfrm>
            <a:off x="2927163" y="2317563"/>
            <a:ext cx="425637" cy="9590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>
            <a:stCxn id="9" idx="3"/>
            <a:endCxn id="13" idx="0"/>
          </p:cNvCxnSpPr>
          <p:nvPr/>
        </p:nvCxnSpPr>
        <p:spPr bwMode="auto">
          <a:xfrm flipH="1">
            <a:off x="4724400" y="2317563"/>
            <a:ext cx="501837" cy="9590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" name="Straight Arrow Connector 29"/>
          <p:cNvCxnSpPr>
            <a:stCxn id="8" idx="5"/>
            <a:endCxn id="13" idx="0"/>
          </p:cNvCxnSpPr>
          <p:nvPr/>
        </p:nvCxnSpPr>
        <p:spPr bwMode="auto">
          <a:xfrm>
            <a:off x="4222563" y="2317563"/>
            <a:ext cx="501837" cy="9590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" name="Straight Arrow Connector 32"/>
          <p:cNvCxnSpPr>
            <a:stCxn id="9" idx="5"/>
            <a:endCxn id="14" idx="0"/>
          </p:cNvCxnSpPr>
          <p:nvPr/>
        </p:nvCxnSpPr>
        <p:spPr bwMode="auto">
          <a:xfrm>
            <a:off x="5441763" y="2317563"/>
            <a:ext cx="578037" cy="9590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>
            <a:stCxn id="10" idx="3"/>
            <a:endCxn id="14" idx="0"/>
          </p:cNvCxnSpPr>
          <p:nvPr/>
        </p:nvCxnSpPr>
        <p:spPr bwMode="auto">
          <a:xfrm flipH="1">
            <a:off x="6019800" y="2317563"/>
            <a:ext cx="578037" cy="9590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>
            <a:stCxn id="11" idx="5"/>
            <a:endCxn id="15" idx="0"/>
          </p:cNvCxnSpPr>
          <p:nvPr/>
        </p:nvCxnSpPr>
        <p:spPr bwMode="auto">
          <a:xfrm>
            <a:off x="2241363" y="3536763"/>
            <a:ext cx="501837" cy="8066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" name="Straight Arrow Connector 44"/>
          <p:cNvCxnSpPr>
            <a:stCxn id="12" idx="3"/>
            <a:endCxn id="15" idx="0"/>
          </p:cNvCxnSpPr>
          <p:nvPr/>
        </p:nvCxnSpPr>
        <p:spPr bwMode="auto">
          <a:xfrm flipH="1">
            <a:off x="2743200" y="3536763"/>
            <a:ext cx="501837" cy="8066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Arrow Connector 48"/>
          <p:cNvCxnSpPr>
            <a:stCxn id="13" idx="5"/>
            <a:endCxn id="16" idx="0"/>
          </p:cNvCxnSpPr>
          <p:nvPr/>
        </p:nvCxnSpPr>
        <p:spPr bwMode="auto">
          <a:xfrm>
            <a:off x="4832163" y="3536763"/>
            <a:ext cx="501837" cy="8066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" name="Straight Arrow Connector 51"/>
          <p:cNvCxnSpPr>
            <a:stCxn id="14" idx="3"/>
            <a:endCxn id="16" idx="0"/>
          </p:cNvCxnSpPr>
          <p:nvPr/>
        </p:nvCxnSpPr>
        <p:spPr bwMode="auto">
          <a:xfrm flipH="1">
            <a:off x="5334000" y="3536763"/>
            <a:ext cx="578037" cy="8066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" name="Straight Arrow Connector 58"/>
          <p:cNvCxnSpPr>
            <a:stCxn id="16" idx="3"/>
            <a:endCxn id="17" idx="0"/>
          </p:cNvCxnSpPr>
          <p:nvPr/>
        </p:nvCxnSpPr>
        <p:spPr bwMode="auto">
          <a:xfrm flipH="1">
            <a:off x="4038600" y="4603563"/>
            <a:ext cx="1187637" cy="8066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>
            <a:stCxn id="15" idx="5"/>
            <a:endCxn id="17" idx="0"/>
          </p:cNvCxnSpPr>
          <p:nvPr/>
        </p:nvCxnSpPr>
        <p:spPr bwMode="auto">
          <a:xfrm>
            <a:off x="2850963" y="4603563"/>
            <a:ext cx="1187637" cy="8066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7" name="Oval 66"/>
          <p:cNvSpPr/>
          <p:nvPr/>
        </p:nvSpPr>
        <p:spPr bwMode="auto">
          <a:xfrm>
            <a:off x="3886200" y="6019800"/>
            <a:ext cx="304800" cy="304800"/>
          </a:xfrm>
          <a:prstGeom prst="ellipse">
            <a:avLst/>
          </a:prstGeom>
          <a:solidFill>
            <a:srgbClr val="0000FF"/>
          </a:solidFill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7239000" y="2971800"/>
            <a:ext cx="304800" cy="304800"/>
          </a:xfrm>
          <a:prstGeom prst="ellipse">
            <a:avLst/>
          </a:prstGeom>
          <a:solidFill>
            <a:srgbClr val="0000FF"/>
          </a:solidFill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70" name="Straight Arrow Connector 69"/>
          <p:cNvCxnSpPr>
            <a:stCxn id="10" idx="5"/>
            <a:endCxn id="68" idx="1"/>
          </p:cNvCxnSpPr>
          <p:nvPr/>
        </p:nvCxnSpPr>
        <p:spPr bwMode="auto">
          <a:xfrm>
            <a:off x="6813363" y="2317563"/>
            <a:ext cx="470274" cy="69887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3" name="Straight Arrow Connector 72"/>
          <p:cNvCxnSpPr>
            <a:stCxn id="17" idx="4"/>
            <a:endCxn id="67" idx="0"/>
          </p:cNvCxnSpPr>
          <p:nvPr/>
        </p:nvCxnSpPr>
        <p:spPr bwMode="auto">
          <a:xfrm>
            <a:off x="4038600" y="5715000"/>
            <a:ext cx="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9" name="Oval 78"/>
          <p:cNvSpPr/>
          <p:nvPr/>
        </p:nvSpPr>
        <p:spPr bwMode="auto">
          <a:xfrm>
            <a:off x="4572000" y="2514600"/>
            <a:ext cx="304800" cy="304800"/>
          </a:xfrm>
          <a:prstGeom prst="ellipse">
            <a:avLst/>
          </a:prstGeom>
          <a:solidFill>
            <a:srgbClr val="0000FF"/>
          </a:solidFill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80" name="Straight Arrow Connector 79"/>
          <p:cNvCxnSpPr>
            <a:stCxn id="9" idx="3"/>
            <a:endCxn id="79" idx="7"/>
          </p:cNvCxnSpPr>
          <p:nvPr/>
        </p:nvCxnSpPr>
        <p:spPr bwMode="auto">
          <a:xfrm flipH="1">
            <a:off x="4832163" y="2317563"/>
            <a:ext cx="394074" cy="24167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3" name="Straight Arrow Connector 82"/>
          <p:cNvCxnSpPr>
            <a:stCxn id="8" idx="5"/>
            <a:endCxn id="79" idx="1"/>
          </p:cNvCxnSpPr>
          <p:nvPr/>
        </p:nvCxnSpPr>
        <p:spPr bwMode="auto">
          <a:xfrm>
            <a:off x="4222563" y="2317563"/>
            <a:ext cx="394074" cy="24167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157" name="TextBox 6156"/>
          <p:cNvSpPr txBox="1"/>
          <p:nvPr/>
        </p:nvSpPr>
        <p:spPr>
          <a:xfrm>
            <a:off x="1219200" y="1676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2209800" y="175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524000" y="2895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2057400" y="4114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2743200" y="3048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581400" y="1828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4800600" y="1676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6172200" y="1600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7162800" y="25101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4495800" y="2106051"/>
            <a:ext cx="609600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5486400" y="2895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191000" y="3124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4724400" y="4191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3352800" y="5181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3352800" y="59391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4572000" y="5638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P(15|12)</a:t>
            </a:r>
            <a:endParaRPr lang="en-US" dirty="0"/>
          </a:p>
        </p:txBody>
      </p:sp>
      <p:sp>
        <p:nvSpPr>
          <p:cNvPr id="105" name="Rectangle 2"/>
          <p:cNvSpPr txBox="1"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mtClean="0"/>
              <a:t>Step 1: Convert dependencies to distribution hyperedges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457200" y="2590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P(1)</a:t>
            </a:r>
            <a:endParaRPr lang="en-US" dirty="0"/>
          </a:p>
        </p:txBody>
      </p:sp>
      <p:sp>
        <p:nvSpPr>
          <p:cNvPr id="6159" name="Oval 6158"/>
          <p:cNvSpPr/>
          <p:nvPr/>
        </p:nvSpPr>
        <p:spPr bwMode="auto">
          <a:xfrm>
            <a:off x="3276600" y="4876800"/>
            <a:ext cx="1295400" cy="1752600"/>
          </a:xfrm>
          <a:prstGeom prst="ellipse">
            <a:avLst/>
          </a:prstGeom>
          <a:noFill/>
          <a:ln w="635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08" name="Oval 107"/>
          <p:cNvSpPr/>
          <p:nvPr/>
        </p:nvSpPr>
        <p:spPr bwMode="auto">
          <a:xfrm>
            <a:off x="990600" y="1600200"/>
            <a:ext cx="1066800" cy="1143000"/>
          </a:xfrm>
          <a:prstGeom prst="ellipse">
            <a:avLst/>
          </a:prstGeom>
          <a:noFill/>
          <a:ln w="635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3810000" y="2819400"/>
            <a:ext cx="2743200" cy="1981200"/>
          </a:xfrm>
          <a:prstGeom prst="ellipse">
            <a:avLst/>
          </a:prstGeom>
          <a:noFill/>
          <a:ln w="635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248400" y="4495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P(8|7,9)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728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 bwMode="auto">
          <a:xfrm>
            <a:off x="1524000" y="20574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667000" y="20574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962400" y="20574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181600" y="20574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553200" y="20574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981200" y="32766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200400" y="32766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572000" y="32766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867400" y="32766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590800" y="43434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181600" y="43434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886200" y="54102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3886200" y="6019800"/>
            <a:ext cx="304800" cy="304800"/>
          </a:xfrm>
          <a:prstGeom prst="ellipse">
            <a:avLst/>
          </a:prstGeom>
          <a:solidFill>
            <a:srgbClr val="0000FF"/>
          </a:solidFill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7239000" y="2971800"/>
            <a:ext cx="304800" cy="304800"/>
          </a:xfrm>
          <a:prstGeom prst="ellipse">
            <a:avLst/>
          </a:prstGeom>
          <a:solidFill>
            <a:srgbClr val="0000FF"/>
          </a:solidFill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4572000" y="2514600"/>
            <a:ext cx="304800" cy="304800"/>
          </a:xfrm>
          <a:prstGeom prst="ellipse">
            <a:avLst/>
          </a:prstGeom>
          <a:solidFill>
            <a:srgbClr val="0000FF"/>
          </a:solidFill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6157" name="TextBox 6156"/>
          <p:cNvSpPr txBox="1"/>
          <p:nvPr/>
        </p:nvSpPr>
        <p:spPr>
          <a:xfrm>
            <a:off x="1219200" y="1676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2209800" y="175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524000" y="2895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2057400" y="4114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2743200" y="3048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581400" y="1828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4800600" y="1676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6172200" y="1600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7162800" y="25101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4343400" y="210605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5486400" y="2895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191000" y="3124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4724400" y="4191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3352800" y="5181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3352800" y="59391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4572000" y="5638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P(15|12)</a:t>
            </a:r>
            <a:endParaRPr lang="en-US" dirty="0"/>
          </a:p>
        </p:txBody>
      </p:sp>
      <p:sp>
        <p:nvSpPr>
          <p:cNvPr id="105" name="Rectangle 2"/>
          <p:cNvSpPr txBox="1"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mtClean="0"/>
              <a:t>Step 1: Convert dependencies to distribution hyperedges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457200" y="2590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P(1)</a:t>
            </a:r>
            <a:endParaRPr lang="en-US" dirty="0"/>
          </a:p>
        </p:txBody>
      </p:sp>
      <p:sp>
        <p:nvSpPr>
          <p:cNvPr id="6159" name="Oval 6158"/>
          <p:cNvSpPr/>
          <p:nvPr/>
        </p:nvSpPr>
        <p:spPr bwMode="auto">
          <a:xfrm>
            <a:off x="3276600" y="4876800"/>
            <a:ext cx="1295400" cy="1752600"/>
          </a:xfrm>
          <a:prstGeom prst="ellipse">
            <a:avLst/>
          </a:prstGeom>
          <a:noFill/>
          <a:ln w="635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08" name="Oval 107"/>
          <p:cNvSpPr/>
          <p:nvPr/>
        </p:nvSpPr>
        <p:spPr bwMode="auto">
          <a:xfrm>
            <a:off x="990600" y="1600200"/>
            <a:ext cx="1066800" cy="1143000"/>
          </a:xfrm>
          <a:prstGeom prst="ellipse">
            <a:avLst/>
          </a:prstGeom>
          <a:noFill/>
          <a:ln w="635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3810000" y="2819400"/>
            <a:ext cx="2743200" cy="1981200"/>
          </a:xfrm>
          <a:prstGeom prst="ellipse">
            <a:avLst/>
          </a:prstGeom>
          <a:noFill/>
          <a:ln w="635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248400" y="4495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P(8|7,9)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 bwMode="auto">
          <a:xfrm>
            <a:off x="3733800" y="1752600"/>
            <a:ext cx="2057400" cy="1981200"/>
          </a:xfrm>
          <a:prstGeom prst="ellipse">
            <a:avLst/>
          </a:prstGeom>
          <a:noFill/>
          <a:ln w="635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3733800" y="1752600"/>
            <a:ext cx="2057400" cy="1219200"/>
          </a:xfrm>
          <a:prstGeom prst="ellipse">
            <a:avLst/>
          </a:prstGeom>
          <a:noFill/>
          <a:ln w="635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6172200" y="1828800"/>
            <a:ext cx="1828800" cy="1600200"/>
          </a:xfrm>
          <a:prstGeom prst="ellipse">
            <a:avLst/>
          </a:prstGeom>
          <a:noFill/>
          <a:ln w="635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5105400" y="1600200"/>
            <a:ext cx="1828800" cy="2133600"/>
          </a:xfrm>
          <a:prstGeom prst="ellipse">
            <a:avLst/>
          </a:prstGeom>
          <a:noFill/>
          <a:ln w="635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2209800" y="3886200"/>
            <a:ext cx="3657600" cy="1981200"/>
          </a:xfrm>
          <a:prstGeom prst="ellipse">
            <a:avLst/>
          </a:prstGeom>
          <a:noFill/>
          <a:ln w="635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1600200" y="2819400"/>
            <a:ext cx="2209800" cy="1981200"/>
          </a:xfrm>
          <a:prstGeom prst="ellipse">
            <a:avLst/>
          </a:prstGeom>
          <a:noFill/>
          <a:ln w="635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1066800" y="1752600"/>
            <a:ext cx="2209800" cy="1981200"/>
          </a:xfrm>
          <a:prstGeom prst="ellipse">
            <a:avLst/>
          </a:prstGeom>
          <a:noFill/>
          <a:ln w="635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2286000" y="1676400"/>
            <a:ext cx="2209800" cy="1981200"/>
          </a:xfrm>
          <a:prstGeom prst="ellipse">
            <a:avLst/>
          </a:prstGeom>
          <a:noFill/>
          <a:ln w="635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939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</a:t>
            </a:r>
            <a:r>
              <a:rPr lang="en-US" dirty="0" smtClean="0"/>
              <a:t>2: Form junction tree</a:t>
            </a:r>
            <a:endParaRPr lang="en-US" dirty="0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1055688" y="1628775"/>
          <a:ext cx="7185025" cy="477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Microsoft Drawing 1.01" r:id="rId3" imgW="3821040" imgH="2540160" progId="MSDraw.1.01">
                  <p:embed/>
                </p:oleObj>
              </mc:Choice>
              <mc:Fallback>
                <p:oleObj name="Microsoft Drawing 1.01" r:id="rId3" imgW="3821040" imgH="2540160" progId="MSDraw.1.0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1628775"/>
                        <a:ext cx="7185025" cy="477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1644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</a:t>
            </a:r>
            <a:r>
              <a:rPr lang="en-US" dirty="0" smtClean="0"/>
              <a:t>2: Form junction tree</a:t>
            </a:r>
            <a:endParaRPr lang="en-US" dirty="0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1055688" y="1628775"/>
          <a:ext cx="7185025" cy="477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Microsoft Drawing 1.01" r:id="rId3" imgW="3821040" imgH="2540160" progId="MSDraw.1.01">
                  <p:embed/>
                </p:oleObj>
              </mc:Choice>
              <mc:Fallback>
                <p:oleObj name="Microsoft Drawing 1.01" r:id="rId3" imgW="3821040" imgH="2540160" progId="MSDraw.1.0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1628775"/>
                        <a:ext cx="7185025" cy="477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6743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>
            <a:endCxn id="11" idx="0"/>
          </p:cNvCxnSpPr>
          <p:nvPr/>
        </p:nvCxnSpPr>
        <p:spPr bwMode="auto">
          <a:xfrm>
            <a:off x="1752600" y="2362200"/>
            <a:ext cx="381000" cy="914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" name="Oval 6"/>
          <p:cNvSpPr/>
          <p:nvPr/>
        </p:nvSpPr>
        <p:spPr bwMode="auto">
          <a:xfrm>
            <a:off x="1524000" y="20574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667000" y="20574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962400" y="20574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181600" y="20574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553200" y="20574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981200" y="32766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200400" y="32766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572000" y="32766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867400" y="32766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590800" y="43434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181600" y="43434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886200" y="5410200"/>
            <a:ext cx="304800" cy="304800"/>
          </a:xfrm>
          <a:prstGeom prst="ellipse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18" name="Straight Arrow Connector 17"/>
          <p:cNvCxnSpPr>
            <a:stCxn id="6" idx="3"/>
            <a:endCxn id="11" idx="0"/>
          </p:cNvCxnSpPr>
          <p:nvPr/>
        </p:nvCxnSpPr>
        <p:spPr bwMode="auto">
          <a:xfrm flipH="1">
            <a:off x="2133600" y="2317563"/>
            <a:ext cx="578037" cy="9590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>
            <a:stCxn id="8" idx="3"/>
            <a:endCxn id="12" idx="0"/>
          </p:cNvCxnSpPr>
          <p:nvPr/>
        </p:nvCxnSpPr>
        <p:spPr bwMode="auto">
          <a:xfrm flipH="1">
            <a:off x="3352800" y="2317563"/>
            <a:ext cx="654237" cy="9590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>
            <a:stCxn id="6" idx="5"/>
            <a:endCxn id="12" idx="0"/>
          </p:cNvCxnSpPr>
          <p:nvPr/>
        </p:nvCxnSpPr>
        <p:spPr bwMode="auto">
          <a:xfrm>
            <a:off x="2927163" y="2317563"/>
            <a:ext cx="425637" cy="9590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>
            <a:stCxn id="9" idx="3"/>
            <a:endCxn id="13" idx="0"/>
          </p:cNvCxnSpPr>
          <p:nvPr/>
        </p:nvCxnSpPr>
        <p:spPr bwMode="auto">
          <a:xfrm flipH="1">
            <a:off x="4724400" y="2317563"/>
            <a:ext cx="501837" cy="9590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" name="Straight Arrow Connector 29"/>
          <p:cNvCxnSpPr>
            <a:stCxn id="8" idx="5"/>
            <a:endCxn id="13" idx="0"/>
          </p:cNvCxnSpPr>
          <p:nvPr/>
        </p:nvCxnSpPr>
        <p:spPr bwMode="auto">
          <a:xfrm>
            <a:off x="4222563" y="2317563"/>
            <a:ext cx="501837" cy="9590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" name="Straight Arrow Connector 32"/>
          <p:cNvCxnSpPr>
            <a:stCxn id="9" idx="5"/>
            <a:endCxn id="14" idx="0"/>
          </p:cNvCxnSpPr>
          <p:nvPr/>
        </p:nvCxnSpPr>
        <p:spPr bwMode="auto">
          <a:xfrm>
            <a:off x="5441763" y="2317563"/>
            <a:ext cx="578037" cy="9590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>
            <a:stCxn id="10" idx="3"/>
            <a:endCxn id="14" idx="0"/>
          </p:cNvCxnSpPr>
          <p:nvPr/>
        </p:nvCxnSpPr>
        <p:spPr bwMode="auto">
          <a:xfrm flipH="1">
            <a:off x="6019800" y="2317563"/>
            <a:ext cx="578037" cy="9590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>
            <a:stCxn id="11" idx="5"/>
            <a:endCxn id="15" idx="0"/>
          </p:cNvCxnSpPr>
          <p:nvPr/>
        </p:nvCxnSpPr>
        <p:spPr bwMode="auto">
          <a:xfrm>
            <a:off x="2241363" y="3536763"/>
            <a:ext cx="501837" cy="8066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" name="Straight Arrow Connector 44"/>
          <p:cNvCxnSpPr>
            <a:stCxn id="12" idx="3"/>
            <a:endCxn id="15" idx="0"/>
          </p:cNvCxnSpPr>
          <p:nvPr/>
        </p:nvCxnSpPr>
        <p:spPr bwMode="auto">
          <a:xfrm flipH="1">
            <a:off x="2743200" y="3536763"/>
            <a:ext cx="501837" cy="8066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Arrow Connector 48"/>
          <p:cNvCxnSpPr>
            <a:stCxn id="13" idx="5"/>
            <a:endCxn id="16" idx="0"/>
          </p:cNvCxnSpPr>
          <p:nvPr/>
        </p:nvCxnSpPr>
        <p:spPr bwMode="auto">
          <a:xfrm>
            <a:off x="4832163" y="3536763"/>
            <a:ext cx="501837" cy="8066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" name="Straight Arrow Connector 51"/>
          <p:cNvCxnSpPr>
            <a:stCxn id="14" idx="3"/>
            <a:endCxn id="16" idx="0"/>
          </p:cNvCxnSpPr>
          <p:nvPr/>
        </p:nvCxnSpPr>
        <p:spPr bwMode="auto">
          <a:xfrm flipH="1">
            <a:off x="5334000" y="3536763"/>
            <a:ext cx="578037" cy="8066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" name="Straight Arrow Connector 58"/>
          <p:cNvCxnSpPr>
            <a:stCxn id="16" idx="3"/>
            <a:endCxn id="17" idx="0"/>
          </p:cNvCxnSpPr>
          <p:nvPr/>
        </p:nvCxnSpPr>
        <p:spPr bwMode="auto">
          <a:xfrm flipH="1">
            <a:off x="4038600" y="4603563"/>
            <a:ext cx="1187637" cy="8066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>
            <a:stCxn id="15" idx="5"/>
            <a:endCxn id="17" idx="0"/>
          </p:cNvCxnSpPr>
          <p:nvPr/>
        </p:nvCxnSpPr>
        <p:spPr bwMode="auto">
          <a:xfrm>
            <a:off x="2850963" y="4603563"/>
            <a:ext cx="1187637" cy="8066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7" name="Oval 66"/>
          <p:cNvSpPr/>
          <p:nvPr/>
        </p:nvSpPr>
        <p:spPr bwMode="auto">
          <a:xfrm>
            <a:off x="3886200" y="6019800"/>
            <a:ext cx="304800" cy="304800"/>
          </a:xfrm>
          <a:prstGeom prst="ellipse">
            <a:avLst/>
          </a:prstGeom>
          <a:solidFill>
            <a:srgbClr val="0000FF"/>
          </a:solidFill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7239000" y="2971800"/>
            <a:ext cx="304800" cy="304800"/>
          </a:xfrm>
          <a:prstGeom prst="ellipse">
            <a:avLst/>
          </a:prstGeom>
          <a:solidFill>
            <a:srgbClr val="0000FF"/>
          </a:solidFill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70" name="Straight Arrow Connector 69"/>
          <p:cNvCxnSpPr>
            <a:stCxn id="10" idx="5"/>
            <a:endCxn id="68" idx="1"/>
          </p:cNvCxnSpPr>
          <p:nvPr/>
        </p:nvCxnSpPr>
        <p:spPr bwMode="auto">
          <a:xfrm>
            <a:off x="6813363" y="2317563"/>
            <a:ext cx="470274" cy="69887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3" name="Straight Arrow Connector 72"/>
          <p:cNvCxnSpPr>
            <a:stCxn id="17" idx="4"/>
            <a:endCxn id="67" idx="0"/>
          </p:cNvCxnSpPr>
          <p:nvPr/>
        </p:nvCxnSpPr>
        <p:spPr bwMode="auto">
          <a:xfrm>
            <a:off x="4038600" y="5715000"/>
            <a:ext cx="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9" name="Oval 78"/>
          <p:cNvSpPr/>
          <p:nvPr/>
        </p:nvSpPr>
        <p:spPr bwMode="auto">
          <a:xfrm>
            <a:off x="4572000" y="2514600"/>
            <a:ext cx="304800" cy="304800"/>
          </a:xfrm>
          <a:prstGeom prst="ellipse">
            <a:avLst/>
          </a:prstGeom>
          <a:solidFill>
            <a:srgbClr val="0000FF"/>
          </a:solidFill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80" name="Straight Arrow Connector 79"/>
          <p:cNvCxnSpPr>
            <a:stCxn id="9" idx="3"/>
            <a:endCxn id="79" idx="7"/>
          </p:cNvCxnSpPr>
          <p:nvPr/>
        </p:nvCxnSpPr>
        <p:spPr bwMode="auto">
          <a:xfrm flipH="1">
            <a:off x="4832163" y="2317563"/>
            <a:ext cx="394074" cy="24167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3" name="Straight Arrow Connector 82"/>
          <p:cNvCxnSpPr>
            <a:stCxn id="8" idx="5"/>
            <a:endCxn id="79" idx="1"/>
          </p:cNvCxnSpPr>
          <p:nvPr/>
        </p:nvCxnSpPr>
        <p:spPr bwMode="auto">
          <a:xfrm>
            <a:off x="4222563" y="2317563"/>
            <a:ext cx="394074" cy="24167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870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Moralize the Graph</a:t>
            </a:r>
          </a:p>
        </p:txBody>
      </p:sp>
      <p:graphicFrame>
        <p:nvGraphicFramePr>
          <p:cNvPr id="37891" name="Object 1027"/>
          <p:cNvGraphicFramePr>
            <a:graphicFrameLocks noChangeAspect="1"/>
          </p:cNvGraphicFramePr>
          <p:nvPr/>
        </p:nvGraphicFramePr>
        <p:xfrm>
          <a:off x="1524000" y="1676400"/>
          <a:ext cx="6178550" cy="460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Microsoft Drawing 1.01" r:id="rId3" imgW="3278160" imgH="2441520" progId="MSDraw.1.01">
                  <p:embed/>
                </p:oleObj>
              </mc:Choice>
              <mc:Fallback>
                <p:oleObj name="Microsoft Drawing 1.01" r:id="rId3" imgW="3278160" imgH="2441520" progId="MSDraw.1.0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676400"/>
                        <a:ext cx="6178550" cy="460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6789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Remove Arrows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981200" y="2438400"/>
          <a:ext cx="5257800" cy="372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Microsoft Drawing 1.01" r:id="rId3" imgW="2616120" imgH="1854360" progId="MSDraw.1.01">
                  <p:embed/>
                </p:oleObj>
              </mc:Choice>
              <mc:Fallback>
                <p:oleObj name="Microsoft Drawing 1.01" r:id="rId3" imgW="2616120" imgH="1854360" progId="MSDraw.1.0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438400"/>
                        <a:ext cx="5257800" cy="372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4131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The Clique Graph</a:t>
            </a:r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190500" y="1668463"/>
          <a:ext cx="8993188" cy="478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Microsoft Drawing 1.01" r:id="rId3" imgW="4782960" imgH="2546280" progId="MSDraw.1.01">
                  <p:embed/>
                </p:oleObj>
              </mc:Choice>
              <mc:Fallback>
                <p:oleObj name="Microsoft Drawing 1.01" r:id="rId3" imgW="4782960" imgH="2546280" progId="MSDraw.1.0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1668463"/>
                        <a:ext cx="8993188" cy="478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6556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Viterbi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28194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  C   G  T   A   G  C   T   </a:t>
            </a:r>
            <a:r>
              <a:rPr lang="en-US" sz="2400" b="1" dirty="0" err="1" smtClean="0"/>
              <a:t>T</a:t>
            </a:r>
            <a:r>
              <a:rPr lang="en-US" sz="2400" b="1" dirty="0" smtClean="0"/>
              <a:t>   </a:t>
            </a:r>
            <a:r>
              <a:rPr lang="en-US" sz="2400" b="1" dirty="0" err="1" smtClean="0"/>
              <a:t>T</a:t>
            </a:r>
            <a:endParaRPr lang="en-US" sz="2400" b="1" dirty="0"/>
          </a:p>
        </p:txBody>
      </p:sp>
      <p:sp>
        <p:nvSpPr>
          <p:cNvPr id="9" name="Oval 8"/>
          <p:cNvSpPr/>
          <p:nvPr/>
        </p:nvSpPr>
        <p:spPr>
          <a:xfrm>
            <a:off x="1981200" y="3352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328333" y="3352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758264" y="3352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105400" y="3352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981200" y="37338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328333" y="37338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758264" y="37338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105400" y="37338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981200" y="4114800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328333" y="4114800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758264" y="4114800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105400" y="4114800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981200" y="4495800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328333" y="4495800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758264" y="4495800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105400" y="4495800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9144000" y="3288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.04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9144000" y="3669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.10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9144000" y="4050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9144000" y="4431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.06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81000" y="2895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sequence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81000" y="3810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states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0515600" y="3276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.01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0515600" y="3657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.04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0515600" y="4038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.03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0515600" y="4419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.08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0134600" y="1600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.0004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0134600" y="1981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.0040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0134600" y="2350532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.0006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0134600" y="2743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.0048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477000" y="4325034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Highest weight path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9" idx="2"/>
            <a:endCxn id="64" idx="7"/>
          </p:cNvCxnSpPr>
          <p:nvPr/>
        </p:nvCxnSpPr>
        <p:spPr>
          <a:xfrm flipH="1">
            <a:off x="1490522" y="3467100"/>
            <a:ext cx="490678" cy="414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31" idx="2"/>
            <a:endCxn id="39" idx="7"/>
          </p:cNvCxnSpPr>
          <p:nvPr/>
        </p:nvCxnSpPr>
        <p:spPr>
          <a:xfrm flipH="1">
            <a:off x="2176322" y="4229100"/>
            <a:ext cx="152011" cy="3001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21" idx="2"/>
            <a:endCxn id="19" idx="6"/>
          </p:cNvCxnSpPr>
          <p:nvPr/>
        </p:nvCxnSpPr>
        <p:spPr>
          <a:xfrm flipH="1">
            <a:off x="2209800" y="3848100"/>
            <a:ext cx="1185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1295400" y="3847639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19" idx="2"/>
            <a:endCxn id="64" idx="6"/>
          </p:cNvCxnSpPr>
          <p:nvPr/>
        </p:nvCxnSpPr>
        <p:spPr>
          <a:xfrm flipH="1">
            <a:off x="1524000" y="3848100"/>
            <a:ext cx="457200" cy="1138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29" idx="2"/>
          </p:cNvCxnSpPr>
          <p:nvPr/>
        </p:nvCxnSpPr>
        <p:spPr>
          <a:xfrm flipH="1" flipV="1">
            <a:off x="1490522" y="4026932"/>
            <a:ext cx="490678" cy="20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9" idx="2"/>
            <a:endCxn id="64" idx="5"/>
          </p:cNvCxnSpPr>
          <p:nvPr/>
        </p:nvCxnSpPr>
        <p:spPr>
          <a:xfrm flipH="1" flipV="1">
            <a:off x="1490522" y="4042761"/>
            <a:ext cx="490678" cy="5673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41" idx="2"/>
            <a:endCxn id="39" idx="6"/>
          </p:cNvCxnSpPr>
          <p:nvPr/>
        </p:nvCxnSpPr>
        <p:spPr>
          <a:xfrm flipH="1">
            <a:off x="2209800" y="4610100"/>
            <a:ext cx="1185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11" idx="2"/>
            <a:endCxn id="19" idx="6"/>
          </p:cNvCxnSpPr>
          <p:nvPr/>
        </p:nvCxnSpPr>
        <p:spPr>
          <a:xfrm flipH="1">
            <a:off x="2209800" y="3467100"/>
            <a:ext cx="118533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2679699" y="334696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3026832" y="334696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679699" y="3727966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3026832" y="3727966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679699" y="4108966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3026832" y="4108966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679699" y="4489966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3026832" y="4489966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Arrow Connector 91"/>
          <p:cNvCxnSpPr>
            <a:stCxn id="89" idx="2"/>
            <a:endCxn id="88" idx="6"/>
          </p:cNvCxnSpPr>
          <p:nvPr/>
        </p:nvCxnSpPr>
        <p:spPr>
          <a:xfrm flipH="1">
            <a:off x="2908299" y="4223266"/>
            <a:ext cx="1185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7" idx="2"/>
            <a:endCxn id="86" idx="6"/>
          </p:cNvCxnSpPr>
          <p:nvPr/>
        </p:nvCxnSpPr>
        <p:spPr>
          <a:xfrm flipH="1">
            <a:off x="2908299" y="3842266"/>
            <a:ext cx="1185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91" idx="2"/>
            <a:endCxn id="88" idx="6"/>
          </p:cNvCxnSpPr>
          <p:nvPr/>
        </p:nvCxnSpPr>
        <p:spPr>
          <a:xfrm flipH="1" flipV="1">
            <a:off x="2908299" y="4223266"/>
            <a:ext cx="118533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85" idx="2"/>
            <a:endCxn id="86" idx="6"/>
          </p:cNvCxnSpPr>
          <p:nvPr/>
        </p:nvCxnSpPr>
        <p:spPr>
          <a:xfrm flipH="1">
            <a:off x="2908299" y="3461266"/>
            <a:ext cx="118533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90" idx="2"/>
            <a:endCxn id="41" idx="6"/>
          </p:cNvCxnSpPr>
          <p:nvPr/>
        </p:nvCxnSpPr>
        <p:spPr>
          <a:xfrm flipH="1">
            <a:off x="2556933" y="4604266"/>
            <a:ext cx="122766" cy="5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88" idx="2"/>
            <a:endCxn id="31" idx="6"/>
          </p:cNvCxnSpPr>
          <p:nvPr/>
        </p:nvCxnSpPr>
        <p:spPr>
          <a:xfrm flipH="1">
            <a:off x="2556933" y="4223266"/>
            <a:ext cx="122766" cy="5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86" idx="2"/>
            <a:endCxn id="21" idx="6"/>
          </p:cNvCxnSpPr>
          <p:nvPr/>
        </p:nvCxnSpPr>
        <p:spPr>
          <a:xfrm flipH="1">
            <a:off x="2556933" y="3842266"/>
            <a:ext cx="122766" cy="5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84" idx="2"/>
            <a:endCxn id="11" idx="6"/>
          </p:cNvCxnSpPr>
          <p:nvPr/>
        </p:nvCxnSpPr>
        <p:spPr>
          <a:xfrm flipH="1">
            <a:off x="2556933" y="3461266"/>
            <a:ext cx="122766" cy="5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H="1">
            <a:off x="4986867" y="4267200"/>
            <a:ext cx="1185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>
            <a:off x="4986867" y="3886200"/>
            <a:ext cx="1185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 flipV="1">
            <a:off x="4986867" y="4267200"/>
            <a:ext cx="118533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H="1">
            <a:off x="4986867" y="3505200"/>
            <a:ext cx="118533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5791200" y="3288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.0004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5791200" y="3669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.0040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5791200" y="4038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.0006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5791200" y="44312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.0048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5410200" y="2554069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Joint Probability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3429000" y="3521214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…</a:t>
            </a:r>
            <a:endParaRPr lang="en-US" sz="4000" b="1" dirty="0"/>
          </a:p>
        </p:txBody>
      </p:sp>
      <p:sp>
        <p:nvSpPr>
          <p:cNvPr id="120" name="Left Arrow 119"/>
          <p:cNvSpPr/>
          <p:nvPr/>
        </p:nvSpPr>
        <p:spPr>
          <a:xfrm>
            <a:off x="6477000" y="4529278"/>
            <a:ext cx="304800" cy="195122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2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7" grpId="0" animBg="1"/>
      <p:bldP spid="18" grpId="0" animBg="1"/>
      <p:bldP spid="19" grpId="0" animBg="1"/>
      <p:bldP spid="21" grpId="0" animBg="1"/>
      <p:bldP spid="27" grpId="0" animBg="1"/>
      <p:bldP spid="28" grpId="0" animBg="1"/>
      <p:bldP spid="29" grpId="0" animBg="1"/>
      <p:bldP spid="31" grpId="0" animBg="1"/>
      <p:bldP spid="37" grpId="0" animBg="1"/>
      <p:bldP spid="38" grpId="0" animBg="1"/>
      <p:bldP spid="39" grpId="0" animBg="1"/>
      <p:bldP spid="41" grpId="0" animBg="1"/>
      <p:bldP spid="47" grpId="0" animBg="1"/>
      <p:bldP spid="48" grpId="0" animBg="1"/>
      <p:bldP spid="65" grpId="0"/>
      <p:bldP spid="64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114" grpId="0"/>
      <p:bldP spid="115" grpId="0"/>
      <p:bldP spid="116" grpId="0"/>
      <p:bldP spid="117" grpId="0"/>
      <p:bldP spid="118" grpId="0"/>
      <p:bldP spid="119" grpId="0"/>
      <p:bldP spid="12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Junction Trees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5029200"/>
          </a:xfrm>
        </p:spPr>
        <p:txBody>
          <a:bodyPr/>
          <a:lstStyle/>
          <a:p>
            <a:r>
              <a:rPr lang="en-US" dirty="0"/>
              <a:t>A junction tree is a </a:t>
            </a:r>
            <a:r>
              <a:rPr lang="en-US" dirty="0" err="1"/>
              <a:t>subgraph</a:t>
            </a:r>
            <a:r>
              <a:rPr lang="en-US" dirty="0"/>
              <a:t> of the clique graph that:</a:t>
            </a:r>
            <a:br>
              <a:rPr lang="en-US" dirty="0"/>
            </a:br>
            <a:r>
              <a:rPr lang="en-US" dirty="0"/>
              <a:t>1. Is a tree</a:t>
            </a:r>
            <a:br>
              <a:rPr lang="en-US" dirty="0"/>
            </a:br>
            <a:r>
              <a:rPr lang="en-US" dirty="0"/>
              <a:t>2. Contains all the nodes of the clique graph</a:t>
            </a:r>
            <a:br>
              <a:rPr lang="en-US" dirty="0"/>
            </a:br>
            <a:r>
              <a:rPr lang="en-US" dirty="0"/>
              <a:t>3. Satisfies the </a:t>
            </a:r>
            <a:r>
              <a:rPr lang="en-US" i="1" dirty="0"/>
              <a:t>running intersection</a:t>
            </a:r>
            <a:r>
              <a:rPr lang="en-US" dirty="0"/>
              <a:t> </a:t>
            </a:r>
            <a:r>
              <a:rPr lang="en-US" i="1" dirty="0"/>
              <a:t>property</a:t>
            </a:r>
            <a:r>
              <a:rPr lang="en-US" dirty="0"/>
              <a:t>.</a:t>
            </a:r>
          </a:p>
          <a:p>
            <a:r>
              <a:rPr lang="en-US" i="1" dirty="0"/>
              <a:t>Running intersection property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For each pair </a:t>
            </a:r>
            <a:r>
              <a:rPr lang="en-US" i="1" dirty="0"/>
              <a:t>U</a:t>
            </a:r>
            <a:r>
              <a:rPr lang="en-US" dirty="0"/>
              <a:t>, </a:t>
            </a:r>
            <a:r>
              <a:rPr lang="en-US" i="1" dirty="0"/>
              <a:t>V</a:t>
            </a:r>
            <a:r>
              <a:rPr lang="en-US" dirty="0"/>
              <a:t> of cliques with intersection </a:t>
            </a:r>
            <a:r>
              <a:rPr lang="en-US" i="1" dirty="0"/>
              <a:t>S</a:t>
            </a:r>
            <a:r>
              <a:rPr lang="en-US" dirty="0"/>
              <a:t>, all cliques on the path between </a:t>
            </a:r>
            <a:r>
              <a:rPr lang="en-US" i="1" dirty="0"/>
              <a:t>U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dirty="0"/>
              <a:t> contain </a:t>
            </a:r>
            <a:r>
              <a:rPr lang="en-US" i="1" dirty="0"/>
              <a:t>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6988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5: Build the Junction Tree</a:t>
            </a: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381000" y="2057400"/>
          <a:ext cx="8534400" cy="391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Microsoft Drawing 1.01" r:id="rId3" imgW="4538520" imgH="2082960" progId="MSDraw.1.01">
                  <p:embed/>
                </p:oleObj>
              </mc:Choice>
              <mc:Fallback>
                <p:oleObj name="Microsoft Drawing 1.01" r:id="rId3" imgW="4538520" imgH="2082960" progId="MSDraw.1.0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057400"/>
                        <a:ext cx="8534400" cy="3916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1153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7: Populate the Cliques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Place each potential from the original network in a clique containing all the variables it references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For each clique node, form the product</a:t>
            </a:r>
            <a:br>
              <a:rPr lang="en-US" dirty="0"/>
            </a:br>
            <a:r>
              <a:rPr lang="en-US" dirty="0"/>
              <a:t>of the distributions in it (as in variable elimination).</a:t>
            </a:r>
          </a:p>
        </p:txBody>
      </p:sp>
    </p:spTree>
    <p:extLst>
      <p:ext uri="{BB962C8B-B14F-4D97-AF65-F5344CB8AC3E}">
        <p14:creationId xmlns:p14="http://schemas.microsoft.com/office/powerpoint/2010/main" val="3571124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Step 7: Populate the Cliques</a:t>
            </a:r>
          </a:p>
        </p:txBody>
      </p:sp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1295400" y="1676400"/>
          <a:ext cx="6740525" cy="482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9" name="Microsoft Drawing 1.01" r:id="rId3" imgW="3548160" imgH="2540160" progId="MSDraw.1.01">
                  <p:embed/>
                </p:oleObj>
              </mc:Choice>
              <mc:Fallback>
                <p:oleObj name="Microsoft Drawing 1.01" r:id="rId3" imgW="3548160" imgH="2540160" progId="MSDraw.1.0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76400"/>
                        <a:ext cx="6740525" cy="482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2" name="Object 10"/>
          <p:cNvGraphicFramePr>
            <a:graphicFrameLocks noChangeAspect="1"/>
          </p:cNvGraphicFramePr>
          <p:nvPr/>
        </p:nvGraphicFramePr>
        <p:xfrm>
          <a:off x="1447800" y="5715000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0" name="Equation" r:id="rId5" imgW="126720" imgH="126720" progId="Equation.COEE2">
                  <p:embed/>
                </p:oleObj>
              </mc:Choice>
              <mc:Fallback>
                <p:oleObj name="Equation" r:id="rId5" imgW="12672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715000"/>
                        <a:ext cx="304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3" name="Object 11"/>
          <p:cNvGraphicFramePr>
            <a:graphicFrameLocks noChangeAspect="1"/>
          </p:cNvGraphicFramePr>
          <p:nvPr/>
        </p:nvGraphicFramePr>
        <p:xfrm>
          <a:off x="1219200" y="6096000"/>
          <a:ext cx="60960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1" name="Equation" r:id="rId7" imgW="241200" imgH="126720" progId="Equation.COEE2">
                  <p:embed/>
                </p:oleObj>
              </mc:Choice>
              <mc:Fallback>
                <p:oleObj name="Equation" r:id="rId7" imgW="24120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6096000"/>
                        <a:ext cx="60960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6" name="Object 14"/>
          <p:cNvGraphicFramePr>
            <a:graphicFrameLocks noChangeAspect="1"/>
          </p:cNvGraphicFramePr>
          <p:nvPr/>
        </p:nvGraphicFramePr>
        <p:xfrm>
          <a:off x="1828800" y="2209800"/>
          <a:ext cx="9413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2" name="Equation" r:id="rId9" imgW="393480" imgH="203040" progId="Equation.COEE2">
                  <p:embed/>
                </p:oleObj>
              </mc:Choice>
              <mc:Fallback>
                <p:oleObj name="Equation" r:id="rId9" imgW="393480" imgH="2030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209800"/>
                        <a:ext cx="94138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7" name="Object 15"/>
          <p:cNvGraphicFramePr>
            <a:graphicFrameLocks noChangeAspect="1"/>
          </p:cNvGraphicFramePr>
          <p:nvPr/>
        </p:nvGraphicFramePr>
        <p:xfrm>
          <a:off x="1295400" y="2209800"/>
          <a:ext cx="642938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3" name="Equation" r:id="rId11" imgW="279360" imgH="203040" progId="Equation.COEE2">
                  <p:embed/>
                </p:oleObj>
              </mc:Choice>
              <mc:Fallback>
                <p:oleObj name="Equation" r:id="rId11" imgW="279360" imgH="2030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209800"/>
                        <a:ext cx="642938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8" name="Object 16"/>
          <p:cNvGraphicFramePr>
            <a:graphicFrameLocks noChangeAspect="1"/>
          </p:cNvGraphicFramePr>
          <p:nvPr/>
        </p:nvGraphicFramePr>
        <p:xfrm>
          <a:off x="1066800" y="2667000"/>
          <a:ext cx="2603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4" name="Equation" r:id="rId13" imgW="114120" imgH="164880" progId="Equation.COEE2">
                  <p:embed/>
                </p:oleObj>
              </mc:Choice>
              <mc:Fallback>
                <p:oleObj name="Equation" r:id="rId13" imgW="114120" imgH="164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667000"/>
                        <a:ext cx="26035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9" name="Object 17"/>
          <p:cNvGraphicFramePr>
            <a:graphicFrameLocks noChangeAspect="1"/>
          </p:cNvGraphicFramePr>
          <p:nvPr/>
        </p:nvGraphicFramePr>
        <p:xfrm>
          <a:off x="838200" y="3048000"/>
          <a:ext cx="57467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5" name="Equation" r:id="rId15" imgW="241200" imgH="164880" progId="Equation.COEE2">
                  <p:embed/>
                </p:oleObj>
              </mc:Choice>
              <mc:Fallback>
                <p:oleObj name="Equation" r:id="rId15" imgW="241200" imgH="164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048000"/>
                        <a:ext cx="574675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10" name="Object 18"/>
          <p:cNvGraphicFramePr>
            <a:graphicFrameLocks noChangeAspect="1"/>
          </p:cNvGraphicFramePr>
          <p:nvPr/>
        </p:nvGraphicFramePr>
        <p:xfrm>
          <a:off x="6019800" y="1295400"/>
          <a:ext cx="579438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6" name="Equation" r:id="rId17" imgW="253800" imgH="203040" progId="Equation.COEE2">
                  <p:embed/>
                </p:oleObj>
              </mc:Choice>
              <mc:Fallback>
                <p:oleObj name="Equation" r:id="rId17" imgW="253800" imgH="2030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295400"/>
                        <a:ext cx="579438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11" name="Object 19"/>
          <p:cNvGraphicFramePr>
            <a:graphicFrameLocks noChangeAspect="1"/>
          </p:cNvGraphicFramePr>
          <p:nvPr/>
        </p:nvGraphicFramePr>
        <p:xfrm>
          <a:off x="6629400" y="1295400"/>
          <a:ext cx="88423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7" name="Equation" r:id="rId19" imgW="368280" imgH="203040" progId="Equation.COEE2">
                  <p:embed/>
                </p:oleObj>
              </mc:Choice>
              <mc:Fallback>
                <p:oleObj name="Equation" r:id="rId19" imgW="368280" imgH="2030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295400"/>
                        <a:ext cx="88423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12" name="Object 20"/>
          <p:cNvGraphicFramePr>
            <a:graphicFrameLocks noChangeAspect="1"/>
          </p:cNvGraphicFramePr>
          <p:nvPr/>
        </p:nvGraphicFramePr>
        <p:xfrm>
          <a:off x="5791200" y="1828800"/>
          <a:ext cx="25876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8" name="Equation" r:id="rId21" imgW="114120" imgH="126720" progId="Equation.COEE2">
                  <p:embed/>
                </p:oleObj>
              </mc:Choice>
              <mc:Fallback>
                <p:oleObj name="Equation" r:id="rId21" imgW="11412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828800"/>
                        <a:ext cx="258763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13" name="Object 21"/>
          <p:cNvGraphicFramePr>
            <a:graphicFrameLocks noChangeAspect="1"/>
          </p:cNvGraphicFramePr>
          <p:nvPr/>
        </p:nvGraphicFramePr>
        <p:xfrm>
          <a:off x="5562600" y="2209800"/>
          <a:ext cx="549275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9" name="Equation" r:id="rId23" imgW="228600" imgH="126720" progId="Equation.COEE2">
                  <p:embed/>
                </p:oleObj>
              </mc:Choice>
              <mc:Fallback>
                <p:oleObj name="Equation" r:id="rId23" imgW="22860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209800"/>
                        <a:ext cx="549275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14" name="Object 22"/>
          <p:cNvGraphicFramePr>
            <a:graphicFrameLocks noChangeAspect="1"/>
          </p:cNvGraphicFramePr>
          <p:nvPr/>
        </p:nvGraphicFramePr>
        <p:xfrm>
          <a:off x="6096000" y="3657600"/>
          <a:ext cx="3206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0" name="Equation" r:id="rId25" imgW="139680" imgH="164880" progId="Equation.COEE2">
                  <p:embed/>
                </p:oleObj>
              </mc:Choice>
              <mc:Fallback>
                <p:oleObj name="Equation" r:id="rId25" imgW="139680" imgH="164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657600"/>
                        <a:ext cx="32067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15" name="Object 23"/>
          <p:cNvGraphicFramePr>
            <a:graphicFrameLocks noChangeAspect="1"/>
          </p:cNvGraphicFramePr>
          <p:nvPr/>
        </p:nvGraphicFramePr>
        <p:xfrm>
          <a:off x="5791200" y="3962400"/>
          <a:ext cx="32702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1" name="Equation" r:id="rId27" imgW="114120" imgH="126720" progId="Equation.COEE2">
                  <p:embed/>
                </p:oleObj>
              </mc:Choice>
              <mc:Fallback>
                <p:oleObj name="Equation" r:id="rId27" imgW="11412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962400"/>
                        <a:ext cx="327025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16" name="Object 24"/>
          <p:cNvGraphicFramePr>
            <a:graphicFrameLocks noChangeAspect="1"/>
          </p:cNvGraphicFramePr>
          <p:nvPr/>
        </p:nvGraphicFramePr>
        <p:xfrm>
          <a:off x="6934200" y="3962400"/>
          <a:ext cx="32702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2" name="Equation" r:id="rId29" imgW="114120" imgH="126720" progId="Equation.COEE2">
                  <p:embed/>
                </p:oleObj>
              </mc:Choice>
              <mc:Fallback>
                <p:oleObj name="Equation" r:id="rId29" imgW="11412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962400"/>
                        <a:ext cx="327025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17" name="Object 25"/>
          <p:cNvGraphicFramePr>
            <a:graphicFrameLocks noChangeAspect="1"/>
          </p:cNvGraphicFramePr>
          <p:nvPr/>
        </p:nvGraphicFramePr>
        <p:xfrm>
          <a:off x="7391400" y="4038600"/>
          <a:ext cx="549275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3" name="Equation" r:id="rId31" imgW="228600" imgH="126720" progId="Equation.COEE2">
                  <p:embed/>
                </p:oleObj>
              </mc:Choice>
              <mc:Fallback>
                <p:oleObj name="Equation" r:id="rId31" imgW="22860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4038600"/>
                        <a:ext cx="549275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18" name="Object 26"/>
          <p:cNvGraphicFramePr>
            <a:graphicFrameLocks noChangeAspect="1"/>
          </p:cNvGraphicFramePr>
          <p:nvPr/>
        </p:nvGraphicFramePr>
        <p:xfrm>
          <a:off x="6248400" y="4038600"/>
          <a:ext cx="549275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4" name="Equation" r:id="rId33" imgW="228600" imgH="126720" progId="Equation.COEE2">
                  <p:embed/>
                </p:oleObj>
              </mc:Choice>
              <mc:Fallback>
                <p:oleObj name="Equation" r:id="rId33" imgW="22860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038600"/>
                        <a:ext cx="549275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19" name="Object 27"/>
          <p:cNvGraphicFramePr>
            <a:graphicFrameLocks noChangeAspect="1"/>
          </p:cNvGraphicFramePr>
          <p:nvPr/>
        </p:nvGraphicFramePr>
        <p:xfrm>
          <a:off x="7010400" y="3657600"/>
          <a:ext cx="60642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5" name="Equation" r:id="rId35" imgW="253800" imgH="164880" progId="Equation.COEE2">
                  <p:embed/>
                </p:oleObj>
              </mc:Choice>
              <mc:Fallback>
                <p:oleObj name="Equation" r:id="rId35" imgW="253800" imgH="164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657600"/>
                        <a:ext cx="606425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0" name="Object 28"/>
          <p:cNvGraphicFramePr>
            <a:graphicFrameLocks noChangeAspect="1"/>
          </p:cNvGraphicFramePr>
          <p:nvPr/>
        </p:nvGraphicFramePr>
        <p:xfrm>
          <a:off x="4572000" y="4267200"/>
          <a:ext cx="1106488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6" name="Equation" r:id="rId37" imgW="482400" imgH="203040" progId="Equation.COEE2">
                  <p:embed/>
                </p:oleObj>
              </mc:Choice>
              <mc:Fallback>
                <p:oleObj name="Equation" r:id="rId37" imgW="482400" imgH="2030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267200"/>
                        <a:ext cx="1106488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1" name="Object 29"/>
          <p:cNvGraphicFramePr>
            <a:graphicFrameLocks noChangeAspect="1"/>
          </p:cNvGraphicFramePr>
          <p:nvPr/>
        </p:nvGraphicFramePr>
        <p:xfrm>
          <a:off x="4419600" y="4724400"/>
          <a:ext cx="1338263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7" name="Equation" r:id="rId39" imgW="558720" imgH="203040" progId="Equation.COEE2">
                  <p:embed/>
                </p:oleObj>
              </mc:Choice>
              <mc:Fallback>
                <p:oleObj name="Equation" r:id="rId39" imgW="558720" imgH="2030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724400"/>
                        <a:ext cx="1338263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3" name="Object 31"/>
          <p:cNvGraphicFramePr>
            <a:graphicFrameLocks noChangeAspect="1"/>
          </p:cNvGraphicFramePr>
          <p:nvPr/>
        </p:nvGraphicFramePr>
        <p:xfrm>
          <a:off x="2209800" y="5029200"/>
          <a:ext cx="2603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8" name="Equation" r:id="rId41" imgW="114120" imgH="164880" progId="Equation.COEE2">
                  <p:embed/>
                </p:oleObj>
              </mc:Choice>
              <mc:Fallback>
                <p:oleObj name="Equation" r:id="rId41" imgW="114120" imgH="164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029200"/>
                        <a:ext cx="26035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4" name="Object 32"/>
          <p:cNvGraphicFramePr>
            <a:graphicFrameLocks noChangeAspect="1"/>
          </p:cNvGraphicFramePr>
          <p:nvPr/>
        </p:nvGraphicFramePr>
        <p:xfrm>
          <a:off x="3124200" y="4953000"/>
          <a:ext cx="57467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9" name="Equation" r:id="rId42" imgW="241200" imgH="164880" progId="Equation.COEE2">
                  <p:embed/>
                </p:oleObj>
              </mc:Choice>
              <mc:Fallback>
                <p:oleObj name="Equation" r:id="rId42" imgW="241200" imgH="164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953000"/>
                        <a:ext cx="574675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5" name="Object 33"/>
          <p:cNvGraphicFramePr>
            <a:graphicFrameLocks noChangeAspect="1"/>
          </p:cNvGraphicFramePr>
          <p:nvPr/>
        </p:nvGraphicFramePr>
        <p:xfrm>
          <a:off x="3124200" y="5334000"/>
          <a:ext cx="25876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0" name="Equation" r:id="rId43" imgW="114120" imgH="126720" progId="Equation.COEE2">
                  <p:embed/>
                </p:oleObj>
              </mc:Choice>
              <mc:Fallback>
                <p:oleObj name="Equation" r:id="rId43" imgW="11412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334000"/>
                        <a:ext cx="258763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6" name="Object 34"/>
          <p:cNvGraphicFramePr>
            <a:graphicFrameLocks noChangeAspect="1"/>
          </p:cNvGraphicFramePr>
          <p:nvPr/>
        </p:nvGraphicFramePr>
        <p:xfrm>
          <a:off x="1905000" y="5334000"/>
          <a:ext cx="25876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1" name="Equation" r:id="rId44" imgW="114120" imgH="126720" progId="Equation.COEE2">
                  <p:embed/>
                </p:oleObj>
              </mc:Choice>
              <mc:Fallback>
                <p:oleObj name="Equation" r:id="rId44" imgW="11412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334000"/>
                        <a:ext cx="258763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7" name="Object 35"/>
          <p:cNvGraphicFramePr>
            <a:graphicFrameLocks noChangeAspect="1"/>
          </p:cNvGraphicFramePr>
          <p:nvPr/>
        </p:nvGraphicFramePr>
        <p:xfrm>
          <a:off x="3505200" y="5334000"/>
          <a:ext cx="549275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2" name="Equation" r:id="rId45" imgW="228600" imgH="126720" progId="Equation.COEE2">
                  <p:embed/>
                </p:oleObj>
              </mc:Choice>
              <mc:Fallback>
                <p:oleObj name="Equation" r:id="rId45" imgW="22860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334000"/>
                        <a:ext cx="549275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8" name="Object 36"/>
          <p:cNvGraphicFramePr>
            <a:graphicFrameLocks noChangeAspect="1"/>
          </p:cNvGraphicFramePr>
          <p:nvPr/>
        </p:nvGraphicFramePr>
        <p:xfrm>
          <a:off x="2286000" y="5334000"/>
          <a:ext cx="549275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3" name="Equation" r:id="rId46" imgW="228600" imgH="126720" progId="Equation.COEE2">
                  <p:embed/>
                </p:oleObj>
              </mc:Choice>
              <mc:Fallback>
                <p:oleObj name="Equation" r:id="rId46" imgW="22860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334000"/>
                        <a:ext cx="549275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29" name="Object 37"/>
          <p:cNvGraphicFramePr>
            <a:graphicFrameLocks noChangeAspect="1"/>
          </p:cNvGraphicFramePr>
          <p:nvPr/>
        </p:nvGraphicFramePr>
        <p:xfrm>
          <a:off x="1295400" y="4572000"/>
          <a:ext cx="15240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4" name="Equation" r:id="rId47" imgW="634680" imgH="190440" progId="Equation.COEE2">
                  <p:embed/>
                </p:oleObj>
              </mc:Choice>
              <mc:Fallback>
                <p:oleObj name="Equation" r:id="rId47" imgW="634680" imgH="1904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572000"/>
                        <a:ext cx="152400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30" name="Object 38"/>
          <p:cNvGraphicFramePr>
            <a:graphicFrameLocks noChangeAspect="1"/>
          </p:cNvGraphicFramePr>
          <p:nvPr/>
        </p:nvGraphicFramePr>
        <p:xfrm>
          <a:off x="7315200" y="1828800"/>
          <a:ext cx="12223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5" name="Equation" r:id="rId49" imgW="507960" imgH="203040" progId="Equation.COEE2">
                  <p:embed/>
                </p:oleObj>
              </mc:Choice>
              <mc:Fallback>
                <p:oleObj name="Equation" r:id="rId49" imgW="507960" imgH="2030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828800"/>
                        <a:ext cx="12223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31" name="Object 39"/>
          <p:cNvGraphicFramePr>
            <a:graphicFrameLocks noChangeAspect="1"/>
          </p:cNvGraphicFramePr>
          <p:nvPr/>
        </p:nvGraphicFramePr>
        <p:xfrm>
          <a:off x="1295400" y="3429000"/>
          <a:ext cx="12223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6" name="Equation" r:id="rId51" imgW="507960" imgH="203040" progId="Equation.COEE2">
                  <p:embed/>
                </p:oleObj>
              </mc:Choice>
              <mc:Fallback>
                <p:oleObj name="Equation" r:id="rId51" imgW="507960" imgH="2030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429000"/>
                        <a:ext cx="12223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32" name="Object 40"/>
          <p:cNvGraphicFramePr>
            <a:graphicFrameLocks noChangeAspect="1"/>
          </p:cNvGraphicFramePr>
          <p:nvPr/>
        </p:nvGraphicFramePr>
        <p:xfrm>
          <a:off x="5943600" y="5334000"/>
          <a:ext cx="168116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7" name="Equation" r:id="rId53" imgW="698400" imgH="203040" progId="Equation.COEE2">
                  <p:embed/>
                </p:oleObj>
              </mc:Choice>
              <mc:Fallback>
                <p:oleObj name="Equation" r:id="rId53" imgW="698400" imgH="2030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334000"/>
                        <a:ext cx="1681163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5351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8: Belief Propagation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/>
              <a:t>Incorporate evidence</a:t>
            </a:r>
          </a:p>
          <a:p>
            <a:pPr marL="609600" indent="-609600">
              <a:buFontTx/>
              <a:buAutoNum type="arabicPeriod"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Upward pass:</a:t>
            </a:r>
            <a:br>
              <a:rPr lang="en-US" dirty="0"/>
            </a:br>
            <a:r>
              <a:rPr lang="en-US" dirty="0"/>
              <a:t>Send messages toward root</a:t>
            </a:r>
          </a:p>
          <a:p>
            <a:pPr marL="609600" indent="-609600">
              <a:buFontTx/>
              <a:buAutoNum type="arabicPeriod"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Downward pass:</a:t>
            </a:r>
            <a:br>
              <a:rPr lang="en-US" dirty="0"/>
            </a:br>
            <a:r>
              <a:rPr lang="en-US" dirty="0"/>
              <a:t>Send messages toward leaves</a:t>
            </a:r>
          </a:p>
        </p:txBody>
      </p:sp>
    </p:spTree>
    <p:extLst>
      <p:ext uri="{BB962C8B-B14F-4D97-AF65-F5344CB8AC3E}">
        <p14:creationId xmlns:p14="http://schemas.microsoft.com/office/powerpoint/2010/main" val="966309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8.1: Incorporate Evidence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each evidence variable, go to </a:t>
            </a:r>
            <a:r>
              <a:rPr lang="en-US" i="1" dirty="0"/>
              <a:t>one </a:t>
            </a:r>
            <a:r>
              <a:rPr lang="en-US" dirty="0"/>
              <a:t>table that includes that variable.</a:t>
            </a:r>
          </a:p>
          <a:p>
            <a:endParaRPr lang="en-US" dirty="0"/>
          </a:p>
          <a:p>
            <a:r>
              <a:rPr lang="en-US" dirty="0"/>
              <a:t>Set to </a:t>
            </a:r>
            <a:r>
              <a:rPr lang="en-US" i="1" dirty="0"/>
              <a:t>0 </a:t>
            </a:r>
            <a:r>
              <a:rPr lang="en-US" dirty="0"/>
              <a:t>all entries in that table that disagree with the evidence.</a:t>
            </a:r>
          </a:p>
        </p:txBody>
      </p:sp>
    </p:spTree>
    <p:extLst>
      <p:ext uri="{BB962C8B-B14F-4D97-AF65-F5344CB8AC3E}">
        <p14:creationId xmlns:p14="http://schemas.microsoft.com/office/powerpoint/2010/main" val="793552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Step 8.2: Upward Pass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257800"/>
          </a:xfrm>
        </p:spPr>
        <p:txBody>
          <a:bodyPr/>
          <a:lstStyle/>
          <a:p>
            <a:r>
              <a:rPr lang="en-US" sz="2800" dirty="0"/>
              <a:t>For each leaf in the junction tree, send a message to its parent.  The message is the marginal of its table, summing out any variable not in the separator.</a:t>
            </a:r>
          </a:p>
          <a:p>
            <a:r>
              <a:rPr lang="en-US" sz="2800" dirty="0"/>
              <a:t>When a parent receives a message from a child,</a:t>
            </a:r>
            <a:br>
              <a:rPr lang="en-US" sz="2800" dirty="0"/>
            </a:br>
            <a:r>
              <a:rPr lang="en-US" sz="2800" dirty="0"/>
              <a:t>it multiplies its table by the message table to obtain its new table.</a:t>
            </a:r>
          </a:p>
          <a:p>
            <a:r>
              <a:rPr lang="en-US" sz="2800" dirty="0"/>
              <a:t>When a parent receives messages from all its children, it repeats the process (acts as a leaf).</a:t>
            </a:r>
          </a:p>
          <a:p>
            <a:r>
              <a:rPr lang="en-US" sz="2800" dirty="0"/>
              <a:t>This process continues until the root receives messages from all its children.</a:t>
            </a:r>
          </a:p>
        </p:txBody>
      </p:sp>
    </p:spTree>
    <p:extLst>
      <p:ext uri="{BB962C8B-B14F-4D97-AF65-F5344CB8AC3E}">
        <p14:creationId xmlns:p14="http://schemas.microsoft.com/office/powerpoint/2010/main" val="46886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/>
              <a:t>Step 8.3: Downward Pass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Reverses upward pass, starting at the root.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root sends a message to each of its children.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More specifically, the root divides its current table by the message received from the child, marginalizes the resulting table to the separator, and sends the result to the child.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Each child multiplies its table by its parent</a:t>
            </a:r>
            <a:r>
              <a:rPr lang="ja-JP" altLang="en-US" sz="2800" dirty="0">
                <a:latin typeface="Arial"/>
              </a:rPr>
              <a:t>’</a:t>
            </a:r>
            <a:r>
              <a:rPr lang="en-US" sz="2800" dirty="0"/>
              <a:t>s table and repeats the process (acts as a root) until leaves are reached.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Table at each clique is joint marginal of its variables; sum out as needed. We</a:t>
            </a:r>
            <a:r>
              <a:rPr lang="ja-JP" altLang="en-US" sz="2800" dirty="0">
                <a:latin typeface="Arial"/>
              </a:rPr>
              <a:t>’</a:t>
            </a:r>
            <a:r>
              <a:rPr lang="en-US" sz="2800" dirty="0"/>
              <a:t>re done!</a:t>
            </a:r>
          </a:p>
        </p:txBody>
      </p:sp>
    </p:spTree>
    <p:extLst>
      <p:ext uri="{BB962C8B-B14F-4D97-AF65-F5344CB8AC3E}">
        <p14:creationId xmlns:p14="http://schemas.microsoft.com/office/powerpoint/2010/main" val="12036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000" dirty="0"/>
              <a:t>Inference Example: Going Up</a:t>
            </a:r>
          </a:p>
        </p:txBody>
      </p:sp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1214438" y="2471738"/>
          <a:ext cx="6902450" cy="323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7" name="Microsoft Drawing 1.01" r:id="rId3" imgW="3633840" imgH="1701720" progId="MSDraw.1.01">
                  <p:embed/>
                </p:oleObj>
              </mc:Choice>
              <mc:Fallback>
                <p:oleObj name="Microsoft Drawing 1.01" r:id="rId3" imgW="3633840" imgH="1701720" progId="MSDraw.1.0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2471738"/>
                        <a:ext cx="6902450" cy="323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2833688" y="2255838"/>
          <a:ext cx="6064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8" name="Equation" r:id="rId5" imgW="253800" imgH="164880" progId="Equation.COEE2">
                  <p:embed/>
                </p:oleObj>
              </mc:Choice>
              <mc:Fallback>
                <p:oleObj name="Equation" r:id="rId5" imgW="253800" imgH="164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688" y="2255838"/>
                        <a:ext cx="60642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5" name="Object 7"/>
          <p:cNvGraphicFramePr>
            <a:graphicFrameLocks noChangeAspect="1"/>
          </p:cNvGraphicFramePr>
          <p:nvPr/>
        </p:nvGraphicFramePr>
        <p:xfrm>
          <a:off x="2362200" y="2286000"/>
          <a:ext cx="32226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9" name="Equation" r:id="rId7" imgW="139680" imgH="164880" progId="Equation.COEE2">
                  <p:embed/>
                </p:oleObj>
              </mc:Choice>
              <mc:Fallback>
                <p:oleObj name="Equation" r:id="rId7" imgW="139680" imgH="164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286000"/>
                        <a:ext cx="322263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6" name="Object 8"/>
          <p:cNvGraphicFramePr>
            <a:graphicFrameLocks noChangeAspect="1"/>
          </p:cNvGraphicFramePr>
          <p:nvPr/>
        </p:nvGraphicFramePr>
        <p:xfrm>
          <a:off x="1905000" y="2786063"/>
          <a:ext cx="260350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0" name="Equation" r:id="rId9" imgW="114120" imgH="126720" progId="Equation.COEE2">
                  <p:embed/>
                </p:oleObj>
              </mc:Choice>
              <mc:Fallback>
                <p:oleObj name="Equation" r:id="rId9" imgW="11412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786063"/>
                        <a:ext cx="260350" cy="28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7" name="Object 9"/>
          <p:cNvGraphicFramePr>
            <a:graphicFrameLocks noChangeAspect="1"/>
          </p:cNvGraphicFramePr>
          <p:nvPr/>
        </p:nvGraphicFramePr>
        <p:xfrm>
          <a:off x="1765300" y="3094038"/>
          <a:ext cx="547688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1" name="Equation" r:id="rId11" imgW="228600" imgH="126720" progId="Equation.COEE2">
                  <p:embed/>
                </p:oleObj>
              </mc:Choice>
              <mc:Fallback>
                <p:oleObj name="Equation" r:id="rId11" imgW="22860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300" y="3094038"/>
                        <a:ext cx="547688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8" name="Object 10"/>
          <p:cNvGraphicFramePr>
            <a:graphicFrameLocks noChangeAspect="1"/>
          </p:cNvGraphicFramePr>
          <p:nvPr/>
        </p:nvGraphicFramePr>
        <p:xfrm>
          <a:off x="6858000" y="2133600"/>
          <a:ext cx="34607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2" name="Equation" r:id="rId13" imgW="152280" imgH="203040" progId="Equation.COEE2">
                  <p:embed/>
                </p:oleObj>
              </mc:Choice>
              <mc:Fallback>
                <p:oleObj name="Equation" r:id="rId13" imgW="152280" imgH="2030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133600"/>
                        <a:ext cx="346075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9" name="Object 11"/>
          <p:cNvGraphicFramePr>
            <a:graphicFrameLocks noChangeAspect="1"/>
          </p:cNvGraphicFramePr>
          <p:nvPr/>
        </p:nvGraphicFramePr>
        <p:xfrm>
          <a:off x="7391400" y="2133600"/>
          <a:ext cx="6064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3" name="Equation" r:id="rId15" imgW="253800" imgH="203040" progId="Equation.COEE2">
                  <p:embed/>
                </p:oleObj>
              </mc:Choice>
              <mc:Fallback>
                <p:oleObj name="Equation" r:id="rId15" imgW="253800" imgH="2030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133600"/>
                        <a:ext cx="60642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2" name="Object 14"/>
          <p:cNvGraphicFramePr>
            <a:graphicFrameLocks noChangeAspect="1"/>
          </p:cNvGraphicFramePr>
          <p:nvPr/>
        </p:nvGraphicFramePr>
        <p:xfrm>
          <a:off x="6373813" y="2471738"/>
          <a:ext cx="37623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4" name="Equation" r:id="rId17" imgW="164880" imgH="203040" progId="Equation.COEE2">
                  <p:embed/>
                </p:oleObj>
              </mc:Choice>
              <mc:Fallback>
                <p:oleObj name="Equation" r:id="rId17" imgW="164880" imgH="2030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3813" y="2471738"/>
                        <a:ext cx="376237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7" name="Object 19"/>
          <p:cNvGraphicFramePr>
            <a:graphicFrameLocks noChangeAspect="1"/>
          </p:cNvGraphicFramePr>
          <p:nvPr/>
        </p:nvGraphicFramePr>
        <p:xfrm>
          <a:off x="6140450" y="2849563"/>
          <a:ext cx="671513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5" name="Equation" r:id="rId19" imgW="279360" imgH="203040" progId="Equation.COEE2">
                  <p:embed/>
                </p:oleObj>
              </mc:Choice>
              <mc:Fallback>
                <p:oleObj name="Equation" r:id="rId19" imgW="279360" imgH="2030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0450" y="2849563"/>
                        <a:ext cx="671513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10" name="Object 22"/>
          <p:cNvGraphicFramePr>
            <a:graphicFrameLocks noChangeAspect="1"/>
          </p:cNvGraphicFramePr>
          <p:nvPr/>
        </p:nvGraphicFramePr>
        <p:xfrm>
          <a:off x="990600" y="4419600"/>
          <a:ext cx="2603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6" name="Equation" r:id="rId21" imgW="114120" imgH="164880" progId="Equation.COEE2">
                  <p:embed/>
                </p:oleObj>
              </mc:Choice>
              <mc:Fallback>
                <p:oleObj name="Equation" r:id="rId21" imgW="114120" imgH="164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419600"/>
                        <a:ext cx="26035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11" name="Object 23"/>
          <p:cNvGraphicFramePr>
            <a:graphicFrameLocks noChangeAspect="1"/>
          </p:cNvGraphicFramePr>
          <p:nvPr/>
        </p:nvGraphicFramePr>
        <p:xfrm>
          <a:off x="685800" y="4800600"/>
          <a:ext cx="57467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7" name="Equation" r:id="rId23" imgW="241200" imgH="164880" progId="Equation.COEE2">
                  <p:embed/>
                </p:oleObj>
              </mc:Choice>
              <mc:Fallback>
                <p:oleObj name="Equation" r:id="rId23" imgW="241200" imgH="164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800600"/>
                        <a:ext cx="574675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13" name="Object 25"/>
          <p:cNvGraphicFramePr>
            <a:graphicFrameLocks noChangeAspect="1"/>
          </p:cNvGraphicFramePr>
          <p:nvPr/>
        </p:nvGraphicFramePr>
        <p:xfrm>
          <a:off x="1447800" y="4114800"/>
          <a:ext cx="25876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8" name="Equation" r:id="rId25" imgW="114120" imgH="126720" progId="Equation.COEE2">
                  <p:embed/>
                </p:oleObj>
              </mc:Choice>
              <mc:Fallback>
                <p:oleObj name="Equation" r:id="rId25" imgW="11412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114800"/>
                        <a:ext cx="258763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15" name="Object 27"/>
          <p:cNvGraphicFramePr>
            <a:graphicFrameLocks noChangeAspect="1"/>
          </p:cNvGraphicFramePr>
          <p:nvPr/>
        </p:nvGraphicFramePr>
        <p:xfrm>
          <a:off x="1752600" y="4114800"/>
          <a:ext cx="549275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9" name="Equation" r:id="rId27" imgW="228600" imgH="126720" progId="Equation.COEE2">
                  <p:embed/>
                </p:oleObj>
              </mc:Choice>
              <mc:Fallback>
                <p:oleObj name="Equation" r:id="rId27" imgW="22860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114800"/>
                        <a:ext cx="549275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16" name="Object 28"/>
          <p:cNvGraphicFramePr>
            <a:graphicFrameLocks noChangeAspect="1"/>
          </p:cNvGraphicFramePr>
          <p:nvPr/>
        </p:nvGraphicFramePr>
        <p:xfrm>
          <a:off x="457200" y="3657600"/>
          <a:ext cx="118745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0" name="Equation" r:id="rId29" imgW="495000" imgH="190440" progId="Equation.COEE2">
                  <p:embed/>
                </p:oleObj>
              </mc:Choice>
              <mc:Fallback>
                <p:oleObj name="Equation" r:id="rId29" imgW="495000" imgH="1904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657600"/>
                        <a:ext cx="118745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17" name="Object 29"/>
          <p:cNvGraphicFramePr>
            <a:graphicFrameLocks noChangeAspect="1"/>
          </p:cNvGraphicFramePr>
          <p:nvPr/>
        </p:nvGraphicFramePr>
        <p:xfrm>
          <a:off x="5334000" y="1828800"/>
          <a:ext cx="13112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1" name="Equation" r:id="rId31" imgW="545760" imgH="203040" progId="Equation.COEE2">
                  <p:embed/>
                </p:oleObj>
              </mc:Choice>
              <mc:Fallback>
                <p:oleObj name="Equation" r:id="rId31" imgW="545760" imgH="2030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828800"/>
                        <a:ext cx="13112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18" name="Object 30"/>
          <p:cNvGraphicFramePr>
            <a:graphicFrameLocks noChangeAspect="1"/>
          </p:cNvGraphicFramePr>
          <p:nvPr/>
        </p:nvGraphicFramePr>
        <p:xfrm>
          <a:off x="733425" y="2298700"/>
          <a:ext cx="12795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2" name="Equation" r:id="rId33" imgW="533160" imgH="190440" progId="Equation.COEE2">
                  <p:embed/>
                </p:oleObj>
              </mc:Choice>
              <mc:Fallback>
                <p:oleObj name="Equation" r:id="rId33" imgW="533160" imgH="1904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2298700"/>
                        <a:ext cx="127952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20" name="Text Box 32"/>
          <p:cNvSpPr txBox="1">
            <a:spLocks noChangeArrowheads="1"/>
          </p:cNvSpPr>
          <p:nvPr/>
        </p:nvSpPr>
        <p:spPr bwMode="auto">
          <a:xfrm>
            <a:off x="5257800" y="5105400"/>
            <a:ext cx="2498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(No evidence)</a:t>
            </a:r>
          </a:p>
        </p:txBody>
      </p:sp>
    </p:spTree>
    <p:extLst>
      <p:ext uri="{BB962C8B-B14F-4D97-AF65-F5344CB8AC3E}">
        <p14:creationId xmlns:p14="http://schemas.microsoft.com/office/powerpoint/2010/main" val="3707028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823913" y="271463"/>
            <a:ext cx="7915275" cy="1163637"/>
          </a:xfrm>
        </p:spPr>
        <p:txBody>
          <a:bodyPr/>
          <a:lstStyle/>
          <a:p>
            <a:r>
              <a:rPr lang="en-US" dirty="0"/>
              <a:t>Status After Upward Pass</a:t>
            </a:r>
          </a:p>
        </p:txBody>
      </p:sp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657225" y="1524000"/>
          <a:ext cx="8486775" cy="476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1" name="Microsoft Draw Drawing" r:id="rId3" imgW="4386240" imgH="2463840" progId="MSDraw.Drawing.8.2">
                  <p:embed/>
                </p:oleObj>
              </mc:Choice>
              <mc:Fallback>
                <p:oleObj name="Microsoft Draw Drawing" r:id="rId3" imgW="4386240" imgH="2463840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1524000"/>
                        <a:ext cx="8486775" cy="476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381000" y="2743200"/>
          <a:ext cx="2651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2" name="Equation" r:id="rId5" imgW="114120" imgH="164880" progId="Equation.COEE2">
                  <p:embed/>
                </p:oleObj>
              </mc:Choice>
              <mc:Fallback>
                <p:oleObj name="Equation" r:id="rId5" imgW="114120" imgH="164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743200"/>
                        <a:ext cx="2651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5" name="Object 9"/>
          <p:cNvGraphicFramePr>
            <a:graphicFrameLocks noChangeAspect="1"/>
          </p:cNvGraphicFramePr>
          <p:nvPr/>
        </p:nvGraphicFramePr>
        <p:xfrm>
          <a:off x="0" y="3200400"/>
          <a:ext cx="57467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3" name="Equation" r:id="rId7" imgW="241200" imgH="164880" progId="Equation.COEE2">
                  <p:embed/>
                </p:oleObj>
              </mc:Choice>
              <mc:Fallback>
                <p:oleObj name="Equation" r:id="rId7" imgW="241200" imgH="164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200400"/>
                        <a:ext cx="574675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8" name="Object 12"/>
          <p:cNvGraphicFramePr>
            <a:graphicFrameLocks noChangeAspect="1"/>
          </p:cNvGraphicFramePr>
          <p:nvPr/>
        </p:nvGraphicFramePr>
        <p:xfrm>
          <a:off x="1219200" y="2133600"/>
          <a:ext cx="25876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4" name="Equation" r:id="rId9" imgW="114120" imgH="126720" progId="Equation.COEE2">
                  <p:embed/>
                </p:oleObj>
              </mc:Choice>
              <mc:Fallback>
                <p:oleObj name="Equation" r:id="rId9" imgW="11412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133600"/>
                        <a:ext cx="258763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9" name="Object 13"/>
          <p:cNvGraphicFramePr>
            <a:graphicFrameLocks noChangeAspect="1"/>
          </p:cNvGraphicFramePr>
          <p:nvPr/>
        </p:nvGraphicFramePr>
        <p:xfrm>
          <a:off x="1266825" y="2393950"/>
          <a:ext cx="6064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5" name="Equation" r:id="rId11" imgW="253800" imgH="164880" progId="Equation.COEE2">
                  <p:embed/>
                </p:oleObj>
              </mc:Choice>
              <mc:Fallback>
                <p:oleObj name="Equation" r:id="rId11" imgW="253800" imgH="164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825" y="2393950"/>
                        <a:ext cx="60642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52" name="Object 16"/>
          <p:cNvGraphicFramePr>
            <a:graphicFrameLocks noChangeAspect="1"/>
          </p:cNvGraphicFramePr>
          <p:nvPr/>
        </p:nvGraphicFramePr>
        <p:xfrm>
          <a:off x="6400800" y="1828800"/>
          <a:ext cx="32702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6" name="Equation" r:id="rId13" imgW="114120" imgH="126720" progId="Equation.COEE2">
                  <p:embed/>
                </p:oleObj>
              </mc:Choice>
              <mc:Fallback>
                <p:oleObj name="Equation" r:id="rId13" imgW="11412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828800"/>
                        <a:ext cx="327025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53" name="Object 17"/>
          <p:cNvGraphicFramePr>
            <a:graphicFrameLocks noChangeAspect="1"/>
          </p:cNvGraphicFramePr>
          <p:nvPr/>
        </p:nvGraphicFramePr>
        <p:xfrm>
          <a:off x="6858000" y="1828800"/>
          <a:ext cx="549275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7" name="Equation" r:id="rId15" imgW="228600" imgH="126720" progId="Equation.COEE2">
                  <p:embed/>
                </p:oleObj>
              </mc:Choice>
              <mc:Fallback>
                <p:oleObj name="Equation" r:id="rId15" imgW="22860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828800"/>
                        <a:ext cx="549275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64" name="Object 28"/>
          <p:cNvGraphicFramePr>
            <a:graphicFrameLocks noChangeAspect="1"/>
          </p:cNvGraphicFramePr>
          <p:nvPr/>
        </p:nvGraphicFramePr>
        <p:xfrm>
          <a:off x="1752600" y="5791200"/>
          <a:ext cx="15240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8" name="Equation" r:id="rId17" imgW="634680" imgH="190440" progId="Equation.COEE2">
                  <p:embed/>
                </p:oleObj>
              </mc:Choice>
              <mc:Fallback>
                <p:oleObj name="Equation" r:id="rId17" imgW="634680" imgH="1904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791200"/>
                        <a:ext cx="152400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65" name="Object 29"/>
          <p:cNvGraphicFramePr>
            <a:graphicFrameLocks noChangeAspect="1"/>
          </p:cNvGraphicFramePr>
          <p:nvPr/>
        </p:nvGraphicFramePr>
        <p:xfrm>
          <a:off x="7467600" y="1841500"/>
          <a:ext cx="1681163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9" name="Equation" r:id="rId19" imgW="698400" imgH="190440" progId="Equation.COEE2">
                  <p:embed/>
                </p:oleObj>
              </mc:Choice>
              <mc:Fallback>
                <p:oleObj name="Equation" r:id="rId19" imgW="698400" imgH="1904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1841500"/>
                        <a:ext cx="1681163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66" name="Object 30"/>
          <p:cNvGraphicFramePr>
            <a:graphicFrameLocks noChangeAspect="1"/>
          </p:cNvGraphicFramePr>
          <p:nvPr/>
        </p:nvGraphicFramePr>
        <p:xfrm>
          <a:off x="457200" y="1676400"/>
          <a:ext cx="1681163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0" name="Equation" r:id="rId21" imgW="698400" imgH="190440" progId="Equation.COEE2">
                  <p:embed/>
                </p:oleObj>
              </mc:Choice>
              <mc:Fallback>
                <p:oleObj name="Equation" r:id="rId21" imgW="698400" imgH="1904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76400"/>
                        <a:ext cx="1681163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67" name="Object 31"/>
          <p:cNvGraphicFramePr>
            <a:graphicFrameLocks noChangeAspect="1"/>
          </p:cNvGraphicFramePr>
          <p:nvPr/>
        </p:nvGraphicFramePr>
        <p:xfrm>
          <a:off x="7010400" y="4800600"/>
          <a:ext cx="168116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1" name="Equation" r:id="rId23" imgW="698400" imgH="203040" progId="Equation.COEE2">
                  <p:embed/>
                </p:oleObj>
              </mc:Choice>
              <mc:Fallback>
                <p:oleObj name="Equation" r:id="rId23" imgW="698400" imgH="2030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800600"/>
                        <a:ext cx="1681163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68" name="Object 32"/>
          <p:cNvGraphicFramePr>
            <a:graphicFrameLocks noChangeAspect="1"/>
          </p:cNvGraphicFramePr>
          <p:nvPr/>
        </p:nvGraphicFramePr>
        <p:xfrm>
          <a:off x="5257800" y="1828800"/>
          <a:ext cx="32702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2" name="Equation" r:id="rId25" imgW="114120" imgH="126720" progId="Equation.COEE2">
                  <p:embed/>
                </p:oleObj>
              </mc:Choice>
              <mc:Fallback>
                <p:oleObj name="Equation" r:id="rId25" imgW="11412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828800"/>
                        <a:ext cx="327025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69" name="Object 33"/>
          <p:cNvGraphicFramePr>
            <a:graphicFrameLocks noChangeAspect="1"/>
          </p:cNvGraphicFramePr>
          <p:nvPr/>
        </p:nvGraphicFramePr>
        <p:xfrm>
          <a:off x="2027238" y="2395538"/>
          <a:ext cx="3206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3" name="Equation" r:id="rId26" imgW="139680" imgH="164880" progId="Equation.COEE2">
                  <p:embed/>
                </p:oleObj>
              </mc:Choice>
              <mc:Fallback>
                <p:oleObj name="Equation" r:id="rId26" imgW="139680" imgH="164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8" y="2395538"/>
                        <a:ext cx="32067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0" name="Object 34"/>
          <p:cNvGraphicFramePr>
            <a:graphicFrameLocks noChangeAspect="1"/>
          </p:cNvGraphicFramePr>
          <p:nvPr/>
        </p:nvGraphicFramePr>
        <p:xfrm>
          <a:off x="2133600" y="2133600"/>
          <a:ext cx="549275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4" name="Equation" r:id="rId28" imgW="228600" imgH="126720" progId="Equation.COEE2">
                  <p:embed/>
                </p:oleObj>
              </mc:Choice>
              <mc:Fallback>
                <p:oleObj name="Equation" r:id="rId28" imgW="22860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133600"/>
                        <a:ext cx="549275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1" name="Object 35"/>
          <p:cNvGraphicFramePr>
            <a:graphicFrameLocks noChangeAspect="1"/>
          </p:cNvGraphicFramePr>
          <p:nvPr/>
        </p:nvGraphicFramePr>
        <p:xfrm>
          <a:off x="5715000" y="1828800"/>
          <a:ext cx="549275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5" name="Equation" r:id="rId30" imgW="228600" imgH="126720" progId="Equation.COEE2">
                  <p:embed/>
                </p:oleObj>
              </mc:Choice>
              <mc:Fallback>
                <p:oleObj name="Equation" r:id="rId30" imgW="22860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828800"/>
                        <a:ext cx="549275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2" name="Object 36"/>
          <p:cNvGraphicFramePr>
            <a:graphicFrameLocks noChangeAspect="1"/>
          </p:cNvGraphicFramePr>
          <p:nvPr/>
        </p:nvGraphicFramePr>
        <p:xfrm>
          <a:off x="2438400" y="2362200"/>
          <a:ext cx="6064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6" name="Equation" r:id="rId31" imgW="253800" imgH="164880" progId="Equation.COEE2">
                  <p:embed/>
                </p:oleObj>
              </mc:Choice>
              <mc:Fallback>
                <p:oleObj name="Equation" r:id="rId31" imgW="253800" imgH="164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362200"/>
                        <a:ext cx="60642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3" name="Object 37"/>
          <p:cNvGraphicFramePr>
            <a:graphicFrameLocks noChangeAspect="1"/>
          </p:cNvGraphicFramePr>
          <p:nvPr/>
        </p:nvGraphicFramePr>
        <p:xfrm>
          <a:off x="838200" y="2362200"/>
          <a:ext cx="3206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7" name="Equation" r:id="rId32" imgW="139680" imgH="164880" progId="Equation.COEE2">
                  <p:embed/>
                </p:oleObj>
              </mc:Choice>
              <mc:Fallback>
                <p:oleObj name="Equation" r:id="rId32" imgW="139680" imgH="164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362200"/>
                        <a:ext cx="32067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4" name="Object 38"/>
          <p:cNvGraphicFramePr>
            <a:graphicFrameLocks noChangeAspect="1"/>
          </p:cNvGraphicFramePr>
          <p:nvPr/>
        </p:nvGraphicFramePr>
        <p:xfrm>
          <a:off x="4800600" y="2209800"/>
          <a:ext cx="25876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8" name="Equation" r:id="rId33" imgW="114120" imgH="126720" progId="Equation.COEE2">
                  <p:embed/>
                </p:oleObj>
              </mc:Choice>
              <mc:Fallback>
                <p:oleObj name="Equation" r:id="rId33" imgW="11412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209800"/>
                        <a:ext cx="258763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5" name="Object 39"/>
          <p:cNvGraphicFramePr>
            <a:graphicFrameLocks noChangeAspect="1"/>
          </p:cNvGraphicFramePr>
          <p:nvPr/>
        </p:nvGraphicFramePr>
        <p:xfrm>
          <a:off x="4572000" y="2667000"/>
          <a:ext cx="549275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" name="Equation" r:id="rId34" imgW="228600" imgH="126720" progId="Equation.COEE2">
                  <p:embed/>
                </p:oleObj>
              </mc:Choice>
              <mc:Fallback>
                <p:oleObj name="Equation" r:id="rId34" imgW="22860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667000"/>
                        <a:ext cx="549275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6" name="Object 40"/>
          <p:cNvGraphicFramePr>
            <a:graphicFrameLocks noChangeAspect="1"/>
          </p:cNvGraphicFramePr>
          <p:nvPr/>
        </p:nvGraphicFramePr>
        <p:xfrm>
          <a:off x="5562600" y="1524000"/>
          <a:ext cx="3206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" name="Equation" r:id="rId35" imgW="139680" imgH="164880" progId="Equation.COEE2">
                  <p:embed/>
                </p:oleObj>
              </mc:Choice>
              <mc:Fallback>
                <p:oleObj name="Equation" r:id="rId35" imgW="139680" imgH="164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524000"/>
                        <a:ext cx="32067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7" name="Object 41"/>
          <p:cNvGraphicFramePr>
            <a:graphicFrameLocks noChangeAspect="1"/>
          </p:cNvGraphicFramePr>
          <p:nvPr/>
        </p:nvGraphicFramePr>
        <p:xfrm>
          <a:off x="6553200" y="1524000"/>
          <a:ext cx="6064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1" name="Equation" r:id="rId36" imgW="253800" imgH="164880" progId="Equation.COEE2">
                  <p:embed/>
                </p:oleObj>
              </mc:Choice>
              <mc:Fallback>
                <p:oleObj name="Equation" r:id="rId36" imgW="253800" imgH="164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524000"/>
                        <a:ext cx="60642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850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Viterbi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1828800"/>
            <a:ext cx="4114800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  C   G  T   A   G  C   T   </a:t>
            </a:r>
            <a:r>
              <a:rPr lang="en-US" sz="2400" b="1" dirty="0" err="1" smtClean="0"/>
              <a:t>T</a:t>
            </a:r>
            <a:r>
              <a:rPr lang="en-US" sz="2400" b="1" dirty="0" smtClean="0"/>
              <a:t>   </a:t>
            </a:r>
            <a:r>
              <a:rPr lang="en-US" sz="2400" b="1" dirty="0" err="1" smtClean="0"/>
              <a:t>T</a:t>
            </a:r>
            <a:endParaRPr lang="en-US" sz="2400" b="1" dirty="0"/>
          </a:p>
        </p:txBody>
      </p:sp>
      <p:sp>
        <p:nvSpPr>
          <p:cNvPr id="9" name="Oval 8"/>
          <p:cNvSpPr/>
          <p:nvPr/>
        </p:nvSpPr>
        <p:spPr>
          <a:xfrm>
            <a:off x="2057400" y="2373854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404533" y="2373854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834464" y="2373854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181600" y="2373854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057400" y="2754854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404533" y="2754854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834464" y="2754854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181600" y="2754854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057400" y="3135854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404533" y="3135854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834464" y="3135854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181600" y="3135854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057400" y="3516854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404533" y="3516854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834464" y="3516854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181600" y="3516854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9144000" y="3288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.04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9144000" y="3669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.10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9144000" y="4050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9144000" y="4431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.06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57200" y="1909618"/>
            <a:ext cx="1219200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sequence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57200" y="2824018"/>
            <a:ext cx="1219200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states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0515600" y="3276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.01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0515600" y="3657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.04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0515600" y="4038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.03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0515600" y="4419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.08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0134600" y="1600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.0004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0134600" y="1981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.0040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0134600" y="2350532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.0006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0134600" y="2743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.0048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9" idx="2"/>
            <a:endCxn id="64" idx="7"/>
          </p:cNvCxnSpPr>
          <p:nvPr/>
        </p:nvCxnSpPr>
        <p:spPr>
          <a:xfrm flipH="1">
            <a:off x="1566722" y="2499584"/>
            <a:ext cx="490678" cy="405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31" idx="2"/>
            <a:endCxn id="39" idx="7"/>
          </p:cNvCxnSpPr>
          <p:nvPr/>
        </p:nvCxnSpPr>
        <p:spPr>
          <a:xfrm flipH="1">
            <a:off x="2252522" y="3246979"/>
            <a:ext cx="152011" cy="3213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21" idx="2"/>
            <a:endCxn id="19" idx="6"/>
          </p:cNvCxnSpPr>
          <p:nvPr/>
        </p:nvCxnSpPr>
        <p:spPr>
          <a:xfrm flipH="1">
            <a:off x="2286000" y="2880584"/>
            <a:ext cx="1185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1371600" y="2868693"/>
            <a:ext cx="228600" cy="2514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19" idx="2"/>
            <a:endCxn id="64" idx="6"/>
          </p:cNvCxnSpPr>
          <p:nvPr/>
        </p:nvCxnSpPr>
        <p:spPr>
          <a:xfrm flipH="1">
            <a:off x="1600200" y="2874892"/>
            <a:ext cx="457200" cy="125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29" idx="2"/>
          </p:cNvCxnSpPr>
          <p:nvPr/>
        </p:nvCxnSpPr>
        <p:spPr>
          <a:xfrm flipH="1" flipV="1">
            <a:off x="1566722" y="3049308"/>
            <a:ext cx="490678" cy="2223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9" idx="2"/>
            <a:endCxn id="64" idx="5"/>
          </p:cNvCxnSpPr>
          <p:nvPr/>
        </p:nvCxnSpPr>
        <p:spPr>
          <a:xfrm flipH="1" flipV="1">
            <a:off x="1566722" y="3055365"/>
            <a:ext cx="490678" cy="6151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41" idx="2"/>
            <a:endCxn id="39" idx="6"/>
          </p:cNvCxnSpPr>
          <p:nvPr/>
        </p:nvCxnSpPr>
        <p:spPr>
          <a:xfrm flipH="1">
            <a:off x="2286000" y="3642584"/>
            <a:ext cx="1185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11" idx="2"/>
            <a:endCxn id="19" idx="6"/>
          </p:cNvCxnSpPr>
          <p:nvPr/>
        </p:nvCxnSpPr>
        <p:spPr>
          <a:xfrm flipH="1">
            <a:off x="2286000" y="2480534"/>
            <a:ext cx="118533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2755899" y="2368020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3103032" y="2368020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755899" y="2749020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3103032" y="2749020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55899" y="3130020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3103032" y="3130020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55899" y="3511020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3103032" y="3511020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Arrow Connector 91"/>
          <p:cNvCxnSpPr>
            <a:stCxn id="89" idx="2"/>
            <a:endCxn id="88" idx="6"/>
          </p:cNvCxnSpPr>
          <p:nvPr/>
        </p:nvCxnSpPr>
        <p:spPr>
          <a:xfrm flipH="1">
            <a:off x="2984499" y="3255750"/>
            <a:ext cx="1185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7" idx="2"/>
            <a:endCxn id="86" idx="6"/>
          </p:cNvCxnSpPr>
          <p:nvPr/>
        </p:nvCxnSpPr>
        <p:spPr>
          <a:xfrm flipH="1">
            <a:off x="2984499" y="2874750"/>
            <a:ext cx="1185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91" idx="2"/>
            <a:endCxn id="88" idx="6"/>
          </p:cNvCxnSpPr>
          <p:nvPr/>
        </p:nvCxnSpPr>
        <p:spPr>
          <a:xfrm flipH="1" flipV="1">
            <a:off x="2984499" y="3236700"/>
            <a:ext cx="118533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85" idx="2"/>
            <a:endCxn id="86" idx="6"/>
          </p:cNvCxnSpPr>
          <p:nvPr/>
        </p:nvCxnSpPr>
        <p:spPr>
          <a:xfrm flipH="1">
            <a:off x="2984499" y="2474700"/>
            <a:ext cx="118533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90" idx="2"/>
            <a:endCxn id="41" idx="6"/>
          </p:cNvCxnSpPr>
          <p:nvPr/>
        </p:nvCxnSpPr>
        <p:spPr>
          <a:xfrm flipH="1">
            <a:off x="2633133" y="3636459"/>
            <a:ext cx="122766" cy="64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88" idx="2"/>
            <a:endCxn id="31" idx="6"/>
          </p:cNvCxnSpPr>
          <p:nvPr/>
        </p:nvCxnSpPr>
        <p:spPr>
          <a:xfrm flipH="1">
            <a:off x="2633133" y="3255459"/>
            <a:ext cx="122766" cy="64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86" idx="2"/>
            <a:endCxn id="21" idx="6"/>
          </p:cNvCxnSpPr>
          <p:nvPr/>
        </p:nvCxnSpPr>
        <p:spPr>
          <a:xfrm flipH="1">
            <a:off x="2633133" y="2874459"/>
            <a:ext cx="122766" cy="64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84" idx="2"/>
            <a:endCxn id="11" idx="6"/>
          </p:cNvCxnSpPr>
          <p:nvPr/>
        </p:nvCxnSpPr>
        <p:spPr>
          <a:xfrm flipH="1">
            <a:off x="2633133" y="2493459"/>
            <a:ext cx="122766" cy="64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H="1">
            <a:off x="5063067" y="3299684"/>
            <a:ext cx="1185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>
            <a:off x="5063067" y="2918684"/>
            <a:ext cx="1185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 flipV="1">
            <a:off x="5063067" y="3280634"/>
            <a:ext cx="118533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H="1">
            <a:off x="5063067" y="2518634"/>
            <a:ext cx="118533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3505200" y="2518304"/>
            <a:ext cx="1066800" cy="778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…</a:t>
            </a:r>
            <a:endParaRPr lang="en-US" sz="40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2057400" y="419100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Store at each node: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Likelihood of highest-likelihood path ending here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Traceback to previous node in path</a:t>
            </a:r>
            <a:endParaRPr lang="en-US" dirty="0"/>
          </a:p>
        </p:txBody>
      </p:sp>
      <p:cxnSp>
        <p:nvCxnSpPr>
          <p:cNvPr id="4" name="Straight Arrow Connector 3"/>
          <p:cNvCxnSpPr>
            <a:endCxn id="41" idx="4"/>
          </p:cNvCxnSpPr>
          <p:nvPr/>
        </p:nvCxnSpPr>
        <p:spPr>
          <a:xfrm flipH="1" flipV="1">
            <a:off x="2518833" y="3768314"/>
            <a:ext cx="222250" cy="40151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397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7" grpId="0" animBg="1"/>
      <p:bldP spid="18" grpId="0" animBg="1"/>
      <p:bldP spid="19" grpId="0" animBg="1"/>
      <p:bldP spid="21" grpId="0" animBg="1"/>
      <p:bldP spid="27" grpId="0" animBg="1"/>
      <p:bldP spid="28" grpId="0" animBg="1"/>
      <p:bldP spid="29" grpId="0" animBg="1"/>
      <p:bldP spid="31" grpId="0" animBg="1"/>
      <p:bldP spid="37" grpId="0" animBg="1"/>
      <p:bldP spid="38" grpId="0" animBg="1"/>
      <p:bldP spid="39" grpId="0" animBg="1"/>
      <p:bldP spid="41" grpId="0" animBg="1"/>
      <p:bldP spid="47" grpId="0" animBg="1"/>
      <p:bldP spid="48" grpId="0" animBg="1"/>
      <p:bldP spid="64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11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Going Back Down</a:t>
            </a:r>
          </a:p>
        </p:txBody>
      </p:sp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533400" y="2514600"/>
          <a:ext cx="7040563" cy="323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3" name="Microsoft Drawing 1.01" r:id="rId3" imgW="3706920" imgH="1701720" progId="MSDraw.1.01">
                  <p:embed/>
                </p:oleObj>
              </mc:Choice>
              <mc:Fallback>
                <p:oleObj name="Microsoft Drawing 1.01" r:id="rId3" imgW="3706920" imgH="1701720" progId="MSDraw.1.0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7040563" cy="323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6629400" y="2133600"/>
          <a:ext cx="6064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4" name="Equation" r:id="rId5" imgW="253800" imgH="164880" progId="Equation.COEE2">
                  <p:embed/>
                </p:oleObj>
              </mc:Choice>
              <mc:Fallback>
                <p:oleObj name="Equation" r:id="rId5" imgW="253800" imgH="164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133600"/>
                        <a:ext cx="60642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6172200" y="2133600"/>
          <a:ext cx="32226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5" name="Equation" r:id="rId7" imgW="139680" imgH="164880" progId="Equation.COEE2">
                  <p:embed/>
                </p:oleObj>
              </mc:Choice>
              <mc:Fallback>
                <p:oleObj name="Equation" r:id="rId7" imgW="139680" imgH="164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133600"/>
                        <a:ext cx="322263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5715000" y="2590800"/>
          <a:ext cx="26035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name="Equation" r:id="rId9" imgW="114120" imgH="126720" progId="Equation.COEE2">
                  <p:embed/>
                </p:oleObj>
              </mc:Choice>
              <mc:Fallback>
                <p:oleObj name="Equation" r:id="rId9" imgW="11412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590800"/>
                        <a:ext cx="260350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7" name="Object 7"/>
          <p:cNvGraphicFramePr>
            <a:graphicFrameLocks noChangeAspect="1"/>
          </p:cNvGraphicFramePr>
          <p:nvPr/>
        </p:nvGraphicFramePr>
        <p:xfrm>
          <a:off x="5486400" y="3048000"/>
          <a:ext cx="547688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7" name="Equation" r:id="rId11" imgW="228600" imgH="126720" progId="Equation.COEE2">
                  <p:embed/>
                </p:oleObj>
              </mc:Choice>
              <mc:Fallback>
                <p:oleObj name="Equation" r:id="rId11" imgW="22860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048000"/>
                        <a:ext cx="547688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77" name="Object 17"/>
          <p:cNvGraphicFramePr>
            <a:graphicFrameLocks noChangeAspect="1"/>
          </p:cNvGraphicFramePr>
          <p:nvPr/>
        </p:nvGraphicFramePr>
        <p:xfrm>
          <a:off x="7391400" y="2590800"/>
          <a:ext cx="122237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8" name="Equation" r:id="rId13" imgW="507960" imgH="190440" progId="Equation.COEE2">
                  <p:embed/>
                </p:oleObj>
              </mc:Choice>
              <mc:Fallback>
                <p:oleObj name="Equation" r:id="rId13" imgW="507960" imgH="1904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590800"/>
                        <a:ext cx="122237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79" name="Object 19"/>
          <p:cNvGraphicFramePr>
            <a:graphicFrameLocks noChangeAspect="1"/>
          </p:cNvGraphicFramePr>
          <p:nvPr/>
        </p:nvGraphicFramePr>
        <p:xfrm>
          <a:off x="1858963" y="2633663"/>
          <a:ext cx="260350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name="Equation" r:id="rId15" imgW="114120" imgH="126720" progId="Equation.COEE2">
                  <p:embed/>
                </p:oleObj>
              </mc:Choice>
              <mc:Fallback>
                <p:oleObj name="Equation" r:id="rId15" imgW="11412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2633663"/>
                        <a:ext cx="260350" cy="28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0" name="Object 20"/>
          <p:cNvGraphicFramePr>
            <a:graphicFrameLocks noChangeAspect="1"/>
          </p:cNvGraphicFramePr>
          <p:nvPr/>
        </p:nvGraphicFramePr>
        <p:xfrm>
          <a:off x="2390775" y="2636838"/>
          <a:ext cx="54927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0" name="Equation" r:id="rId17" imgW="228600" imgH="126720" progId="Equation.COEE2">
                  <p:embed/>
                </p:oleObj>
              </mc:Choice>
              <mc:Fallback>
                <p:oleObj name="Equation" r:id="rId17" imgW="22860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775" y="2636838"/>
                        <a:ext cx="549275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1414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823913" y="271463"/>
            <a:ext cx="7915275" cy="1163637"/>
          </a:xfrm>
        </p:spPr>
        <p:txBody>
          <a:bodyPr/>
          <a:lstStyle/>
          <a:p>
            <a:r>
              <a:rPr lang="en-US" dirty="0"/>
              <a:t>Status After Downward Pass</a:t>
            </a:r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565150" y="1524000"/>
          <a:ext cx="8670925" cy="476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3" name="Microsoft Drawing 1.01" r:id="rId3" imgW="4481640" imgH="2463840" progId="MSDraw.1.01">
                  <p:embed/>
                </p:oleObj>
              </mc:Choice>
              <mc:Fallback>
                <p:oleObj name="Microsoft Drawing 1.01" r:id="rId3" imgW="4481640" imgH="2463840" progId="MSDraw.1.0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1524000"/>
                        <a:ext cx="8670925" cy="476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381000" y="2743200"/>
          <a:ext cx="2651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4" name="Equation" r:id="rId5" imgW="114120" imgH="164880" progId="Equation.COEE2">
                  <p:embed/>
                </p:oleObj>
              </mc:Choice>
              <mc:Fallback>
                <p:oleObj name="Equation" r:id="rId5" imgW="114120" imgH="164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743200"/>
                        <a:ext cx="2651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0" y="3200400"/>
          <a:ext cx="57467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5" name="Equation" r:id="rId7" imgW="241200" imgH="164880" progId="Equation.COEE2">
                  <p:embed/>
                </p:oleObj>
              </mc:Choice>
              <mc:Fallback>
                <p:oleObj name="Equation" r:id="rId7" imgW="241200" imgH="164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200400"/>
                        <a:ext cx="574675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1219200" y="2133600"/>
          <a:ext cx="25876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6" name="Equation" r:id="rId9" imgW="114120" imgH="126720" progId="Equation.COEE2">
                  <p:embed/>
                </p:oleObj>
              </mc:Choice>
              <mc:Fallback>
                <p:oleObj name="Equation" r:id="rId9" imgW="11412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133600"/>
                        <a:ext cx="258763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1" name="Object 7"/>
          <p:cNvGraphicFramePr>
            <a:graphicFrameLocks noChangeAspect="1"/>
          </p:cNvGraphicFramePr>
          <p:nvPr/>
        </p:nvGraphicFramePr>
        <p:xfrm>
          <a:off x="1266825" y="2393950"/>
          <a:ext cx="6064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7" name="Equation" r:id="rId11" imgW="253800" imgH="164880" progId="Equation.COEE2">
                  <p:embed/>
                </p:oleObj>
              </mc:Choice>
              <mc:Fallback>
                <p:oleObj name="Equation" r:id="rId11" imgW="253800" imgH="164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825" y="2393950"/>
                        <a:ext cx="60642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2" name="Object 8"/>
          <p:cNvGraphicFramePr>
            <a:graphicFrameLocks noChangeAspect="1"/>
          </p:cNvGraphicFramePr>
          <p:nvPr/>
        </p:nvGraphicFramePr>
        <p:xfrm>
          <a:off x="6400800" y="1828800"/>
          <a:ext cx="32702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8" name="Equation" r:id="rId13" imgW="114120" imgH="126720" progId="Equation.COEE2">
                  <p:embed/>
                </p:oleObj>
              </mc:Choice>
              <mc:Fallback>
                <p:oleObj name="Equation" r:id="rId13" imgW="11412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828800"/>
                        <a:ext cx="327025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3" name="Object 9"/>
          <p:cNvGraphicFramePr>
            <a:graphicFrameLocks noChangeAspect="1"/>
          </p:cNvGraphicFramePr>
          <p:nvPr/>
        </p:nvGraphicFramePr>
        <p:xfrm>
          <a:off x="6858000" y="1828800"/>
          <a:ext cx="549275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9" name="Equation" r:id="rId15" imgW="228600" imgH="126720" progId="Equation.COEE2">
                  <p:embed/>
                </p:oleObj>
              </mc:Choice>
              <mc:Fallback>
                <p:oleObj name="Equation" r:id="rId15" imgW="22860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828800"/>
                        <a:ext cx="549275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4" name="Object 10"/>
          <p:cNvGraphicFramePr>
            <a:graphicFrameLocks noChangeAspect="1"/>
          </p:cNvGraphicFramePr>
          <p:nvPr/>
        </p:nvGraphicFramePr>
        <p:xfrm>
          <a:off x="3810000" y="6399213"/>
          <a:ext cx="1524000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0" name="Equation" r:id="rId17" imgW="634680" imgH="190440" progId="Equation.COEE2">
                  <p:embed/>
                </p:oleObj>
              </mc:Choice>
              <mc:Fallback>
                <p:oleObj name="Equation" r:id="rId17" imgW="634680" imgH="1904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6399213"/>
                        <a:ext cx="1524000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5" name="Object 11"/>
          <p:cNvGraphicFramePr>
            <a:graphicFrameLocks noChangeAspect="1"/>
          </p:cNvGraphicFramePr>
          <p:nvPr/>
        </p:nvGraphicFramePr>
        <p:xfrm>
          <a:off x="7467600" y="1841500"/>
          <a:ext cx="1681163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1" name="Equation" r:id="rId19" imgW="698400" imgH="190440" progId="Equation.COEE2">
                  <p:embed/>
                </p:oleObj>
              </mc:Choice>
              <mc:Fallback>
                <p:oleObj name="Equation" r:id="rId19" imgW="698400" imgH="1904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1841500"/>
                        <a:ext cx="1681163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6" name="Object 12"/>
          <p:cNvGraphicFramePr>
            <a:graphicFrameLocks noChangeAspect="1"/>
          </p:cNvGraphicFramePr>
          <p:nvPr/>
        </p:nvGraphicFramePr>
        <p:xfrm>
          <a:off x="457200" y="1676400"/>
          <a:ext cx="1681163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2" name="Equation" r:id="rId21" imgW="698400" imgH="190440" progId="Equation.COEE2">
                  <p:embed/>
                </p:oleObj>
              </mc:Choice>
              <mc:Fallback>
                <p:oleObj name="Equation" r:id="rId21" imgW="698400" imgH="1904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76400"/>
                        <a:ext cx="1681163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7" name="Object 13"/>
          <p:cNvGraphicFramePr>
            <a:graphicFrameLocks noChangeAspect="1"/>
          </p:cNvGraphicFramePr>
          <p:nvPr/>
        </p:nvGraphicFramePr>
        <p:xfrm>
          <a:off x="7042150" y="4813300"/>
          <a:ext cx="161607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3" name="Equation" r:id="rId23" imgW="672840" imgH="190440" progId="Equation.COEE2">
                  <p:embed/>
                </p:oleObj>
              </mc:Choice>
              <mc:Fallback>
                <p:oleObj name="Equation" r:id="rId23" imgW="672840" imgH="1904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2150" y="4813300"/>
                        <a:ext cx="161607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8" name="Object 14"/>
          <p:cNvGraphicFramePr>
            <a:graphicFrameLocks noChangeAspect="1"/>
          </p:cNvGraphicFramePr>
          <p:nvPr/>
        </p:nvGraphicFramePr>
        <p:xfrm>
          <a:off x="5257800" y="1828800"/>
          <a:ext cx="32702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4" name="Equation" r:id="rId25" imgW="114120" imgH="126720" progId="Equation.COEE2">
                  <p:embed/>
                </p:oleObj>
              </mc:Choice>
              <mc:Fallback>
                <p:oleObj name="Equation" r:id="rId25" imgW="11412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828800"/>
                        <a:ext cx="327025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9" name="Object 15"/>
          <p:cNvGraphicFramePr>
            <a:graphicFrameLocks noChangeAspect="1"/>
          </p:cNvGraphicFramePr>
          <p:nvPr/>
        </p:nvGraphicFramePr>
        <p:xfrm>
          <a:off x="2027238" y="2395538"/>
          <a:ext cx="3206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5" name="Equation" r:id="rId26" imgW="139680" imgH="164880" progId="Equation.COEE2">
                  <p:embed/>
                </p:oleObj>
              </mc:Choice>
              <mc:Fallback>
                <p:oleObj name="Equation" r:id="rId26" imgW="139680" imgH="164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8" y="2395538"/>
                        <a:ext cx="32067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0" name="Object 16"/>
          <p:cNvGraphicFramePr>
            <a:graphicFrameLocks noChangeAspect="1"/>
          </p:cNvGraphicFramePr>
          <p:nvPr/>
        </p:nvGraphicFramePr>
        <p:xfrm>
          <a:off x="2133600" y="2133600"/>
          <a:ext cx="549275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6" name="Equation" r:id="rId28" imgW="228600" imgH="126720" progId="Equation.COEE2">
                  <p:embed/>
                </p:oleObj>
              </mc:Choice>
              <mc:Fallback>
                <p:oleObj name="Equation" r:id="rId28" imgW="22860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133600"/>
                        <a:ext cx="549275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1" name="Object 17"/>
          <p:cNvGraphicFramePr>
            <a:graphicFrameLocks noChangeAspect="1"/>
          </p:cNvGraphicFramePr>
          <p:nvPr/>
        </p:nvGraphicFramePr>
        <p:xfrm>
          <a:off x="5715000" y="1828800"/>
          <a:ext cx="549275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7" name="Equation" r:id="rId30" imgW="228600" imgH="126720" progId="Equation.COEE2">
                  <p:embed/>
                </p:oleObj>
              </mc:Choice>
              <mc:Fallback>
                <p:oleObj name="Equation" r:id="rId30" imgW="22860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828800"/>
                        <a:ext cx="549275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2" name="Object 18"/>
          <p:cNvGraphicFramePr>
            <a:graphicFrameLocks noChangeAspect="1"/>
          </p:cNvGraphicFramePr>
          <p:nvPr/>
        </p:nvGraphicFramePr>
        <p:xfrm>
          <a:off x="2438400" y="2362200"/>
          <a:ext cx="6064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8" name="Equation" r:id="rId31" imgW="253800" imgH="164880" progId="Equation.COEE2">
                  <p:embed/>
                </p:oleObj>
              </mc:Choice>
              <mc:Fallback>
                <p:oleObj name="Equation" r:id="rId31" imgW="253800" imgH="164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362200"/>
                        <a:ext cx="60642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3" name="Object 19"/>
          <p:cNvGraphicFramePr>
            <a:graphicFrameLocks noChangeAspect="1"/>
          </p:cNvGraphicFramePr>
          <p:nvPr/>
        </p:nvGraphicFramePr>
        <p:xfrm>
          <a:off x="838200" y="2362200"/>
          <a:ext cx="3206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9" name="Equation" r:id="rId32" imgW="139680" imgH="164880" progId="Equation.COEE2">
                  <p:embed/>
                </p:oleObj>
              </mc:Choice>
              <mc:Fallback>
                <p:oleObj name="Equation" r:id="rId32" imgW="139680" imgH="164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362200"/>
                        <a:ext cx="32067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4" name="Object 20"/>
          <p:cNvGraphicFramePr>
            <a:graphicFrameLocks noChangeAspect="1"/>
          </p:cNvGraphicFramePr>
          <p:nvPr/>
        </p:nvGraphicFramePr>
        <p:xfrm>
          <a:off x="4800600" y="2209800"/>
          <a:ext cx="25876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0" name="Equation" r:id="rId33" imgW="114120" imgH="126720" progId="Equation.COEE2">
                  <p:embed/>
                </p:oleObj>
              </mc:Choice>
              <mc:Fallback>
                <p:oleObj name="Equation" r:id="rId33" imgW="11412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209800"/>
                        <a:ext cx="258763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5" name="Object 21"/>
          <p:cNvGraphicFramePr>
            <a:graphicFrameLocks noChangeAspect="1"/>
          </p:cNvGraphicFramePr>
          <p:nvPr/>
        </p:nvGraphicFramePr>
        <p:xfrm>
          <a:off x="4572000" y="2667000"/>
          <a:ext cx="549275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1" name="Equation" r:id="rId34" imgW="228600" imgH="126720" progId="Equation.COEE2">
                  <p:embed/>
                </p:oleObj>
              </mc:Choice>
              <mc:Fallback>
                <p:oleObj name="Equation" r:id="rId34" imgW="22860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667000"/>
                        <a:ext cx="549275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6" name="Object 22"/>
          <p:cNvGraphicFramePr>
            <a:graphicFrameLocks noChangeAspect="1"/>
          </p:cNvGraphicFramePr>
          <p:nvPr/>
        </p:nvGraphicFramePr>
        <p:xfrm>
          <a:off x="5562600" y="1524000"/>
          <a:ext cx="3206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2" name="Equation" r:id="rId36" imgW="139680" imgH="164880" progId="Equation.COEE2">
                  <p:embed/>
                </p:oleObj>
              </mc:Choice>
              <mc:Fallback>
                <p:oleObj name="Equation" r:id="rId36" imgW="139680" imgH="164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524000"/>
                        <a:ext cx="32067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7" name="Object 23"/>
          <p:cNvGraphicFramePr>
            <a:graphicFrameLocks noChangeAspect="1"/>
          </p:cNvGraphicFramePr>
          <p:nvPr/>
        </p:nvGraphicFramePr>
        <p:xfrm>
          <a:off x="6553200" y="1524000"/>
          <a:ext cx="6064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3" name="Equation" r:id="rId37" imgW="253800" imgH="164880" progId="Equation.COEE2">
                  <p:embed/>
                </p:oleObj>
              </mc:Choice>
              <mc:Fallback>
                <p:oleObj name="Equation" r:id="rId37" imgW="253800" imgH="164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524000"/>
                        <a:ext cx="60642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8" name="Object 24"/>
          <p:cNvGraphicFramePr>
            <a:graphicFrameLocks noChangeAspect="1"/>
          </p:cNvGraphicFramePr>
          <p:nvPr/>
        </p:nvGraphicFramePr>
        <p:xfrm>
          <a:off x="7086600" y="3276600"/>
          <a:ext cx="3206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4" name="Equation" r:id="rId38" imgW="139680" imgH="164880" progId="Equation.COEE2">
                  <p:embed/>
                </p:oleObj>
              </mc:Choice>
              <mc:Fallback>
                <p:oleObj name="Equation" r:id="rId38" imgW="139680" imgH="164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276600"/>
                        <a:ext cx="32067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9" name="Object 25"/>
          <p:cNvGraphicFramePr>
            <a:graphicFrameLocks noChangeAspect="1"/>
          </p:cNvGraphicFramePr>
          <p:nvPr/>
        </p:nvGraphicFramePr>
        <p:xfrm>
          <a:off x="8001000" y="3276600"/>
          <a:ext cx="6064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5" name="Equation" r:id="rId39" imgW="253800" imgH="164880" progId="Equation.COEE2">
                  <p:embed/>
                </p:oleObj>
              </mc:Choice>
              <mc:Fallback>
                <p:oleObj name="Equation" r:id="rId39" imgW="253800" imgH="164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3276600"/>
                        <a:ext cx="60642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10" name="Object 26"/>
          <p:cNvGraphicFramePr>
            <a:graphicFrameLocks noChangeAspect="1"/>
          </p:cNvGraphicFramePr>
          <p:nvPr/>
        </p:nvGraphicFramePr>
        <p:xfrm>
          <a:off x="8001000" y="3581400"/>
          <a:ext cx="32702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6" name="Equation" r:id="rId40" imgW="114120" imgH="126720" progId="Equation.COEE2">
                  <p:embed/>
                </p:oleObj>
              </mc:Choice>
              <mc:Fallback>
                <p:oleObj name="Equation" r:id="rId40" imgW="11412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3581400"/>
                        <a:ext cx="327025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11" name="Object 27"/>
          <p:cNvGraphicFramePr>
            <a:graphicFrameLocks noChangeAspect="1"/>
          </p:cNvGraphicFramePr>
          <p:nvPr/>
        </p:nvGraphicFramePr>
        <p:xfrm>
          <a:off x="6781800" y="3581400"/>
          <a:ext cx="32702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7" name="Equation" r:id="rId41" imgW="114120" imgH="126720" progId="Equation.COEE2">
                  <p:embed/>
                </p:oleObj>
              </mc:Choice>
              <mc:Fallback>
                <p:oleObj name="Equation" r:id="rId41" imgW="11412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581400"/>
                        <a:ext cx="327025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12" name="Object 28"/>
          <p:cNvGraphicFramePr>
            <a:graphicFrameLocks noChangeAspect="1"/>
          </p:cNvGraphicFramePr>
          <p:nvPr/>
        </p:nvGraphicFramePr>
        <p:xfrm>
          <a:off x="7239000" y="3581400"/>
          <a:ext cx="549275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8" name="Equation" r:id="rId42" imgW="228600" imgH="126720" progId="Equation.COEE2">
                  <p:embed/>
                </p:oleObj>
              </mc:Choice>
              <mc:Fallback>
                <p:oleObj name="Equation" r:id="rId42" imgW="22860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3581400"/>
                        <a:ext cx="549275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13" name="Object 29"/>
          <p:cNvGraphicFramePr>
            <a:graphicFrameLocks noChangeAspect="1"/>
          </p:cNvGraphicFramePr>
          <p:nvPr/>
        </p:nvGraphicFramePr>
        <p:xfrm>
          <a:off x="8382000" y="3581400"/>
          <a:ext cx="549275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9" name="Equation" r:id="rId43" imgW="228600" imgH="126720" progId="Equation.COEE2">
                  <p:embed/>
                </p:oleObj>
              </mc:Choice>
              <mc:Fallback>
                <p:oleObj name="Equation" r:id="rId43" imgW="22860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3581400"/>
                        <a:ext cx="549275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14" name="Object 30"/>
          <p:cNvGraphicFramePr>
            <a:graphicFrameLocks noChangeAspect="1"/>
          </p:cNvGraphicFramePr>
          <p:nvPr/>
        </p:nvGraphicFramePr>
        <p:xfrm>
          <a:off x="6311900" y="3919538"/>
          <a:ext cx="34607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0" name="Equation" r:id="rId45" imgW="152280" imgH="203040" progId="Equation.COEE2">
                  <p:embed/>
                </p:oleObj>
              </mc:Choice>
              <mc:Fallback>
                <p:oleObj name="Equation" r:id="rId45" imgW="152280" imgH="2030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900" y="3919538"/>
                        <a:ext cx="346075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15" name="Object 31"/>
          <p:cNvGraphicFramePr>
            <a:graphicFrameLocks noChangeAspect="1"/>
          </p:cNvGraphicFramePr>
          <p:nvPr/>
        </p:nvGraphicFramePr>
        <p:xfrm>
          <a:off x="6083300" y="4329113"/>
          <a:ext cx="574675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1" name="Equation" r:id="rId47" imgW="241200" imgH="203040" progId="Equation.COEE2">
                  <p:embed/>
                </p:oleObj>
              </mc:Choice>
              <mc:Fallback>
                <p:oleObj name="Equation" r:id="rId47" imgW="241200" imgH="2030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3300" y="4329113"/>
                        <a:ext cx="574675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19" name="Object 35"/>
          <p:cNvGraphicFramePr>
            <a:graphicFrameLocks noChangeAspect="1"/>
          </p:cNvGraphicFramePr>
          <p:nvPr/>
        </p:nvGraphicFramePr>
        <p:xfrm>
          <a:off x="3886200" y="4724400"/>
          <a:ext cx="2651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2" name="Equation" r:id="rId49" imgW="114120" imgH="164880" progId="Equation.COEE2">
                  <p:embed/>
                </p:oleObj>
              </mc:Choice>
              <mc:Fallback>
                <p:oleObj name="Equation" r:id="rId49" imgW="114120" imgH="164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724400"/>
                        <a:ext cx="2651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20" name="Object 36"/>
          <p:cNvGraphicFramePr>
            <a:graphicFrameLocks noChangeAspect="1"/>
          </p:cNvGraphicFramePr>
          <p:nvPr/>
        </p:nvGraphicFramePr>
        <p:xfrm>
          <a:off x="4800600" y="4724400"/>
          <a:ext cx="57467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3" name="Equation" r:id="rId50" imgW="241200" imgH="164880" progId="Equation.COEE2">
                  <p:embed/>
                </p:oleObj>
              </mc:Choice>
              <mc:Fallback>
                <p:oleObj name="Equation" r:id="rId50" imgW="241200" imgH="164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724400"/>
                        <a:ext cx="574675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21" name="Object 37"/>
          <p:cNvGraphicFramePr>
            <a:graphicFrameLocks noChangeAspect="1"/>
          </p:cNvGraphicFramePr>
          <p:nvPr/>
        </p:nvGraphicFramePr>
        <p:xfrm>
          <a:off x="3581400" y="5105400"/>
          <a:ext cx="25876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4" name="Equation" r:id="rId51" imgW="114120" imgH="126720" progId="Equation.COEE2">
                  <p:embed/>
                </p:oleObj>
              </mc:Choice>
              <mc:Fallback>
                <p:oleObj name="Equation" r:id="rId51" imgW="11412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105400"/>
                        <a:ext cx="258763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22" name="Object 38"/>
          <p:cNvGraphicFramePr>
            <a:graphicFrameLocks noChangeAspect="1"/>
          </p:cNvGraphicFramePr>
          <p:nvPr/>
        </p:nvGraphicFramePr>
        <p:xfrm>
          <a:off x="4724400" y="5105400"/>
          <a:ext cx="25876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5" name="Equation" r:id="rId52" imgW="114120" imgH="126720" progId="Equation.COEE2">
                  <p:embed/>
                </p:oleObj>
              </mc:Choice>
              <mc:Fallback>
                <p:oleObj name="Equation" r:id="rId52" imgW="11412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105400"/>
                        <a:ext cx="258763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23" name="Object 39"/>
          <p:cNvGraphicFramePr>
            <a:graphicFrameLocks noChangeAspect="1"/>
          </p:cNvGraphicFramePr>
          <p:nvPr/>
        </p:nvGraphicFramePr>
        <p:xfrm>
          <a:off x="3962400" y="5105400"/>
          <a:ext cx="549275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6" name="Equation" r:id="rId53" imgW="228600" imgH="126720" progId="Equation.COEE2">
                  <p:embed/>
                </p:oleObj>
              </mc:Choice>
              <mc:Fallback>
                <p:oleObj name="Equation" r:id="rId53" imgW="22860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105400"/>
                        <a:ext cx="549275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24" name="Object 40"/>
          <p:cNvGraphicFramePr>
            <a:graphicFrameLocks noChangeAspect="1"/>
          </p:cNvGraphicFramePr>
          <p:nvPr/>
        </p:nvGraphicFramePr>
        <p:xfrm>
          <a:off x="5105400" y="5105400"/>
          <a:ext cx="549275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7" name="Equation" r:id="rId54" imgW="228600" imgH="126720" progId="Equation.COEE2">
                  <p:embed/>
                </p:oleObj>
              </mc:Choice>
              <mc:Fallback>
                <p:oleObj name="Equation" r:id="rId54" imgW="22860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105400"/>
                        <a:ext cx="549275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25" name="Object 41"/>
          <p:cNvGraphicFramePr>
            <a:graphicFrameLocks noChangeAspect="1"/>
          </p:cNvGraphicFramePr>
          <p:nvPr/>
        </p:nvGraphicFramePr>
        <p:xfrm>
          <a:off x="3033713" y="5486400"/>
          <a:ext cx="288925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8" name="Equation" r:id="rId55" imgW="126720" imgH="126720" progId="Equation.COEE2">
                  <p:embed/>
                </p:oleObj>
              </mc:Choice>
              <mc:Fallback>
                <p:oleObj name="Equation" r:id="rId55" imgW="12672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713" y="5486400"/>
                        <a:ext cx="288925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26" name="Object 42"/>
          <p:cNvGraphicFramePr>
            <a:graphicFrameLocks noChangeAspect="1"/>
          </p:cNvGraphicFramePr>
          <p:nvPr/>
        </p:nvGraphicFramePr>
        <p:xfrm>
          <a:off x="2806700" y="5867400"/>
          <a:ext cx="576263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9" name="Equation" r:id="rId57" imgW="241200" imgH="126720" progId="Equation.COEE2">
                  <p:embed/>
                </p:oleObj>
              </mc:Choice>
              <mc:Fallback>
                <p:oleObj name="Equation" r:id="rId57" imgW="241200" imgH="12672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6700" y="5867400"/>
                        <a:ext cx="576263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4251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This Work?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junction tree algorithm is just a way to do variable elimination in all directions at once, storing intermediate results at each step.</a:t>
            </a:r>
          </a:p>
        </p:txBody>
      </p:sp>
    </p:spTree>
    <p:extLst>
      <p:ext uri="{BB962C8B-B14F-4D97-AF65-F5344CB8AC3E}">
        <p14:creationId xmlns:p14="http://schemas.microsoft.com/office/powerpoint/2010/main" val="902997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The Link Between Junction Trees and Variable Elimination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dirty="0"/>
              <a:t>To eliminate a variable at any step,</a:t>
            </a:r>
            <a:br>
              <a:rPr lang="en-US" dirty="0"/>
            </a:br>
            <a:r>
              <a:rPr lang="en-US" dirty="0"/>
              <a:t>we combine all remaining tables involving</a:t>
            </a:r>
            <a:br>
              <a:rPr lang="en-US" dirty="0"/>
            </a:br>
            <a:r>
              <a:rPr lang="en-US" dirty="0"/>
              <a:t>that variable.</a:t>
            </a:r>
          </a:p>
          <a:p>
            <a:r>
              <a:rPr lang="en-US" dirty="0"/>
              <a:t>A node in the junction tree corresponds to the variables in one of the tables created during variable elimination (the other variables required to remove a variable).</a:t>
            </a:r>
          </a:p>
          <a:p>
            <a:r>
              <a:rPr lang="en-US" dirty="0"/>
              <a:t>An arc in the junction tree shows the flow of data in the elimination computation.</a:t>
            </a:r>
          </a:p>
        </p:txBody>
      </p:sp>
    </p:spTree>
    <p:extLst>
      <p:ext uri="{BB962C8B-B14F-4D97-AF65-F5344CB8AC3E}">
        <p14:creationId xmlns:p14="http://schemas.microsoft.com/office/powerpoint/2010/main" val="3643629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Junction Tree Savings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Avoids redundancy in repeated variable elimination</a:t>
            </a:r>
          </a:p>
          <a:p>
            <a:endParaRPr lang="en-US" dirty="0"/>
          </a:p>
          <a:p>
            <a:r>
              <a:rPr lang="en-US" dirty="0"/>
              <a:t>Need to build junction tree only once ever</a:t>
            </a:r>
            <a:br>
              <a:rPr lang="en-US" dirty="0"/>
            </a:br>
            <a:endParaRPr lang="en-US" dirty="0"/>
          </a:p>
          <a:p>
            <a:r>
              <a:rPr lang="en-US" dirty="0"/>
              <a:t>Need to repeat belief propagation only when new evidence is received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661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Loopy Belief Propagation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648200"/>
          </a:xfrm>
        </p:spPr>
        <p:txBody>
          <a:bodyPr/>
          <a:lstStyle/>
          <a:p>
            <a:r>
              <a:rPr lang="en-US" dirty="0"/>
              <a:t>Inference is efficient if graph is tree</a:t>
            </a:r>
          </a:p>
          <a:p>
            <a:r>
              <a:rPr lang="en-US" dirty="0"/>
              <a:t>Inference cost is exponential in </a:t>
            </a:r>
            <a:r>
              <a:rPr lang="en-US" dirty="0" err="1"/>
              <a:t>treewidth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(size of largest clique in graph – 1)</a:t>
            </a:r>
          </a:p>
          <a:p>
            <a:r>
              <a:rPr lang="en-US" dirty="0"/>
              <a:t>What if </a:t>
            </a:r>
            <a:r>
              <a:rPr lang="en-US" dirty="0" err="1"/>
              <a:t>treewidth</a:t>
            </a:r>
            <a:r>
              <a:rPr lang="en-US" dirty="0"/>
              <a:t> is too high?</a:t>
            </a:r>
          </a:p>
          <a:p>
            <a:r>
              <a:rPr lang="en-US" dirty="0"/>
              <a:t>Solution: Do belief prop. on original graph</a:t>
            </a:r>
          </a:p>
          <a:p>
            <a:r>
              <a:rPr lang="en-US" dirty="0"/>
              <a:t>May not converge, or converge to bad approx.</a:t>
            </a:r>
          </a:p>
          <a:p>
            <a:r>
              <a:rPr lang="en-US" dirty="0"/>
              <a:t>In practice, often fast and good approximation</a:t>
            </a:r>
          </a:p>
        </p:txBody>
      </p:sp>
    </p:spTree>
    <p:extLst>
      <p:ext uri="{BB962C8B-B14F-4D97-AF65-F5344CB8AC3E}">
        <p14:creationId xmlns:p14="http://schemas.microsoft.com/office/powerpoint/2010/main" val="4169691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698500"/>
          </a:xfrm>
        </p:spPr>
        <p:txBody>
          <a:bodyPr anchor="b"/>
          <a:lstStyle/>
          <a:p>
            <a:r>
              <a:rPr lang="en-US" dirty="0"/>
              <a:t>Loopy Belief Propagation</a:t>
            </a:r>
          </a:p>
        </p:txBody>
      </p:sp>
      <p:sp>
        <p:nvSpPr>
          <p:cNvPr id="101379" name="Oval 4"/>
          <p:cNvSpPr>
            <a:spLocks noChangeArrowheads="1"/>
          </p:cNvSpPr>
          <p:nvPr/>
        </p:nvSpPr>
        <p:spPr bwMode="auto">
          <a:xfrm>
            <a:off x="2819400" y="37338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endParaRPr lang="en-GB" sz="35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1380" name="Oval 5"/>
          <p:cNvSpPr>
            <a:spLocks noChangeArrowheads="1"/>
          </p:cNvSpPr>
          <p:nvPr/>
        </p:nvSpPr>
        <p:spPr bwMode="auto">
          <a:xfrm>
            <a:off x="2819400" y="4343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endParaRPr lang="en-GB" sz="35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1381" name="Oval 6"/>
          <p:cNvSpPr>
            <a:spLocks noChangeArrowheads="1"/>
          </p:cNvSpPr>
          <p:nvPr/>
        </p:nvSpPr>
        <p:spPr bwMode="auto">
          <a:xfrm>
            <a:off x="2819400" y="3048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endParaRPr lang="en-GB" sz="35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1382" name="Oval 7"/>
          <p:cNvSpPr>
            <a:spLocks noChangeArrowheads="1"/>
          </p:cNvSpPr>
          <p:nvPr/>
        </p:nvSpPr>
        <p:spPr bwMode="auto">
          <a:xfrm>
            <a:off x="2819400" y="2514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endParaRPr lang="en-GB" sz="35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1383" name="Oval 8"/>
          <p:cNvSpPr>
            <a:spLocks noChangeArrowheads="1"/>
          </p:cNvSpPr>
          <p:nvPr/>
        </p:nvSpPr>
        <p:spPr bwMode="auto">
          <a:xfrm>
            <a:off x="2819400" y="48768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endParaRPr lang="en-GB" sz="35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1384" name="Rectangle 9"/>
          <p:cNvSpPr>
            <a:spLocks noChangeArrowheads="1"/>
          </p:cNvSpPr>
          <p:nvPr/>
        </p:nvSpPr>
        <p:spPr bwMode="auto">
          <a:xfrm>
            <a:off x="5867400" y="2895600"/>
            <a:ext cx="838200" cy="228600"/>
          </a:xfrm>
          <a:prstGeom prst="rect">
            <a:avLst/>
          </a:prstGeom>
          <a:solidFill>
            <a:srgbClr val="FF00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endParaRPr lang="en-GB" sz="35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1385" name="Rectangle 10"/>
          <p:cNvSpPr>
            <a:spLocks noChangeArrowheads="1"/>
          </p:cNvSpPr>
          <p:nvPr/>
        </p:nvSpPr>
        <p:spPr bwMode="auto">
          <a:xfrm>
            <a:off x="5867400" y="3352800"/>
            <a:ext cx="838200" cy="228600"/>
          </a:xfrm>
          <a:prstGeom prst="rect">
            <a:avLst/>
          </a:prstGeom>
          <a:solidFill>
            <a:srgbClr val="FF00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endParaRPr lang="en-GB" sz="35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1386" name="Rectangle 11"/>
          <p:cNvSpPr>
            <a:spLocks noChangeArrowheads="1"/>
          </p:cNvSpPr>
          <p:nvPr/>
        </p:nvSpPr>
        <p:spPr bwMode="auto">
          <a:xfrm>
            <a:off x="5867400" y="3886200"/>
            <a:ext cx="838200" cy="228600"/>
          </a:xfrm>
          <a:prstGeom prst="rect">
            <a:avLst/>
          </a:prstGeom>
          <a:solidFill>
            <a:srgbClr val="FF00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endParaRPr lang="en-GB" sz="35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1387" name="Rectangle 12"/>
          <p:cNvSpPr>
            <a:spLocks noChangeArrowheads="1"/>
          </p:cNvSpPr>
          <p:nvPr/>
        </p:nvSpPr>
        <p:spPr bwMode="auto">
          <a:xfrm>
            <a:off x="5867400" y="4343400"/>
            <a:ext cx="838200" cy="228600"/>
          </a:xfrm>
          <a:prstGeom prst="rect">
            <a:avLst/>
          </a:prstGeom>
          <a:solidFill>
            <a:srgbClr val="FF00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endParaRPr lang="en-GB" sz="35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1388" name="Rectangle 13"/>
          <p:cNvSpPr>
            <a:spLocks noChangeArrowheads="1"/>
          </p:cNvSpPr>
          <p:nvPr/>
        </p:nvSpPr>
        <p:spPr bwMode="auto">
          <a:xfrm>
            <a:off x="5867400" y="4876800"/>
            <a:ext cx="838200" cy="228600"/>
          </a:xfrm>
          <a:prstGeom prst="rect">
            <a:avLst/>
          </a:prstGeom>
          <a:solidFill>
            <a:srgbClr val="FF00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endParaRPr lang="en-GB" sz="35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1389" name="Rectangle 15"/>
          <p:cNvSpPr>
            <a:spLocks noChangeArrowheads="1"/>
          </p:cNvSpPr>
          <p:nvPr/>
        </p:nvSpPr>
        <p:spPr bwMode="auto">
          <a:xfrm>
            <a:off x="5867400" y="2590800"/>
            <a:ext cx="838200" cy="228600"/>
          </a:xfrm>
          <a:prstGeom prst="rect">
            <a:avLst/>
          </a:prstGeom>
          <a:solidFill>
            <a:srgbClr val="FF00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endParaRPr lang="en-GB" sz="3500" b="1">
              <a:solidFill>
                <a:schemeClr val="tx2"/>
              </a:solidFill>
              <a:latin typeface="Arial" charset="0"/>
            </a:endParaRPr>
          </a:p>
        </p:txBody>
      </p:sp>
      <p:cxnSp>
        <p:nvCxnSpPr>
          <p:cNvPr id="101390" name="AutoShape 16"/>
          <p:cNvCxnSpPr>
            <a:cxnSpLocks noChangeShapeType="1"/>
            <a:endCxn id="101389" idx="1"/>
          </p:cNvCxnSpPr>
          <p:nvPr/>
        </p:nvCxnSpPr>
        <p:spPr bwMode="auto">
          <a:xfrm flipV="1">
            <a:off x="3276600" y="2705100"/>
            <a:ext cx="2590800" cy="38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391" name="AutoShape 17"/>
          <p:cNvCxnSpPr>
            <a:cxnSpLocks noChangeShapeType="1"/>
            <a:stCxn id="101381" idx="6"/>
            <a:endCxn id="101385" idx="1"/>
          </p:cNvCxnSpPr>
          <p:nvPr/>
        </p:nvCxnSpPr>
        <p:spPr bwMode="auto">
          <a:xfrm>
            <a:off x="3276600" y="3276600"/>
            <a:ext cx="2590800" cy="190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392" name="AutoShape 18"/>
          <p:cNvCxnSpPr>
            <a:cxnSpLocks noChangeShapeType="1"/>
            <a:stCxn id="101379" idx="6"/>
            <a:endCxn id="101385" idx="1"/>
          </p:cNvCxnSpPr>
          <p:nvPr/>
        </p:nvCxnSpPr>
        <p:spPr bwMode="auto">
          <a:xfrm flipV="1">
            <a:off x="3286125" y="3467100"/>
            <a:ext cx="2571750" cy="495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393" name="AutoShape 19"/>
          <p:cNvCxnSpPr>
            <a:cxnSpLocks noChangeShapeType="1"/>
            <a:stCxn id="101380" idx="6"/>
            <a:endCxn id="101387" idx="1"/>
          </p:cNvCxnSpPr>
          <p:nvPr/>
        </p:nvCxnSpPr>
        <p:spPr bwMode="auto">
          <a:xfrm flipV="1">
            <a:off x="3276600" y="4457700"/>
            <a:ext cx="2590800" cy="114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394" name="AutoShape 20"/>
          <p:cNvCxnSpPr>
            <a:cxnSpLocks noChangeShapeType="1"/>
            <a:stCxn id="101379" idx="6"/>
            <a:endCxn id="101384" idx="1"/>
          </p:cNvCxnSpPr>
          <p:nvPr/>
        </p:nvCxnSpPr>
        <p:spPr bwMode="auto">
          <a:xfrm flipV="1">
            <a:off x="3276600" y="3009900"/>
            <a:ext cx="2590800" cy="952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395" name="AutoShape 21"/>
          <p:cNvCxnSpPr>
            <a:cxnSpLocks noChangeShapeType="1"/>
            <a:stCxn id="101381" idx="6"/>
            <a:endCxn id="101384" idx="1"/>
          </p:cNvCxnSpPr>
          <p:nvPr/>
        </p:nvCxnSpPr>
        <p:spPr bwMode="auto">
          <a:xfrm flipV="1">
            <a:off x="3286125" y="3009900"/>
            <a:ext cx="2571750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396" name="AutoShape 22"/>
          <p:cNvCxnSpPr>
            <a:cxnSpLocks noChangeShapeType="1"/>
            <a:stCxn id="101387" idx="1"/>
            <a:endCxn id="101383" idx="6"/>
          </p:cNvCxnSpPr>
          <p:nvPr/>
        </p:nvCxnSpPr>
        <p:spPr bwMode="auto">
          <a:xfrm rot="10800000" flipV="1">
            <a:off x="3276600" y="4457700"/>
            <a:ext cx="2590800" cy="647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397" name="AutoShape 23"/>
          <p:cNvCxnSpPr>
            <a:cxnSpLocks noChangeShapeType="1"/>
            <a:stCxn id="101381" idx="6"/>
            <a:endCxn id="101386" idx="1"/>
          </p:cNvCxnSpPr>
          <p:nvPr/>
        </p:nvCxnSpPr>
        <p:spPr bwMode="auto">
          <a:xfrm>
            <a:off x="3276600" y="3276600"/>
            <a:ext cx="2590800" cy="723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398" name="AutoShape 24"/>
          <p:cNvCxnSpPr>
            <a:cxnSpLocks noChangeShapeType="1"/>
            <a:stCxn id="101383" idx="6"/>
            <a:endCxn id="101388" idx="1"/>
          </p:cNvCxnSpPr>
          <p:nvPr/>
        </p:nvCxnSpPr>
        <p:spPr bwMode="auto">
          <a:xfrm flipV="1">
            <a:off x="3276600" y="4991100"/>
            <a:ext cx="2590800" cy="114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1399" name="Text Box 25"/>
          <p:cNvSpPr txBox="1">
            <a:spLocks noChangeArrowheads="1"/>
          </p:cNvSpPr>
          <p:nvPr/>
        </p:nvSpPr>
        <p:spPr bwMode="auto">
          <a:xfrm>
            <a:off x="990600" y="33528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>
                <a:latin typeface="Arial" charset="0"/>
              </a:rPr>
              <a:t>Nodes (x)</a:t>
            </a:r>
          </a:p>
        </p:txBody>
      </p:sp>
      <p:sp>
        <p:nvSpPr>
          <p:cNvPr id="101400" name="Text Box 26"/>
          <p:cNvSpPr txBox="1">
            <a:spLocks noChangeArrowheads="1"/>
          </p:cNvSpPr>
          <p:nvPr/>
        </p:nvSpPr>
        <p:spPr bwMode="auto">
          <a:xfrm>
            <a:off x="7010400" y="33528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>
                <a:latin typeface="Arial" charset="0"/>
              </a:rPr>
              <a:t>Factors (f)</a:t>
            </a:r>
          </a:p>
        </p:txBody>
      </p:sp>
      <p:cxnSp>
        <p:nvCxnSpPr>
          <p:cNvPr id="101401" name="AutoShape 19"/>
          <p:cNvCxnSpPr>
            <a:cxnSpLocks noChangeShapeType="1"/>
            <a:stCxn id="101379" idx="6"/>
            <a:endCxn id="101386" idx="1"/>
          </p:cNvCxnSpPr>
          <p:nvPr/>
        </p:nvCxnSpPr>
        <p:spPr bwMode="auto">
          <a:xfrm>
            <a:off x="3276600" y="3962400"/>
            <a:ext cx="2590800" cy="38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402" name="AutoShape 16"/>
          <p:cNvCxnSpPr>
            <a:cxnSpLocks noChangeShapeType="1"/>
            <a:stCxn id="101380" idx="6"/>
            <a:endCxn id="101388" idx="1"/>
          </p:cNvCxnSpPr>
          <p:nvPr/>
        </p:nvCxnSpPr>
        <p:spPr bwMode="auto">
          <a:xfrm>
            <a:off x="3276600" y="4572000"/>
            <a:ext cx="2590800" cy="419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01403" name="Object 2"/>
          <p:cNvGraphicFramePr>
            <a:graphicFrameLocks noChangeAspect="1"/>
          </p:cNvGraphicFramePr>
          <p:nvPr/>
        </p:nvGraphicFramePr>
        <p:xfrm>
          <a:off x="2743200" y="1524000"/>
          <a:ext cx="373380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Equation" r:id="rId4" imgW="1523880" imgH="368280" progId="Equation.3">
                  <p:embed/>
                </p:oleObj>
              </mc:Choice>
              <mc:Fallback>
                <p:oleObj name="Equation" r:id="rId4" imgW="15238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524000"/>
                        <a:ext cx="3733800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404" name="Freeform 36"/>
          <p:cNvSpPr>
            <a:spLocks/>
          </p:cNvSpPr>
          <p:nvPr/>
        </p:nvSpPr>
        <p:spPr bwMode="auto">
          <a:xfrm flipV="1">
            <a:off x="2590800" y="6324600"/>
            <a:ext cx="4953000" cy="381000"/>
          </a:xfrm>
          <a:custGeom>
            <a:avLst/>
            <a:gdLst>
              <a:gd name="T0" fmla="*/ 0 w 2208"/>
              <a:gd name="T1" fmla="*/ 381000 h 432"/>
              <a:gd name="T2" fmla="*/ 2584174 w 2208"/>
              <a:gd name="T3" fmla="*/ 0 h 432"/>
              <a:gd name="T4" fmla="*/ 4953000 w 2208"/>
              <a:gd name="T5" fmla="*/ 381000 h 432"/>
              <a:gd name="T6" fmla="*/ 0 60000 65536"/>
              <a:gd name="T7" fmla="*/ 0 60000 65536"/>
              <a:gd name="T8" fmla="*/ 0 60000 65536"/>
              <a:gd name="T9" fmla="*/ 0 w 2208"/>
              <a:gd name="T10" fmla="*/ 0 h 432"/>
              <a:gd name="T11" fmla="*/ 2208 w 2208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8" h="432">
                <a:moveTo>
                  <a:pt x="0" y="432"/>
                </a:moveTo>
                <a:cubicBezTo>
                  <a:pt x="392" y="216"/>
                  <a:pt x="784" y="0"/>
                  <a:pt x="1152" y="0"/>
                </a:cubicBezTo>
                <a:cubicBezTo>
                  <a:pt x="1520" y="0"/>
                  <a:pt x="2112" y="376"/>
                  <a:pt x="2208" y="43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eaLnBrk="1" hangingPunct="1"/>
            <a:endParaRPr lang="en-GB" sz="35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1405" name="Freeform 33"/>
          <p:cNvSpPr>
            <a:spLocks/>
          </p:cNvSpPr>
          <p:nvPr/>
        </p:nvSpPr>
        <p:spPr bwMode="auto">
          <a:xfrm>
            <a:off x="2514600" y="914400"/>
            <a:ext cx="4114800" cy="644525"/>
          </a:xfrm>
          <a:custGeom>
            <a:avLst/>
            <a:gdLst>
              <a:gd name="T0" fmla="*/ 0 w 2208"/>
              <a:gd name="T1" fmla="*/ 644525 h 432"/>
              <a:gd name="T2" fmla="*/ 2146852 w 2208"/>
              <a:gd name="T3" fmla="*/ 0 h 432"/>
              <a:gd name="T4" fmla="*/ 4114800 w 2208"/>
              <a:gd name="T5" fmla="*/ 644525 h 432"/>
              <a:gd name="T6" fmla="*/ 0 60000 65536"/>
              <a:gd name="T7" fmla="*/ 0 60000 65536"/>
              <a:gd name="T8" fmla="*/ 0 60000 65536"/>
              <a:gd name="T9" fmla="*/ 0 w 2208"/>
              <a:gd name="T10" fmla="*/ 0 h 432"/>
              <a:gd name="T11" fmla="*/ 2208 w 2208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8" h="432">
                <a:moveTo>
                  <a:pt x="0" y="432"/>
                </a:moveTo>
                <a:cubicBezTo>
                  <a:pt x="392" y="216"/>
                  <a:pt x="784" y="0"/>
                  <a:pt x="1152" y="0"/>
                </a:cubicBezTo>
                <a:cubicBezTo>
                  <a:pt x="1520" y="0"/>
                  <a:pt x="2112" y="376"/>
                  <a:pt x="2208" y="43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eaLnBrk="1" hangingPunct="1"/>
            <a:endParaRPr lang="en-GB" sz="3500" b="1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101406" name="Object 3"/>
          <p:cNvGraphicFramePr>
            <a:graphicFrameLocks noChangeAspect="1"/>
          </p:cNvGraphicFramePr>
          <p:nvPr/>
        </p:nvGraphicFramePr>
        <p:xfrm>
          <a:off x="2613025" y="5334000"/>
          <a:ext cx="48260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Equation" r:id="rId6" imgW="2209680" imgH="507960" progId="Equation.3">
                  <p:embed/>
                </p:oleObj>
              </mc:Choice>
              <mc:Fallback>
                <p:oleObj name="Equation" r:id="rId6" imgW="22096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3025" y="5334000"/>
                        <a:ext cx="4826000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5376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Viterbi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1828800"/>
            <a:ext cx="4114800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  C   G  T   A   G  C   T   </a:t>
            </a:r>
            <a:r>
              <a:rPr lang="en-US" sz="2400" b="1" dirty="0" err="1" smtClean="0"/>
              <a:t>T</a:t>
            </a:r>
            <a:r>
              <a:rPr lang="en-US" sz="2400" b="1" dirty="0" smtClean="0"/>
              <a:t>   </a:t>
            </a:r>
            <a:r>
              <a:rPr lang="en-US" sz="2400" b="1" dirty="0" err="1" smtClean="0"/>
              <a:t>T</a:t>
            </a:r>
            <a:endParaRPr lang="en-US" sz="2400" b="1" dirty="0"/>
          </a:p>
        </p:txBody>
      </p:sp>
      <p:sp>
        <p:nvSpPr>
          <p:cNvPr id="9" name="Oval 8"/>
          <p:cNvSpPr/>
          <p:nvPr/>
        </p:nvSpPr>
        <p:spPr>
          <a:xfrm>
            <a:off x="2057400" y="2373854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404533" y="2373854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834464" y="2373854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181600" y="2373854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057400" y="2754854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404533" y="2754854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834464" y="2754854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181600" y="2754854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057400" y="3135854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404533" y="3135854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834464" y="3135854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181600" y="3135854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057400" y="3516854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404533" y="3516854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834464" y="3516854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181600" y="3516854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9144000" y="3288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.04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9144000" y="3669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.10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9144000" y="4050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9144000" y="4431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.06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57200" y="1909618"/>
            <a:ext cx="1219200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sequence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57200" y="2824018"/>
            <a:ext cx="1219200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states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0515600" y="3276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.01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0515600" y="3657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.04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0515600" y="4038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.03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0515600" y="4419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.08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0134600" y="1600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.0004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0134600" y="1981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.0040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0134600" y="2350532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.0006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0134600" y="2743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.0048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9" idx="2"/>
            <a:endCxn id="64" idx="7"/>
          </p:cNvCxnSpPr>
          <p:nvPr/>
        </p:nvCxnSpPr>
        <p:spPr>
          <a:xfrm flipH="1">
            <a:off x="1566722" y="2499584"/>
            <a:ext cx="490678" cy="405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31" idx="2"/>
            <a:endCxn id="39" idx="7"/>
          </p:cNvCxnSpPr>
          <p:nvPr/>
        </p:nvCxnSpPr>
        <p:spPr>
          <a:xfrm flipH="1">
            <a:off x="2252522" y="3246979"/>
            <a:ext cx="152011" cy="3213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21" idx="2"/>
            <a:endCxn id="19" idx="6"/>
          </p:cNvCxnSpPr>
          <p:nvPr/>
        </p:nvCxnSpPr>
        <p:spPr>
          <a:xfrm flipH="1">
            <a:off x="2286000" y="2880584"/>
            <a:ext cx="1185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1371600" y="2868693"/>
            <a:ext cx="228600" cy="2514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19" idx="2"/>
            <a:endCxn id="64" idx="6"/>
          </p:cNvCxnSpPr>
          <p:nvPr/>
        </p:nvCxnSpPr>
        <p:spPr>
          <a:xfrm flipH="1">
            <a:off x="1600200" y="2874892"/>
            <a:ext cx="457200" cy="125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29" idx="2"/>
          </p:cNvCxnSpPr>
          <p:nvPr/>
        </p:nvCxnSpPr>
        <p:spPr>
          <a:xfrm flipH="1" flipV="1">
            <a:off x="1566722" y="3049308"/>
            <a:ext cx="490678" cy="2223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9" idx="2"/>
            <a:endCxn id="64" idx="5"/>
          </p:cNvCxnSpPr>
          <p:nvPr/>
        </p:nvCxnSpPr>
        <p:spPr>
          <a:xfrm flipH="1" flipV="1">
            <a:off x="1566722" y="3055365"/>
            <a:ext cx="490678" cy="6151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41" idx="2"/>
            <a:endCxn id="39" idx="6"/>
          </p:cNvCxnSpPr>
          <p:nvPr/>
        </p:nvCxnSpPr>
        <p:spPr>
          <a:xfrm flipH="1">
            <a:off x="2286000" y="3642584"/>
            <a:ext cx="1185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11" idx="2"/>
            <a:endCxn id="19" idx="6"/>
          </p:cNvCxnSpPr>
          <p:nvPr/>
        </p:nvCxnSpPr>
        <p:spPr>
          <a:xfrm flipH="1">
            <a:off x="2286000" y="2480534"/>
            <a:ext cx="118533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2755899" y="2368020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3103032" y="2368020"/>
            <a:ext cx="228600" cy="251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755899" y="2749020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3103032" y="2749020"/>
            <a:ext cx="228600" cy="2514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55899" y="3130020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3103032" y="3130020"/>
            <a:ext cx="228600" cy="25146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55899" y="3511020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3103032" y="3511020"/>
            <a:ext cx="228600" cy="2514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Arrow Connector 91"/>
          <p:cNvCxnSpPr>
            <a:stCxn id="89" idx="2"/>
            <a:endCxn id="88" idx="6"/>
          </p:cNvCxnSpPr>
          <p:nvPr/>
        </p:nvCxnSpPr>
        <p:spPr>
          <a:xfrm flipH="1">
            <a:off x="2984499" y="3255750"/>
            <a:ext cx="1185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7" idx="2"/>
            <a:endCxn id="86" idx="6"/>
          </p:cNvCxnSpPr>
          <p:nvPr/>
        </p:nvCxnSpPr>
        <p:spPr>
          <a:xfrm flipH="1">
            <a:off x="2984499" y="2874750"/>
            <a:ext cx="1185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91" idx="2"/>
            <a:endCxn id="88" idx="6"/>
          </p:cNvCxnSpPr>
          <p:nvPr/>
        </p:nvCxnSpPr>
        <p:spPr>
          <a:xfrm flipH="1" flipV="1">
            <a:off x="2984499" y="3236700"/>
            <a:ext cx="118533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85" idx="2"/>
            <a:endCxn id="86" idx="6"/>
          </p:cNvCxnSpPr>
          <p:nvPr/>
        </p:nvCxnSpPr>
        <p:spPr>
          <a:xfrm flipH="1">
            <a:off x="2984499" y="2474700"/>
            <a:ext cx="118533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90" idx="2"/>
            <a:endCxn id="41" idx="6"/>
          </p:cNvCxnSpPr>
          <p:nvPr/>
        </p:nvCxnSpPr>
        <p:spPr>
          <a:xfrm flipH="1">
            <a:off x="2633133" y="3636459"/>
            <a:ext cx="122766" cy="64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88" idx="2"/>
            <a:endCxn id="31" idx="6"/>
          </p:cNvCxnSpPr>
          <p:nvPr/>
        </p:nvCxnSpPr>
        <p:spPr>
          <a:xfrm flipH="1">
            <a:off x="2633133" y="3255459"/>
            <a:ext cx="122766" cy="64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86" idx="2"/>
            <a:endCxn id="21" idx="6"/>
          </p:cNvCxnSpPr>
          <p:nvPr/>
        </p:nvCxnSpPr>
        <p:spPr>
          <a:xfrm flipH="1">
            <a:off x="2633133" y="2874459"/>
            <a:ext cx="122766" cy="64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84" idx="2"/>
            <a:endCxn id="11" idx="6"/>
          </p:cNvCxnSpPr>
          <p:nvPr/>
        </p:nvCxnSpPr>
        <p:spPr>
          <a:xfrm flipH="1">
            <a:off x="2633133" y="2493459"/>
            <a:ext cx="122766" cy="64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H="1">
            <a:off x="5063067" y="3299684"/>
            <a:ext cx="1185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>
            <a:off x="5063067" y="2918684"/>
            <a:ext cx="1185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 flipV="1">
            <a:off x="5063067" y="3280634"/>
            <a:ext cx="118533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H="1">
            <a:off x="5063067" y="2518634"/>
            <a:ext cx="118533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3505200" y="2518304"/>
            <a:ext cx="1066800" cy="778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…</a:t>
            </a:r>
            <a:endParaRPr lang="en-US" sz="4000" b="1" dirty="0"/>
          </a:p>
        </p:txBody>
      </p:sp>
      <p:cxnSp>
        <p:nvCxnSpPr>
          <p:cNvPr id="4" name="Straight Arrow Connector 3"/>
          <p:cNvCxnSpPr>
            <a:endCxn id="41" idx="4"/>
          </p:cNvCxnSpPr>
          <p:nvPr/>
        </p:nvCxnSpPr>
        <p:spPr>
          <a:xfrm flipH="1" flipV="1">
            <a:off x="2518833" y="3768314"/>
            <a:ext cx="222250" cy="40151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267200"/>
            <a:ext cx="7886704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089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7" grpId="0" animBg="1"/>
      <p:bldP spid="18" grpId="0" animBg="1"/>
      <p:bldP spid="19" grpId="0" animBg="1"/>
      <p:bldP spid="21" grpId="0" animBg="1"/>
      <p:bldP spid="27" grpId="0" animBg="1"/>
      <p:bldP spid="28" grpId="0" animBg="1"/>
      <p:bldP spid="29" grpId="0" animBg="1"/>
      <p:bldP spid="31" grpId="0" animBg="1"/>
      <p:bldP spid="37" grpId="0" animBg="1"/>
      <p:bldP spid="38" grpId="0" animBg="1"/>
      <p:bldP spid="39" grpId="0" animBg="1"/>
      <p:bldP spid="41" grpId="0" animBg="1"/>
      <p:bldP spid="47" grpId="0" animBg="1"/>
      <p:bldP spid="48" grpId="0" animBg="1"/>
      <p:bldP spid="64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1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r>
              <a:rPr lang="en-US" dirty="0" smtClean="0"/>
              <a:t> for Viterbi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9144000" y="3288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.04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9144000" y="3669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.10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9144000" y="4050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9144000" y="4431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.06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0515600" y="3276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.01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0515600" y="3657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.04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0515600" y="4038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.03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0515600" y="4419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.08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0134600" y="1600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.0004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0134600" y="1981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.0040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0134600" y="2350532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.0006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0134600" y="2743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.0048</a:t>
            </a:r>
            <a:endParaRPr lang="en-US" dirty="0"/>
          </a:p>
        </p:txBody>
      </p:sp>
      <p:sp>
        <p:nvSpPr>
          <p:cNvPr id="7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Iterate over positions in sequence</a:t>
            </a:r>
          </a:p>
          <a:p>
            <a:r>
              <a:rPr lang="en-US" dirty="0" smtClean="0"/>
              <a:t>At each position, fill in likelihood and traceback</a:t>
            </a:r>
          </a:p>
          <a:p>
            <a:r>
              <a:rPr lang="en-US" dirty="0" smtClean="0"/>
              <a:t>Compute emission and transition counts:</a:t>
            </a:r>
          </a:p>
          <a:p>
            <a:pPr lvl="1"/>
            <a:r>
              <a:rPr lang="en-US" dirty="0" smtClean="0"/>
              <a:t>number of times state </a:t>
            </a:r>
            <a:r>
              <a:rPr lang="en-US" i="1" dirty="0" smtClean="0"/>
              <a:t>k</a:t>
            </a:r>
            <a:r>
              <a:rPr lang="en-US" dirty="0" smtClean="0"/>
              <a:t> emits letter </a:t>
            </a:r>
            <a:r>
              <a:rPr lang="en-US" i="1" dirty="0" smtClean="0"/>
              <a:t>s</a:t>
            </a:r>
          </a:p>
          <a:p>
            <a:pPr lvl="1"/>
            <a:r>
              <a:rPr lang="en-US" dirty="0" smtClean="0"/>
              <a:t>number of times state </a:t>
            </a:r>
            <a:r>
              <a:rPr lang="en-US" i="1" dirty="0" smtClean="0"/>
              <a:t>k</a:t>
            </a:r>
            <a:r>
              <a:rPr lang="en-US" dirty="0" smtClean="0"/>
              <a:t> transitions to state </a:t>
            </a:r>
            <a:r>
              <a:rPr lang="en-US" i="1" dirty="0" smtClean="0"/>
              <a:t>k'</a:t>
            </a:r>
            <a:endParaRPr lang="en-US" dirty="0" smtClean="0"/>
          </a:p>
          <a:p>
            <a:r>
              <a:rPr lang="en-US" dirty="0" smtClean="0"/>
              <a:t>Compute new parameter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629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Likelihood function for Viterbi training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9144000" y="3288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.04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9144000" y="3669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.10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9144000" y="4050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9144000" y="4431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.06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0515600" y="3276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.01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0515600" y="3657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.04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0515600" y="4038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.03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0515600" y="4419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.08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0134600" y="1600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.0004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0134600" y="1981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.0040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0134600" y="2350532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.0006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0134600" y="2743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.0048</a:t>
            </a:r>
            <a:endParaRPr lang="en-US" dirty="0"/>
          </a:p>
        </p:txBody>
      </p:sp>
      <p:sp>
        <p:nvSpPr>
          <p:cNvPr id="72" name="Content Placeholder 2"/>
          <p:cNvSpPr>
            <a:spLocks noGrp="1"/>
          </p:cNvSpPr>
          <p:nvPr>
            <p:ph idx="1"/>
          </p:nvPr>
        </p:nvSpPr>
        <p:spPr>
          <a:xfrm>
            <a:off x="533400" y="2332037"/>
            <a:ext cx="8229600" cy="4525963"/>
          </a:xfrm>
        </p:spPr>
        <p:txBody>
          <a:bodyPr/>
          <a:lstStyle/>
          <a:p>
            <a:r>
              <a:rPr lang="en-US" dirty="0" smtClean="0"/>
              <a:t>Likelihood function for Viterbi: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Different than likelihood function for EM:</a:t>
            </a:r>
          </a:p>
          <a:p>
            <a:endParaRPr lang="en-US" dirty="0" smtClean="0"/>
          </a:p>
        </p:txBody>
      </p:sp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4800600"/>
            <a:ext cx="2273300" cy="1028700"/>
          </a:xfrm>
          <a:prstGeom prst="rect">
            <a:avLst/>
          </a:prstGeom>
        </p:spPr>
      </p:pic>
      <p:pic>
        <p:nvPicPr>
          <p:cNvPr id="9" name="Picture 8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048000"/>
            <a:ext cx="2743200" cy="77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369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Machine learning debuggin</a:t>
            </a:r>
            <a:r>
              <a:rPr lang="en-US" dirty="0" smtClean="0"/>
              <a:t>g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Debugging ML </a:t>
            </a:r>
            <a:r>
              <a:rPr lang="en-US" dirty="0" smtClean="0"/>
              <a:t>algorithms is </a:t>
            </a:r>
            <a:r>
              <a:rPr lang="en-US" i="1" dirty="0" smtClean="0"/>
              <a:t>much</a:t>
            </a:r>
            <a:r>
              <a:rPr lang="en-US" dirty="0" smtClean="0"/>
              <a:t> harder than other code.</a:t>
            </a:r>
          </a:p>
          <a:p>
            <a:r>
              <a:rPr lang="en-US" dirty="0" smtClean="0"/>
              <a:t>Problem: It is hard to verify the output after each step.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4929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Machine learning debuggin</a:t>
            </a:r>
            <a:r>
              <a:rPr lang="en-US" dirty="0" smtClean="0"/>
              <a:t>g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Strategies:</a:t>
            </a:r>
          </a:p>
          <a:p>
            <a:pPr lvl="1"/>
            <a:r>
              <a:rPr lang="en-US" dirty="0"/>
              <a:t>Work out a simple example by hand.</a:t>
            </a:r>
          </a:p>
          <a:p>
            <a:pPr lvl="1"/>
            <a:r>
              <a:rPr lang="en-US" dirty="0"/>
              <a:t>Implement a simpler, less efficient algorithm and compare.</a:t>
            </a:r>
          </a:p>
          <a:p>
            <a:pPr lvl="1"/>
            <a:r>
              <a:rPr lang="en-US" dirty="0"/>
              <a:t>Compute your objective function (i.e. likelihood) at each iteration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Stare hard at your code.</a:t>
            </a:r>
          </a:p>
          <a:p>
            <a:pPr lvl="1"/>
            <a:r>
              <a:rPr lang="en-US" b="1" dirty="0" smtClean="0"/>
              <a:t>Don't</a:t>
            </a:r>
            <a:r>
              <a:rPr lang="en-US" dirty="0" smtClean="0"/>
              <a:t> use your real data to test.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635996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6366</TotalTime>
  <Words>1425</Words>
  <Application>Microsoft Macintosh PowerPoint</Application>
  <PresentationFormat>On-screen Show (4:3)</PresentationFormat>
  <Paragraphs>305</Paragraphs>
  <Slides>46</Slides>
  <Notes>7</Notes>
  <HiddenSlides>26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5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Office Theme</vt:lpstr>
      <vt:lpstr>Microsoft Drawing 1.01</vt:lpstr>
      <vt:lpstr>CorelEquation! 2.0 Equation</vt:lpstr>
      <vt:lpstr>Microsoft Draw 98 Drawing</vt:lpstr>
      <vt:lpstr>Microsoft Equation 3.0</vt:lpstr>
      <vt:lpstr>Microsoft Equation</vt:lpstr>
      <vt:lpstr>GS 540 week 6</vt:lpstr>
      <vt:lpstr>HMM basics</vt:lpstr>
      <vt:lpstr>Viterbi Algorithm</vt:lpstr>
      <vt:lpstr>Viterbi Algorithm</vt:lpstr>
      <vt:lpstr>Viterbi Algorithm</vt:lpstr>
      <vt:lpstr>Pseudocode for Viterbi Algorithm</vt:lpstr>
      <vt:lpstr>Likelihood function for Viterbi training</vt:lpstr>
      <vt:lpstr>Machine learning debugging tips</vt:lpstr>
      <vt:lpstr>Machine learning debugging tips</vt:lpstr>
      <vt:lpstr>HW5 Tips</vt:lpstr>
      <vt:lpstr>HW5 Tips</vt:lpstr>
      <vt:lpstr>HW5 Tips</vt:lpstr>
      <vt:lpstr>HW6: Baum-Welch</vt:lpstr>
      <vt:lpstr>Bayesian networks, dynamic Bayesian networks, hidden Markov models</vt:lpstr>
      <vt:lpstr>Hidden Markov model</vt:lpstr>
      <vt:lpstr>Dynamic Bayesian network: More than one (hidden) random variable per position</vt:lpstr>
      <vt:lpstr>Bayesian network: Arbitrary structure of random variables</vt:lpstr>
      <vt:lpstr>Probabilistic model inference algorithms</vt:lpstr>
      <vt:lpstr>Probabilistic model learning algorithms</vt:lpstr>
      <vt:lpstr>What type of inference should you use to get an estimate of latent variable values?</vt:lpstr>
      <vt:lpstr>Example</vt:lpstr>
      <vt:lpstr>PowerPoint Presentation</vt:lpstr>
      <vt:lpstr>PowerPoint Presentation</vt:lpstr>
      <vt:lpstr>Step 2: Form junction tree</vt:lpstr>
      <vt:lpstr>Step 2: Form junction tree</vt:lpstr>
      <vt:lpstr>PowerPoint Presentation</vt:lpstr>
      <vt:lpstr>Step 1: Moralize the Graph</vt:lpstr>
      <vt:lpstr>Step 2: Remove Arrows</vt:lpstr>
      <vt:lpstr>The Clique Graph</vt:lpstr>
      <vt:lpstr>Junction Trees</vt:lpstr>
      <vt:lpstr>Step 5: Build the Junction Tree</vt:lpstr>
      <vt:lpstr>Step 7: Populate the Cliques</vt:lpstr>
      <vt:lpstr>Step 7: Populate the Cliques</vt:lpstr>
      <vt:lpstr>Step 8: Belief Propagation</vt:lpstr>
      <vt:lpstr>Step 8.1: Incorporate Evidence</vt:lpstr>
      <vt:lpstr>Step 8.2: Upward Pass</vt:lpstr>
      <vt:lpstr>Step 8.3: Downward Pass</vt:lpstr>
      <vt:lpstr>Inference Example: Going Up</vt:lpstr>
      <vt:lpstr>Status After Upward Pass</vt:lpstr>
      <vt:lpstr>Going Back Down</vt:lpstr>
      <vt:lpstr>Status After Downward Pass</vt:lpstr>
      <vt:lpstr>Why Does This Work?</vt:lpstr>
      <vt:lpstr>The Link Between Junction Trees and Variable Elimination</vt:lpstr>
      <vt:lpstr>Junction Tree Savings</vt:lpstr>
      <vt:lpstr>Loopy Belief Propagation</vt:lpstr>
      <vt:lpstr>Loopy Belief Propagation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greensi</dc:creator>
  <cp:lastModifiedBy>Max Libbrecht</cp:lastModifiedBy>
  <cp:revision>46</cp:revision>
  <dcterms:created xsi:type="dcterms:W3CDTF">2013-02-13T04:12:24Z</dcterms:created>
  <dcterms:modified xsi:type="dcterms:W3CDTF">2015-02-12T19:46:28Z</dcterms:modified>
</cp:coreProperties>
</file>