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0" r:id="rId5"/>
    <p:sldId id="269" r:id="rId6"/>
    <p:sldId id="271" r:id="rId7"/>
    <p:sldId id="274" r:id="rId8"/>
    <p:sldId id="270" r:id="rId9"/>
    <p:sldId id="272" r:id="rId10"/>
    <p:sldId id="267" r:id="rId11"/>
    <p:sldId id="265" r:id="rId12"/>
    <p:sldId id="266" r:id="rId13"/>
    <p:sldId id="268" r:id="rId14"/>
    <p:sldId id="273" r:id="rId15"/>
    <p:sldId id="259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60"/>
  </p:normalViewPr>
  <p:slideViewPr>
    <p:cSldViewPr>
      <p:cViewPr varScale="1">
        <p:scale>
          <a:sx n="102" d="100"/>
          <a:sy n="102" d="100"/>
        </p:scale>
        <p:origin x="-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190BA-6AD4-4D82-839E-930522366664}" type="datetimeFigureOut">
              <a:rPr lang="en-US" smtClean="0"/>
              <a:pPr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0CBA-7742-4225-8DC4-78C8F2C48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 540</a:t>
            </a:r>
            <a:br>
              <a:rPr lang="en-US" dirty="0" smtClean="0"/>
            </a:br>
            <a:r>
              <a:rPr lang="en-US" dirty="0" smtClean="0"/>
              <a:t>Discussion section 7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stability in Baum-Welch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Baum-Welch involves addition of probabilities, so using log space is not trivial.</a:t>
            </a:r>
          </a:p>
          <a:p>
            <a:r>
              <a:rPr lang="en-US" dirty="0" smtClean="0"/>
              <a:t>Two strategies for numeric stability:</a:t>
            </a:r>
          </a:p>
          <a:p>
            <a:pPr lvl="1"/>
            <a:r>
              <a:rPr lang="en-US" dirty="0" smtClean="0"/>
              <a:t>Multiply probabilities by a constant factor at each position (not recommended).</a:t>
            </a:r>
          </a:p>
          <a:p>
            <a:pPr lvl="1"/>
            <a:r>
              <a:rPr lang="en-US" dirty="0" smtClean="0"/>
              <a:t>Use logs, and implement log(A+B) carefully (recommended).</a:t>
            </a:r>
          </a:p>
        </p:txBody>
      </p:sp>
    </p:spTree>
    <p:extLst>
      <p:ext uri="{BB962C8B-B14F-4D97-AF65-F5344CB8AC3E}">
        <p14:creationId xmlns:p14="http://schemas.microsoft.com/office/powerpoint/2010/main" val="306039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log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stable: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stable: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39" y="2251576"/>
            <a:ext cx="7073900" cy="469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8534400" cy="38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1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log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stable:</a:t>
            </a:r>
            <a:endParaRPr lang="en-US" dirty="0" smtClean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8534400" cy="386977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8458200" cy="17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3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log(0)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special value for log(0)</a:t>
            </a:r>
          </a:p>
          <a:p>
            <a:r>
              <a:rPr lang="en-US" dirty="0" smtClean="0"/>
              <a:t>log(LOGZERO + p) = log(p)</a:t>
            </a:r>
          </a:p>
          <a:p>
            <a:r>
              <a:rPr lang="en-US" dirty="0" smtClean="0"/>
              <a:t>log(LOGZERO * p) = LOGZERO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81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HW6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algorithm by hand for a few steps.</a:t>
            </a:r>
          </a:p>
          <a:p>
            <a:r>
              <a:rPr lang="en-US" dirty="0" smtClean="0"/>
              <a:t>Compute likelihood at each Baum-Welch iteration. If it goes down, you have a bug.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04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HMM to predict genes</a:t>
            </a:r>
          </a:p>
          <a:p>
            <a:pPr lvl="1"/>
            <a:r>
              <a:rPr lang="en-US" dirty="0" smtClean="0"/>
              <a:t>11 states</a:t>
            </a:r>
          </a:p>
          <a:p>
            <a:pPr lvl="1"/>
            <a:r>
              <a:rPr lang="en-US" dirty="0" smtClean="0"/>
              <a:t>Each emits </a:t>
            </a:r>
            <a:r>
              <a:rPr lang="en-US" dirty="0" err="1" smtClean="0"/>
              <a:t>trinucleotides</a:t>
            </a:r>
            <a:r>
              <a:rPr lang="en-US" dirty="0" smtClean="0"/>
              <a:t> (</a:t>
            </a:r>
            <a:r>
              <a:rPr lang="en-US" dirty="0" err="1" smtClean="0"/>
              <a:t>codons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Viterbi </a:t>
            </a:r>
            <a:r>
              <a:rPr lang="en-US" dirty="0" smtClean="0"/>
              <a:t>parse</a:t>
            </a:r>
          </a:p>
          <a:p>
            <a:r>
              <a:rPr lang="en-US" dirty="0" smtClean="0"/>
              <a:t>5 iterations of training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UCSC Genome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HW6: Baum-Welch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learn HMM parameters taking into account </a:t>
            </a:r>
            <a:r>
              <a:rPr lang="en-US" b="1" dirty="0" smtClean="0"/>
              <a:t>all</a:t>
            </a:r>
            <a:r>
              <a:rPr lang="en-US" dirty="0" smtClean="0"/>
              <a:t> paths: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Expectation maximization</a:t>
            </a:r>
          </a:p>
          <a:p>
            <a:pPr lvl="1"/>
            <a:r>
              <a:rPr lang="en-US" dirty="0" smtClean="0"/>
              <a:t>Forward backward algorithm.</a:t>
            </a:r>
          </a:p>
          <a:p>
            <a:pPr lvl="1"/>
            <a:r>
              <a:rPr lang="en-US" dirty="0" smtClean="0"/>
              <a:t>Re-estimate parameter values based on expected counts.</a:t>
            </a:r>
            <a:endParaRPr lang="en-US" dirty="0"/>
          </a:p>
        </p:txBody>
      </p:sp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819400"/>
            <a:ext cx="22733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 for Viterbi </a:t>
            </a:r>
            <a:r>
              <a:rPr lang="en-US" dirty="0" smtClean="0"/>
              <a:t>and EM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Likelihood function for Viterbi: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Likelihood </a:t>
            </a:r>
            <a:r>
              <a:rPr lang="en-US" dirty="0" smtClean="0"/>
              <a:t>function for EM:</a:t>
            </a:r>
          </a:p>
          <a:p>
            <a:endParaRPr lang="en-US" dirty="0" smtClean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800600"/>
            <a:ext cx="2273300" cy="1028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0"/>
            <a:ext cx="2743200" cy="7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5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Baum-Welch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smtClean="0"/>
              <a:t>forward algorithm </a:t>
            </a:r>
            <a:r>
              <a:rPr lang="en-US" dirty="0" smtClean="0"/>
              <a:t>to find log likelihood of the sequence (</a:t>
            </a:r>
            <a:r>
              <a:rPr lang="en-US" dirty="0" err="1" smtClean="0"/>
              <a:t>ie</a:t>
            </a:r>
            <a:r>
              <a:rPr lang="en-US" dirty="0" smtClean="0"/>
              <a:t>. sum of all paths)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smtClean="0"/>
              <a:t>forward-backward</a:t>
            </a:r>
            <a:r>
              <a:rPr lang="en-US" dirty="0" smtClean="0"/>
              <a:t> to get fractional counts for each edge type</a:t>
            </a:r>
          </a:p>
          <a:p>
            <a:pPr lvl="1"/>
            <a:r>
              <a:rPr lang="en-US" dirty="0" smtClean="0"/>
              <a:t>(total </a:t>
            </a:r>
            <a:r>
              <a:rPr lang="en-US" dirty="0" err="1" smtClean="0"/>
              <a:t>prob</a:t>
            </a:r>
            <a:r>
              <a:rPr lang="en-US" dirty="0" smtClean="0"/>
              <a:t> of paths passing through edge)/(total </a:t>
            </a:r>
            <a:r>
              <a:rPr lang="en-US" dirty="0" err="1" smtClean="0"/>
              <a:t>prob</a:t>
            </a:r>
            <a:r>
              <a:rPr lang="en-US" dirty="0" smtClean="0"/>
              <a:t> of all paths)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Re-estimate transition and emission </a:t>
            </a:r>
            <a:r>
              <a:rPr lang="en-US" b="1" dirty="0" err="1"/>
              <a:t>p</a:t>
            </a:r>
            <a:r>
              <a:rPr lang="en-US" b="1" dirty="0" err="1" smtClean="0"/>
              <a:t>robs</a:t>
            </a:r>
            <a:r>
              <a:rPr lang="en-US" b="1" dirty="0" smtClean="0"/>
              <a:t> </a:t>
            </a:r>
            <a:r>
              <a:rPr lang="en-US" dirty="0" smtClean="0"/>
              <a:t>by calculating the expected number of each edge type</a:t>
            </a:r>
          </a:p>
        </p:txBody>
      </p:sp>
    </p:spTree>
    <p:extLst>
      <p:ext uri="{BB962C8B-B14F-4D97-AF65-F5344CB8AC3E}">
        <p14:creationId xmlns:p14="http://schemas.microsoft.com/office/powerpoint/2010/main" val="196356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1828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</a:t>
            </a:r>
            <a:r>
              <a:rPr lang="en-US" sz="2400" b="1" dirty="0" smtClean="0"/>
              <a:t>   C     </a:t>
            </a:r>
            <a:r>
              <a:rPr lang="en-US" sz="2400" b="1" dirty="0" smtClean="0"/>
              <a:t>T 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A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C  </a:t>
            </a:r>
            <a:r>
              <a:rPr lang="en-US" sz="2400" b="1" dirty="0" smtClean="0"/>
              <a:t>    T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4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24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6"/>
            <a:endCxn id="76" idx="2"/>
          </p:cNvCxnSpPr>
          <p:nvPr/>
        </p:nvCxnSpPr>
        <p:spPr>
          <a:xfrm>
            <a:off x="2286000" y="2880584"/>
            <a:ext cx="304800" cy="75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76" idx="6"/>
          </p:cNvCxnSpPr>
          <p:nvPr/>
        </p:nvCxnSpPr>
        <p:spPr>
          <a:xfrm flipH="1">
            <a:off x="2819400" y="3255750"/>
            <a:ext cx="283632" cy="37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76" idx="6"/>
          </p:cNvCxnSpPr>
          <p:nvPr/>
        </p:nvCxnSpPr>
        <p:spPr>
          <a:xfrm flipH="1">
            <a:off x="2819400" y="2874750"/>
            <a:ext cx="283632" cy="75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76" idx="6"/>
          </p:cNvCxnSpPr>
          <p:nvPr/>
        </p:nvCxnSpPr>
        <p:spPr>
          <a:xfrm flipH="1" flipV="1">
            <a:off x="2819400" y="3630930"/>
            <a:ext cx="283632" cy="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76" idx="6"/>
          </p:cNvCxnSpPr>
          <p:nvPr/>
        </p:nvCxnSpPr>
        <p:spPr>
          <a:xfrm flipH="1">
            <a:off x="2819400" y="2493750"/>
            <a:ext cx="283632" cy="113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191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at each node: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Forward: Sum of probabilities of paths ending at position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state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Backward: Sum of probabilities of path starting at position </a:t>
            </a:r>
            <a:r>
              <a:rPr lang="en-US" sz="2400" i="1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state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743200" y="3810000"/>
            <a:ext cx="228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590800" y="236220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90800" y="274320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312420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90800" y="350520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9" idx="6"/>
            <a:endCxn id="76" idx="2"/>
          </p:cNvCxnSpPr>
          <p:nvPr/>
        </p:nvCxnSpPr>
        <p:spPr>
          <a:xfrm>
            <a:off x="2286000" y="2499584"/>
            <a:ext cx="304800" cy="1131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9" idx="6"/>
            <a:endCxn id="76" idx="2"/>
          </p:cNvCxnSpPr>
          <p:nvPr/>
        </p:nvCxnSpPr>
        <p:spPr>
          <a:xfrm>
            <a:off x="2286000" y="3261584"/>
            <a:ext cx="304800" cy="369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9" idx="6"/>
            <a:endCxn id="76" idx="2"/>
          </p:cNvCxnSpPr>
          <p:nvPr/>
        </p:nvCxnSpPr>
        <p:spPr>
          <a:xfrm flipV="1">
            <a:off x="2286000" y="3630930"/>
            <a:ext cx="304800" cy="11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Forward-backward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64" grpId="0" animBg="1"/>
      <p:bldP spid="85" grpId="0" animBg="1"/>
      <p:bldP spid="87" grpId="0" animBg="1"/>
      <p:bldP spid="89" grpId="0" animBg="1"/>
      <p:bldP spid="91" grpId="0" animBg="1"/>
      <p:bldP spid="119" grpId="0"/>
      <p:bldP spid="73" grpId="0" animBg="1"/>
      <p:bldP spid="74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Forward-backward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828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</a:t>
            </a:r>
            <a:r>
              <a:rPr lang="en-US" sz="2400" b="1" dirty="0" smtClean="0"/>
              <a:t>   C     </a:t>
            </a:r>
            <a:r>
              <a:rPr lang="en-US" sz="2400" b="1" dirty="0" smtClean="0"/>
              <a:t>T 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A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C  </a:t>
            </a:r>
            <a:r>
              <a:rPr lang="en-US" sz="2400" b="1" dirty="0" smtClean="0"/>
              <a:t>    T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4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24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6"/>
            <a:endCxn id="76" idx="2"/>
          </p:cNvCxnSpPr>
          <p:nvPr/>
        </p:nvCxnSpPr>
        <p:spPr>
          <a:xfrm>
            <a:off x="2286000" y="2880584"/>
            <a:ext cx="304800" cy="75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76" idx="6"/>
          </p:cNvCxnSpPr>
          <p:nvPr/>
        </p:nvCxnSpPr>
        <p:spPr>
          <a:xfrm flipH="1">
            <a:off x="2819400" y="3255750"/>
            <a:ext cx="283632" cy="37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76" idx="6"/>
          </p:cNvCxnSpPr>
          <p:nvPr/>
        </p:nvCxnSpPr>
        <p:spPr>
          <a:xfrm flipH="1">
            <a:off x="2819400" y="2874750"/>
            <a:ext cx="283632" cy="75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76" idx="6"/>
          </p:cNvCxnSpPr>
          <p:nvPr/>
        </p:nvCxnSpPr>
        <p:spPr>
          <a:xfrm flipH="1" flipV="1">
            <a:off x="2819400" y="3630930"/>
            <a:ext cx="283632" cy="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76" idx="6"/>
          </p:cNvCxnSpPr>
          <p:nvPr/>
        </p:nvCxnSpPr>
        <p:spPr>
          <a:xfrm flipH="1">
            <a:off x="2819400" y="2493750"/>
            <a:ext cx="283632" cy="113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191000"/>
            <a:ext cx="5715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orward(</a:t>
            </a:r>
            <a:r>
              <a:rPr lang="en-US" sz="2400" dirty="0" err="1" smtClean="0"/>
              <a:t>i,k</a:t>
            </a:r>
            <a:r>
              <a:rPr lang="en-US" sz="2400" dirty="0" smtClean="0"/>
              <a:t>) = </a:t>
            </a:r>
          </a:p>
          <a:p>
            <a:r>
              <a:rPr lang="en-US" sz="2400" dirty="0" err="1" smtClean="0"/>
              <a:t>sum_k</a:t>
            </a:r>
            <a:r>
              <a:rPr lang="en-US" sz="2400" dirty="0" smtClean="0"/>
              <a:t>' [ forward(i-1,k') * transition(</a:t>
            </a:r>
            <a:r>
              <a:rPr lang="en-US" sz="2400" dirty="0" err="1" smtClean="0"/>
              <a:t>k,k</a:t>
            </a:r>
            <a:r>
              <a:rPr lang="en-US" sz="2400" dirty="0" smtClean="0"/>
              <a:t>') * emission(S_i-1, k') ]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743200" y="3810000"/>
            <a:ext cx="228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590800" y="236220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90800" y="274320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312420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90800" y="350520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9" idx="6"/>
            <a:endCxn id="76" idx="2"/>
          </p:cNvCxnSpPr>
          <p:nvPr/>
        </p:nvCxnSpPr>
        <p:spPr>
          <a:xfrm>
            <a:off x="2286000" y="2499584"/>
            <a:ext cx="304800" cy="1131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9" idx="6"/>
            <a:endCxn id="76" idx="2"/>
          </p:cNvCxnSpPr>
          <p:nvPr/>
        </p:nvCxnSpPr>
        <p:spPr>
          <a:xfrm>
            <a:off x="2286000" y="3261584"/>
            <a:ext cx="304800" cy="369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9" idx="6"/>
            <a:endCxn id="76" idx="2"/>
          </p:cNvCxnSpPr>
          <p:nvPr/>
        </p:nvCxnSpPr>
        <p:spPr>
          <a:xfrm flipV="1">
            <a:off x="2286000" y="3630930"/>
            <a:ext cx="304800" cy="11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1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64" grpId="0" animBg="1"/>
      <p:bldP spid="85" grpId="0" animBg="1"/>
      <p:bldP spid="87" grpId="0" animBg="1"/>
      <p:bldP spid="89" grpId="0" animBg="1"/>
      <p:bldP spid="91" grpId="0" animBg="1"/>
      <p:bldP spid="119" grpId="0"/>
      <p:bldP spid="73" grpId="0" animBg="1"/>
      <p:bldP spid="74" grpId="0" animBg="1"/>
      <p:bldP spid="75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Forward-backward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828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</a:t>
            </a:r>
            <a:r>
              <a:rPr lang="en-US" sz="2400" b="1" dirty="0" smtClean="0"/>
              <a:t>   C     </a:t>
            </a:r>
            <a:r>
              <a:rPr lang="en-US" sz="2400" b="1" dirty="0" smtClean="0"/>
              <a:t>T 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A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C  </a:t>
            </a:r>
            <a:r>
              <a:rPr lang="en-US" sz="2400" b="1" dirty="0" smtClean="0"/>
              <a:t>    T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4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24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6"/>
            <a:endCxn id="76" idx="2"/>
          </p:cNvCxnSpPr>
          <p:nvPr/>
        </p:nvCxnSpPr>
        <p:spPr>
          <a:xfrm>
            <a:off x="2286000" y="2880584"/>
            <a:ext cx="304800" cy="75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76" idx="6"/>
          </p:cNvCxnSpPr>
          <p:nvPr/>
        </p:nvCxnSpPr>
        <p:spPr>
          <a:xfrm flipH="1">
            <a:off x="2819400" y="3255750"/>
            <a:ext cx="283632" cy="37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76" idx="6"/>
          </p:cNvCxnSpPr>
          <p:nvPr/>
        </p:nvCxnSpPr>
        <p:spPr>
          <a:xfrm flipH="1">
            <a:off x="2819400" y="2874750"/>
            <a:ext cx="283632" cy="75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76" idx="6"/>
          </p:cNvCxnSpPr>
          <p:nvPr/>
        </p:nvCxnSpPr>
        <p:spPr>
          <a:xfrm flipH="1" flipV="1">
            <a:off x="2819400" y="3630930"/>
            <a:ext cx="283632" cy="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76" idx="6"/>
          </p:cNvCxnSpPr>
          <p:nvPr/>
        </p:nvCxnSpPr>
        <p:spPr>
          <a:xfrm flipH="1">
            <a:off x="2819400" y="2493750"/>
            <a:ext cx="283632" cy="113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191000"/>
            <a:ext cx="5715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backward(</a:t>
            </a:r>
            <a:r>
              <a:rPr lang="en-US" sz="2400" dirty="0" err="1" smtClean="0"/>
              <a:t>i,k</a:t>
            </a:r>
            <a:r>
              <a:rPr lang="en-US" sz="2400" dirty="0" smtClean="0"/>
              <a:t>) = </a:t>
            </a:r>
          </a:p>
          <a:p>
            <a:r>
              <a:rPr lang="en-US" sz="2400" dirty="0" err="1" smtClean="0"/>
              <a:t>sum_k</a:t>
            </a:r>
            <a:r>
              <a:rPr lang="en-US" sz="2400" dirty="0" smtClean="0"/>
              <a:t>' [ backward(i+1,k') * transition(</a:t>
            </a:r>
            <a:r>
              <a:rPr lang="en-US" sz="2400" dirty="0" err="1" smtClean="0"/>
              <a:t>k,k</a:t>
            </a:r>
            <a:r>
              <a:rPr lang="en-US" sz="2400" dirty="0" smtClean="0"/>
              <a:t>') * emission(S_i+1, k') ]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743200" y="3810000"/>
            <a:ext cx="228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590800" y="236220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90800" y="274320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312420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90800" y="350520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9" idx="6"/>
            <a:endCxn id="76" idx="2"/>
          </p:cNvCxnSpPr>
          <p:nvPr/>
        </p:nvCxnSpPr>
        <p:spPr>
          <a:xfrm>
            <a:off x="2286000" y="2499584"/>
            <a:ext cx="304800" cy="1131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9" idx="6"/>
            <a:endCxn id="76" idx="2"/>
          </p:cNvCxnSpPr>
          <p:nvPr/>
        </p:nvCxnSpPr>
        <p:spPr>
          <a:xfrm>
            <a:off x="2286000" y="3261584"/>
            <a:ext cx="304800" cy="369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9" idx="6"/>
            <a:endCxn id="76" idx="2"/>
          </p:cNvCxnSpPr>
          <p:nvPr/>
        </p:nvCxnSpPr>
        <p:spPr>
          <a:xfrm flipV="1">
            <a:off x="2286000" y="3630930"/>
            <a:ext cx="304800" cy="11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78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64" grpId="0" animBg="1"/>
      <p:bldP spid="85" grpId="0" animBg="1"/>
      <p:bldP spid="87" grpId="0" animBg="1"/>
      <p:bldP spid="89" grpId="0" animBg="1"/>
      <p:bldP spid="91" grpId="0" animBg="1"/>
      <p:bldP spid="119" grpId="0"/>
      <p:bldP spid="73" grpId="0" animBg="1"/>
      <p:bldP spid="74" grpId="0" animBg="1"/>
      <p:bldP spid="75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1828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</a:t>
            </a:r>
            <a:r>
              <a:rPr lang="en-US" sz="2400" b="1" dirty="0" smtClean="0"/>
              <a:t>   C     </a:t>
            </a:r>
            <a:r>
              <a:rPr lang="en-US" sz="2400" b="1" dirty="0" smtClean="0"/>
              <a:t>T 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A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C  </a:t>
            </a:r>
            <a:r>
              <a:rPr lang="en-US" sz="2400" b="1" dirty="0" smtClean="0"/>
              <a:t>    T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4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24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6"/>
            <a:endCxn id="76" idx="2"/>
          </p:cNvCxnSpPr>
          <p:nvPr/>
        </p:nvCxnSpPr>
        <p:spPr>
          <a:xfrm>
            <a:off x="2286000" y="2880584"/>
            <a:ext cx="304800" cy="75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76" idx="6"/>
          </p:cNvCxnSpPr>
          <p:nvPr/>
        </p:nvCxnSpPr>
        <p:spPr>
          <a:xfrm flipH="1">
            <a:off x="2819400" y="3255750"/>
            <a:ext cx="283632" cy="37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76" idx="6"/>
          </p:cNvCxnSpPr>
          <p:nvPr/>
        </p:nvCxnSpPr>
        <p:spPr>
          <a:xfrm flipH="1">
            <a:off x="2819400" y="2874750"/>
            <a:ext cx="283632" cy="75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76" idx="6"/>
          </p:cNvCxnSpPr>
          <p:nvPr/>
        </p:nvCxnSpPr>
        <p:spPr>
          <a:xfrm flipH="1" flipV="1">
            <a:off x="2819400" y="3630930"/>
            <a:ext cx="283632" cy="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76" idx="6"/>
          </p:cNvCxnSpPr>
          <p:nvPr/>
        </p:nvCxnSpPr>
        <p:spPr>
          <a:xfrm flipH="1">
            <a:off x="2819400" y="2493750"/>
            <a:ext cx="283632" cy="113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191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probability of paths passing through position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state </a:t>
            </a:r>
            <a:r>
              <a:rPr lang="en-US" sz="2400" i="1" dirty="0" smtClean="0"/>
              <a:t>k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forward(</a:t>
            </a:r>
            <a:r>
              <a:rPr lang="en-US" sz="2400" dirty="0" err="1" smtClean="0"/>
              <a:t>i</a:t>
            </a:r>
            <a:r>
              <a:rPr lang="en-US" sz="2400" dirty="0" smtClean="0"/>
              <a:t>, k) * backward(</a:t>
            </a:r>
            <a:r>
              <a:rPr lang="en-US" sz="2400" dirty="0" err="1" smtClean="0"/>
              <a:t>i</a:t>
            </a:r>
            <a:r>
              <a:rPr lang="en-US" sz="2400" dirty="0" smtClean="0"/>
              <a:t>, k) * emission(</a:t>
            </a:r>
            <a:r>
              <a:rPr lang="en-US" sz="2400" dirty="0" err="1" smtClean="0"/>
              <a:t>S_i</a:t>
            </a:r>
            <a:r>
              <a:rPr lang="en-US" sz="2400" dirty="0" smtClean="0"/>
              <a:t>, k)</a:t>
            </a:r>
          </a:p>
          <a:p>
            <a:endParaRPr lang="en-US" sz="2400" dirty="0"/>
          </a:p>
          <a:p>
            <a:r>
              <a:rPr lang="en-US" sz="2400" dirty="0" smtClean="0"/>
              <a:t>Use this to update emission(</a:t>
            </a:r>
            <a:r>
              <a:rPr lang="en-US" sz="2400" dirty="0" err="1" smtClean="0"/>
              <a:t>X_i</a:t>
            </a:r>
            <a:r>
              <a:rPr lang="en-US" sz="2400" dirty="0" smtClean="0"/>
              <a:t>, k)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743200" y="3810000"/>
            <a:ext cx="228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590800" y="236220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90800" y="274320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312420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90800" y="350520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9" idx="6"/>
            <a:endCxn id="76" idx="2"/>
          </p:cNvCxnSpPr>
          <p:nvPr/>
        </p:nvCxnSpPr>
        <p:spPr>
          <a:xfrm>
            <a:off x="2286000" y="2499584"/>
            <a:ext cx="304800" cy="1131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9" idx="6"/>
            <a:endCxn id="76" idx="2"/>
          </p:cNvCxnSpPr>
          <p:nvPr/>
        </p:nvCxnSpPr>
        <p:spPr>
          <a:xfrm>
            <a:off x="2286000" y="3261584"/>
            <a:ext cx="304800" cy="369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9" idx="6"/>
            <a:endCxn id="76" idx="2"/>
          </p:cNvCxnSpPr>
          <p:nvPr/>
        </p:nvCxnSpPr>
        <p:spPr>
          <a:xfrm flipV="1">
            <a:off x="2286000" y="3630930"/>
            <a:ext cx="304800" cy="11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Forward-backward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4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64" grpId="0" animBg="1"/>
      <p:bldP spid="85" grpId="0" animBg="1"/>
      <p:bldP spid="87" grpId="0" animBg="1"/>
      <p:bldP spid="89" grpId="0" animBg="1"/>
      <p:bldP spid="91" grpId="0" animBg="1"/>
      <p:bldP spid="119" grpId="0"/>
      <p:bldP spid="73" grpId="0" animBg="1"/>
      <p:bldP spid="74" grpId="0" animBg="1"/>
      <p:bldP spid="75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1447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</a:t>
            </a:r>
            <a:r>
              <a:rPr lang="en-US" sz="2400" b="1" dirty="0" smtClean="0"/>
              <a:t>   C     </a:t>
            </a:r>
            <a:r>
              <a:rPr lang="en-US" sz="2400" b="1" dirty="0" smtClean="0"/>
              <a:t>T 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A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smtClean="0"/>
              <a:t>C  </a:t>
            </a:r>
            <a:r>
              <a:rPr lang="en-US" sz="2400" b="1" dirty="0" smtClean="0"/>
              <a:t>    T</a:t>
            </a:r>
            <a:r>
              <a:rPr lang="en-US" sz="2400" b="1" dirty="0" smtClean="0"/>
              <a:t> </a:t>
            </a:r>
            <a:r>
              <a:rPr lang="en-US" sz="2400" b="1" dirty="0" smtClean="0"/>
              <a:t>    </a:t>
            </a:r>
            <a:r>
              <a:rPr lang="en-US" sz="2400" b="1" dirty="0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1992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1992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1992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4400" y="2373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4400" y="2754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24400" y="3135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2907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528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443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118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487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493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2668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2674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3103032" y="1987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76" idx="6"/>
          </p:cNvCxnSpPr>
          <p:nvPr/>
        </p:nvCxnSpPr>
        <p:spPr>
          <a:xfrm flipH="1">
            <a:off x="2819400" y="2874750"/>
            <a:ext cx="283632" cy="37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137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990600" y="38100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probability of paths passing through position </a:t>
            </a:r>
            <a:r>
              <a:rPr lang="en-US" sz="2400" i="1" dirty="0" smtClean="0"/>
              <a:t>i</a:t>
            </a:r>
            <a:r>
              <a:rPr lang="en-US" sz="2400" i="1" dirty="0" smtClean="0"/>
              <a:t>-1</a:t>
            </a:r>
            <a:r>
              <a:rPr lang="en-US" sz="2400" dirty="0" smtClean="0"/>
              <a:t> state </a:t>
            </a:r>
            <a:r>
              <a:rPr lang="en-US" sz="2400" i="1" dirty="0" smtClean="0"/>
              <a:t>k'</a:t>
            </a:r>
            <a:r>
              <a:rPr lang="en-US" sz="2400" dirty="0" smtClean="0"/>
              <a:t> to position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state </a:t>
            </a:r>
            <a:r>
              <a:rPr lang="en-US" sz="2400" i="1" dirty="0" smtClean="0"/>
              <a:t>k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forward(i-1, k') * backward(</a:t>
            </a:r>
            <a:r>
              <a:rPr lang="en-US" sz="2400" dirty="0" err="1" smtClean="0"/>
              <a:t>i</a:t>
            </a:r>
            <a:r>
              <a:rPr lang="en-US" sz="2400" dirty="0" smtClean="0"/>
              <a:t>, k) * </a:t>
            </a:r>
          </a:p>
          <a:p>
            <a:r>
              <a:rPr lang="en-US" sz="2400" dirty="0" smtClean="0"/>
              <a:t>emission(S_i-1, k') * </a:t>
            </a:r>
            <a:r>
              <a:rPr lang="en-US" sz="2400" dirty="0"/>
              <a:t>emission(</a:t>
            </a:r>
            <a:r>
              <a:rPr lang="en-US" sz="2400" dirty="0" err="1"/>
              <a:t>S_i</a:t>
            </a:r>
            <a:r>
              <a:rPr lang="en-US" sz="2400" dirty="0"/>
              <a:t>, k</a:t>
            </a:r>
            <a:r>
              <a:rPr lang="en-US" sz="2400" dirty="0" smtClean="0"/>
              <a:t>) * transition(</a:t>
            </a:r>
            <a:r>
              <a:rPr lang="en-US" sz="2400" dirty="0" err="1" smtClean="0"/>
              <a:t>k',k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Use this to update transition(k', k)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71800" y="3200400"/>
            <a:ext cx="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590800" y="198120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90800" y="236220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274320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90800" y="312420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Forward-backward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8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64" grpId="0" animBg="1"/>
      <p:bldP spid="85" grpId="0" animBg="1"/>
      <p:bldP spid="87" grpId="0" animBg="1"/>
      <p:bldP spid="89" grpId="0" animBg="1"/>
      <p:bldP spid="91" grpId="0" animBg="1"/>
      <p:bldP spid="119" grpId="0"/>
      <p:bldP spid="73" grpId="0" animBg="1"/>
      <p:bldP spid="74" grpId="0" animBg="1"/>
      <p:bldP spid="75" grpId="0" animBg="1"/>
      <p:bldP spid="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6793</TotalTime>
  <Words>714</Words>
  <Application>Microsoft Macintosh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GS 540 Discussion section 7</vt:lpstr>
      <vt:lpstr>HW6: Baum-Welch</vt:lpstr>
      <vt:lpstr>Likelihood function for Viterbi and EM</vt:lpstr>
      <vt:lpstr>Baum-Welch</vt:lpstr>
      <vt:lpstr>PowerPoint Presentation</vt:lpstr>
      <vt:lpstr>Forward-backward algorithm</vt:lpstr>
      <vt:lpstr>Forward-backward algorithm</vt:lpstr>
      <vt:lpstr>PowerPoint Presentation</vt:lpstr>
      <vt:lpstr>PowerPoint Presentation</vt:lpstr>
      <vt:lpstr>Numeric stability in Baum-Welch</vt:lpstr>
      <vt:lpstr>Addition in log space</vt:lpstr>
      <vt:lpstr>Addition in log space</vt:lpstr>
      <vt:lpstr>Be careful with log(0)</vt:lpstr>
      <vt:lpstr>HW6 Tips</vt:lpstr>
      <vt:lpstr>HW7</vt:lpstr>
      <vt:lpstr>UCSC Genome Browser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greensi</dc:creator>
  <cp:lastModifiedBy>Max Libbrecht</cp:lastModifiedBy>
  <cp:revision>25</cp:revision>
  <dcterms:created xsi:type="dcterms:W3CDTF">2013-02-26T07:12:06Z</dcterms:created>
  <dcterms:modified xsi:type="dcterms:W3CDTF">2015-02-19T19:57:09Z</dcterms:modified>
</cp:coreProperties>
</file>