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  <p:sldId id="264" r:id="rId6"/>
    <p:sldId id="265" r:id="rId7"/>
    <p:sldId id="266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959" autoAdjust="0"/>
  </p:normalViewPr>
  <p:slideViewPr>
    <p:cSldViewPr snapToGrid="0" snapToObjects="1">
      <p:cViewPr varScale="1">
        <p:scale>
          <a:sx n="118" d="100"/>
          <a:sy n="118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3467-0D71-D14A-AFA9-6F202E5D7BAD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859-BD68-C546-8CB3-95F7F335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5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3467-0D71-D14A-AFA9-6F202E5D7BAD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859-BD68-C546-8CB3-95F7F335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1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3467-0D71-D14A-AFA9-6F202E5D7BAD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859-BD68-C546-8CB3-95F7F335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3467-0D71-D14A-AFA9-6F202E5D7BAD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859-BD68-C546-8CB3-95F7F335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3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3467-0D71-D14A-AFA9-6F202E5D7BAD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859-BD68-C546-8CB3-95F7F335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3467-0D71-D14A-AFA9-6F202E5D7BAD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859-BD68-C546-8CB3-95F7F335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1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3467-0D71-D14A-AFA9-6F202E5D7BAD}" type="datetimeFigureOut">
              <a:rPr lang="en-US" smtClean="0"/>
              <a:t>2/26/15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859-BD68-C546-8CB3-95F7F335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3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3467-0D71-D14A-AFA9-6F202E5D7BAD}" type="datetimeFigureOut">
              <a:rPr lang="en-US" smtClean="0"/>
              <a:t>2/26/15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859-BD68-C546-8CB3-95F7F335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4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3467-0D71-D14A-AFA9-6F202E5D7BAD}" type="datetimeFigureOut">
              <a:rPr lang="en-US" smtClean="0"/>
              <a:t>2/26/15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859-BD68-C546-8CB3-95F7F335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1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3467-0D71-D14A-AFA9-6F202E5D7BAD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859-BD68-C546-8CB3-95F7F335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8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3467-0D71-D14A-AFA9-6F202E5D7BAD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9859-BD68-C546-8CB3-95F7F335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7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B3467-0D71-D14A-AFA9-6F202E5D7BAD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D9859-BD68-C546-8CB3-95F7F335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9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8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88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370"/>
            <a:ext cx="8229600" cy="677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Generative methods model the </a:t>
            </a:r>
            <a:r>
              <a:rPr lang="en-US" sz="3600" i="1" dirty="0" smtClean="0"/>
              <a:t>joint </a:t>
            </a:r>
            <a:r>
              <a:rPr lang="en-US" sz="3600" dirty="0" smtClean="0"/>
              <a:t>distribution of features and labels</a:t>
            </a:r>
            <a:endParaRPr lang="en-US" sz="3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257601" y="1894633"/>
            <a:ext cx="5705740" cy="3327061"/>
            <a:chOff x="2209800" y="2338016"/>
            <a:chExt cx="4876800" cy="2895600"/>
          </a:xfrm>
        </p:grpSpPr>
        <p:sp>
          <p:nvSpPr>
            <p:cNvPr id="4" name="Rectangle 3"/>
            <p:cNvSpPr/>
            <p:nvPr/>
          </p:nvSpPr>
          <p:spPr>
            <a:xfrm>
              <a:off x="2667000" y="3404816"/>
              <a:ext cx="3733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 descr="http://www.biomedcentral.com/content/supplementary/1471-2164-13-21-s9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2338016"/>
              <a:ext cx="3810000" cy="1104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Picture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09800" y="3648787"/>
              <a:ext cx="4876800" cy="1584829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667000" y="3277241"/>
              <a:ext cx="3962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1800" dirty="0" smtClean="0"/>
                <a:t>AGACAAGG</a:t>
              </a:r>
              <a:endParaRPr lang="en-US" sz="3200" spc="1800" dirty="0"/>
            </a:p>
          </p:txBody>
        </p:sp>
      </p:grpSp>
      <p:sp>
        <p:nvSpPr>
          <p:cNvPr id="18" name="Title 1"/>
          <p:cNvSpPr txBox="1">
            <a:spLocks/>
          </p:cNvSpPr>
          <p:nvPr/>
        </p:nvSpPr>
        <p:spPr>
          <a:xfrm>
            <a:off x="90602" y="1960891"/>
            <a:ext cx="3379392" cy="10166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Translation </a:t>
            </a:r>
          </a:p>
          <a:p>
            <a:r>
              <a:rPr lang="en-US" sz="2400" dirty="0" smtClean="0"/>
              <a:t>start sites:</a:t>
            </a:r>
            <a:endParaRPr lang="en-US" sz="2400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0602" y="3649445"/>
            <a:ext cx="3379392" cy="10166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Background:</a:t>
            </a:r>
            <a:endParaRPr lang="en-US" sz="2400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89774" y="5221694"/>
            <a:ext cx="6838654" cy="10166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Generative models are usually more interpretable.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4284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370"/>
            <a:ext cx="8229600" cy="677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Generative methods model the </a:t>
            </a:r>
            <a:r>
              <a:rPr lang="en-US" sz="3600" i="1" dirty="0" smtClean="0"/>
              <a:t>conditional</a:t>
            </a:r>
            <a:r>
              <a:rPr lang="en-US" sz="3600" dirty="0" smtClean="0"/>
              <a:t> distribution of the label given the features.</a:t>
            </a:r>
            <a:endParaRPr lang="en-US" sz="3600" dirty="0"/>
          </a:p>
        </p:txBody>
      </p:sp>
      <p:pic>
        <p:nvPicPr>
          <p:cNvPr id="3" name="Picture 2" descr="Noble figs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7" t="30757" r="49194" b="51020"/>
          <a:stretch/>
        </p:blipFill>
        <p:spPr>
          <a:xfrm>
            <a:off x="1933584" y="3611217"/>
            <a:ext cx="4752587" cy="2788572"/>
          </a:xfrm>
          <a:prstGeom prst="rect">
            <a:avLst/>
          </a:prstGeom>
        </p:spPr>
      </p:pic>
      <p:pic>
        <p:nvPicPr>
          <p:cNvPr id="11" name="Picture 10" descr="Noble figs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7" t="50763" r="49194" b="24991"/>
          <a:stretch/>
        </p:blipFill>
        <p:spPr>
          <a:xfrm>
            <a:off x="1933584" y="1369391"/>
            <a:ext cx="4033210" cy="314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119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370"/>
            <a:ext cx="8229600" cy="677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Discriminative models are more </a:t>
            </a:r>
            <a:br>
              <a:rPr lang="en-US" sz="3600" dirty="0" smtClean="0"/>
            </a:br>
            <a:r>
              <a:rPr lang="en-US" sz="3600" dirty="0" smtClean="0"/>
              <a:t>data-efficient</a:t>
            </a:r>
            <a:endParaRPr lang="en-US" sz="3600" dirty="0"/>
          </a:p>
        </p:txBody>
      </p:sp>
      <p:pic>
        <p:nvPicPr>
          <p:cNvPr id="3" name="Picture 2" descr="Noble figs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7" t="30757" r="49194" b="52333"/>
          <a:stretch/>
        </p:blipFill>
        <p:spPr>
          <a:xfrm>
            <a:off x="153838" y="2164522"/>
            <a:ext cx="4563503" cy="2484783"/>
          </a:xfrm>
          <a:prstGeom prst="rect">
            <a:avLst/>
          </a:prstGeom>
        </p:spPr>
      </p:pic>
      <p:pic>
        <p:nvPicPr>
          <p:cNvPr id="4" name="Picture 3" descr="Noble figs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03" t="48336" r="8219" b="25590"/>
          <a:stretch/>
        </p:blipFill>
        <p:spPr>
          <a:xfrm>
            <a:off x="4254881" y="1998871"/>
            <a:ext cx="4267449" cy="356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4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4369"/>
            <a:ext cx="8229600" cy="677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Simpler models generalize better and are more interpretable</a:t>
            </a:r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694376" y="4669421"/>
            <a:ext cx="8229600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Simple models have "strong inductive bias"</a:t>
            </a:r>
            <a:endParaRPr lang="en-US" sz="2400" dirty="0"/>
          </a:p>
        </p:txBody>
      </p:sp>
      <p:pic>
        <p:nvPicPr>
          <p:cNvPr id="7" name="Picture 6" descr="plot_bias_variance_examples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85" y="1589558"/>
            <a:ext cx="8229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90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4369"/>
            <a:ext cx="8229600" cy="677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Regularization decreases the complexity of a model</a:t>
            </a:r>
            <a:endParaRPr lang="en-US" sz="3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914620"/>
            <a:ext cx="8229600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L2 regression improves the generalizability of a model:</a:t>
            </a:r>
            <a:endParaRPr lang="en-US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66331" y="3875032"/>
            <a:ext cx="8229600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L1 regression improves the interpretability of a model:</a:t>
            </a:r>
          </a:p>
        </p:txBody>
      </p:sp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70" y="4928681"/>
            <a:ext cx="3581400" cy="990600"/>
          </a:xfrm>
          <a:prstGeom prst="rect">
            <a:avLst/>
          </a:prstGeom>
        </p:spPr>
      </p:pic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670" y="2884432"/>
            <a:ext cx="3403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41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62" y="140140"/>
            <a:ext cx="8229600" cy="677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L2 regularization</a:t>
            </a:r>
            <a:endParaRPr lang="en-US" sz="3600" dirty="0"/>
          </a:p>
        </p:txBody>
      </p:sp>
      <p:grpSp>
        <p:nvGrpSpPr>
          <p:cNvPr id="6" name="Group 5"/>
          <p:cNvGrpSpPr/>
          <p:nvPr/>
        </p:nvGrpSpPr>
        <p:grpSpPr>
          <a:xfrm>
            <a:off x="2023329" y="817902"/>
            <a:ext cx="5478060" cy="5768361"/>
            <a:chOff x="2023329" y="817902"/>
            <a:chExt cx="3706903" cy="4724859"/>
          </a:xfrm>
        </p:grpSpPr>
        <p:pic>
          <p:nvPicPr>
            <p:cNvPr id="4" name="Picture 3" descr="Screen Shot 2015-02-26 at 11.34.40 A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3329" y="817902"/>
              <a:ext cx="3706903" cy="2387989"/>
            </a:xfrm>
            <a:prstGeom prst="rect">
              <a:avLst/>
            </a:prstGeom>
          </p:spPr>
        </p:pic>
        <p:pic>
          <p:nvPicPr>
            <p:cNvPr id="5" name="Picture 4" descr="Screen Shot 2015-02-26 at 11.34.46 A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6536" y="3184367"/>
              <a:ext cx="3417163" cy="2358394"/>
            </a:xfrm>
            <a:prstGeom prst="rect">
              <a:avLst/>
            </a:prstGeom>
          </p:spPr>
        </p:pic>
      </p:grpSp>
      <p:sp>
        <p:nvSpPr>
          <p:cNvPr id="11" name="Title 1"/>
          <p:cNvSpPr txBox="1">
            <a:spLocks/>
          </p:cNvSpPr>
          <p:nvPr/>
        </p:nvSpPr>
        <p:spPr>
          <a:xfrm>
            <a:off x="796418" y="1161053"/>
            <a:ext cx="1582072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True</a:t>
            </a:r>
            <a:endParaRPr lang="en-US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96418" y="2561829"/>
            <a:ext cx="1582072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err="1" smtClean="0"/>
              <a:t>True+noise</a:t>
            </a:r>
            <a:endParaRPr lang="en-US" sz="24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96418" y="3844225"/>
            <a:ext cx="1582072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lambda=8</a:t>
            </a:r>
            <a:endParaRPr lang="en-US" sz="24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96418" y="4721407"/>
            <a:ext cx="1582072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lambda=3</a:t>
            </a:r>
            <a:endParaRPr lang="en-US" sz="24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31996" y="5561012"/>
            <a:ext cx="1582072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lambda=1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983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62" y="140140"/>
            <a:ext cx="8229600" cy="677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L2 regularization</a:t>
            </a:r>
            <a:endParaRPr lang="en-US" sz="3600" dirty="0"/>
          </a:p>
        </p:txBody>
      </p:sp>
      <p:grpSp>
        <p:nvGrpSpPr>
          <p:cNvPr id="8" name="Group 7"/>
          <p:cNvGrpSpPr/>
          <p:nvPr/>
        </p:nvGrpSpPr>
        <p:grpSpPr>
          <a:xfrm>
            <a:off x="2187761" y="817902"/>
            <a:ext cx="4312726" cy="5553309"/>
            <a:chOff x="2187762" y="-73670"/>
            <a:chExt cx="3789714" cy="5112825"/>
          </a:xfrm>
        </p:grpSpPr>
        <p:pic>
          <p:nvPicPr>
            <p:cNvPr id="3" name="Picture 2" descr="Screen Shot 2015-02-26 at 11.36.42 A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7762" y="-73670"/>
              <a:ext cx="3789714" cy="2615436"/>
            </a:xfrm>
            <a:prstGeom prst="rect">
              <a:avLst/>
            </a:prstGeom>
          </p:spPr>
        </p:pic>
        <p:pic>
          <p:nvPicPr>
            <p:cNvPr id="7" name="Picture 6" descr="Screen Shot 2015-02-26 at 11.36.47 A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3099" y="2442854"/>
              <a:ext cx="3714377" cy="2596301"/>
            </a:xfrm>
            <a:prstGeom prst="rect">
              <a:avLst/>
            </a:prstGeom>
          </p:spPr>
        </p:pic>
      </p:grpSp>
      <p:sp>
        <p:nvSpPr>
          <p:cNvPr id="16" name="Title 1"/>
          <p:cNvSpPr txBox="1">
            <a:spLocks/>
          </p:cNvSpPr>
          <p:nvPr/>
        </p:nvSpPr>
        <p:spPr>
          <a:xfrm>
            <a:off x="796418" y="1161053"/>
            <a:ext cx="1582072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True</a:t>
            </a:r>
            <a:endParaRPr lang="en-US" sz="24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96418" y="2561829"/>
            <a:ext cx="1582072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err="1" smtClean="0"/>
              <a:t>True+noise</a:t>
            </a:r>
            <a:endParaRPr lang="en-US" sz="2400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796418" y="3844225"/>
            <a:ext cx="1582072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lambda=10</a:t>
            </a:r>
            <a:endParaRPr lang="en-US" sz="2400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96418" y="4721407"/>
            <a:ext cx="1582072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lambda=7</a:t>
            </a:r>
            <a:endParaRPr lang="en-US" sz="2400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831996" y="5561012"/>
            <a:ext cx="1582072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lambda=4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3790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2-26 at 11.36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761" y="817902"/>
            <a:ext cx="4312726" cy="2840763"/>
          </a:xfrm>
          <a:prstGeom prst="rect">
            <a:avLst/>
          </a:prstGeom>
        </p:spPr>
      </p:pic>
      <p:pic>
        <p:nvPicPr>
          <p:cNvPr id="4" name="Picture 3" descr="Screen Shot 2015-02-26 at 11.38.0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390" y="3566273"/>
            <a:ext cx="4299342" cy="29769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62" y="140140"/>
            <a:ext cx="8229600" cy="677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L1 regularization</a:t>
            </a:r>
            <a:endParaRPr lang="en-US" sz="3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96418" y="1161053"/>
            <a:ext cx="1582072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True</a:t>
            </a:r>
            <a:endParaRPr lang="en-US" sz="24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96418" y="2561829"/>
            <a:ext cx="1582072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err="1" smtClean="0"/>
              <a:t>True+noise</a:t>
            </a:r>
            <a:endParaRPr lang="en-US" sz="2400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796418" y="3844225"/>
            <a:ext cx="1582072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lambda=10</a:t>
            </a:r>
            <a:endParaRPr lang="en-US" sz="2400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96418" y="4721407"/>
            <a:ext cx="1582072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lambda=8</a:t>
            </a:r>
            <a:endParaRPr lang="en-US" sz="2400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831996" y="5561012"/>
            <a:ext cx="1582072" cy="677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 smtClean="0"/>
              <a:t>lambda=5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0186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2 state HMM</a:t>
            </a:r>
          </a:p>
          <a:p>
            <a:pPr lvl="1"/>
            <a:r>
              <a:rPr lang="en-US" dirty="0" smtClean="0"/>
              <a:t>State 1: neutral</a:t>
            </a:r>
          </a:p>
          <a:p>
            <a:pPr lvl="1"/>
            <a:r>
              <a:rPr lang="en-US" dirty="0" smtClean="0"/>
              <a:t>State 2: conserved</a:t>
            </a:r>
          </a:p>
          <a:p>
            <a:r>
              <a:rPr lang="en-US" dirty="0" smtClean="0"/>
              <a:t>Emissions: alignment columns </a:t>
            </a:r>
          </a:p>
          <a:p>
            <a:pPr lvl="1"/>
            <a:r>
              <a:rPr lang="en-US" dirty="0" smtClean="0"/>
              <a:t>Alignment of human</a:t>
            </a:r>
            <a:r>
              <a:rPr lang="en-US" dirty="0"/>
              <a:t>, </a:t>
            </a:r>
            <a:r>
              <a:rPr lang="en-US" dirty="0" smtClean="0"/>
              <a:t>dog, mouse </a:t>
            </a:r>
            <a:r>
              <a:rPr lang="en-US" dirty="0" smtClean="0"/>
              <a:t>sequences</a:t>
            </a:r>
            <a:endParaRPr lang="en-US" dirty="0"/>
          </a:p>
          <a:p>
            <a:pPr lvl="1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464496" y="4173321"/>
            <a:ext cx="3251608" cy="2379879"/>
            <a:chOff x="2464496" y="4665621"/>
            <a:chExt cx="2793304" cy="2044444"/>
          </a:xfrm>
        </p:grpSpPr>
        <p:sp>
          <p:nvSpPr>
            <p:cNvPr id="4" name="TextBox 3"/>
            <p:cNvSpPr txBox="1"/>
            <p:nvPr/>
          </p:nvSpPr>
          <p:spPr>
            <a:xfrm>
              <a:off x="3316704" y="4665621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</a:t>
              </a:r>
            </a:p>
            <a:p>
              <a:pPr algn="ctr"/>
              <a:r>
                <a:rPr lang="en-US" dirty="0" smtClean="0"/>
                <a:t>A</a:t>
              </a:r>
            </a:p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276600" y="54864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276600" y="62484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78704" y="4670086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</a:t>
              </a:r>
            </a:p>
            <a:p>
              <a:pPr algn="ctr"/>
              <a:r>
                <a:rPr lang="en-US" dirty="0" smtClean="0"/>
                <a:t>-</a:t>
              </a:r>
            </a:p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038600" y="5490865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038600" y="6252865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40704" y="4670086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</a:t>
              </a:r>
            </a:p>
            <a:p>
              <a:pPr algn="ctr"/>
              <a:r>
                <a:rPr lang="en-US" dirty="0" smtClean="0"/>
                <a:t>C</a:t>
              </a:r>
            </a:p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800600" y="5490865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4800600" y="6252865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5" idx="6"/>
              <a:endCxn id="8" idx="2"/>
            </p:cNvCxnSpPr>
            <p:nvPr/>
          </p:nvCxnSpPr>
          <p:spPr>
            <a:xfrm>
              <a:off x="3733800" y="5715000"/>
              <a:ext cx="304800" cy="44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5" idx="6"/>
              <a:endCxn id="9" idx="2"/>
            </p:cNvCxnSpPr>
            <p:nvPr/>
          </p:nvCxnSpPr>
          <p:spPr>
            <a:xfrm>
              <a:off x="3733800" y="5715000"/>
              <a:ext cx="304800" cy="7664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6" idx="6"/>
              <a:endCxn id="8" idx="2"/>
            </p:cNvCxnSpPr>
            <p:nvPr/>
          </p:nvCxnSpPr>
          <p:spPr>
            <a:xfrm flipV="1">
              <a:off x="3733800" y="5719465"/>
              <a:ext cx="304800" cy="7575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6" idx="6"/>
              <a:endCxn id="9" idx="2"/>
            </p:cNvCxnSpPr>
            <p:nvPr/>
          </p:nvCxnSpPr>
          <p:spPr>
            <a:xfrm>
              <a:off x="3733800" y="6477000"/>
              <a:ext cx="304800" cy="44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495800" y="5715000"/>
              <a:ext cx="304800" cy="44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495800" y="5715000"/>
              <a:ext cx="304800" cy="7664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4495800" y="5719465"/>
              <a:ext cx="304800" cy="7575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495800" y="6477000"/>
              <a:ext cx="304800" cy="44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2590800" y="58674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8" idx="6"/>
              <a:endCxn id="6" idx="2"/>
            </p:cNvCxnSpPr>
            <p:nvPr/>
          </p:nvCxnSpPr>
          <p:spPr>
            <a:xfrm>
              <a:off x="3048000" y="6096000"/>
              <a:ext cx="228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8" idx="6"/>
              <a:endCxn id="5" idx="2"/>
            </p:cNvCxnSpPr>
            <p:nvPr/>
          </p:nvCxnSpPr>
          <p:spPr>
            <a:xfrm flipV="1">
              <a:off x="3048000" y="5715000"/>
              <a:ext cx="228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464496" y="4665621"/>
              <a:ext cx="914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</a:t>
              </a:r>
              <a:r>
                <a:rPr lang="en-US" dirty="0" smtClean="0"/>
                <a:t>uman</a:t>
              </a:r>
            </a:p>
            <a:p>
              <a:r>
                <a:rPr lang="en-US" dirty="0"/>
                <a:t>d</a:t>
              </a:r>
              <a:r>
                <a:rPr lang="en-US" dirty="0" smtClean="0"/>
                <a:t>og</a:t>
              </a:r>
            </a:p>
            <a:p>
              <a:r>
                <a:rPr lang="en-US" dirty="0" smtClean="0"/>
                <a:t>mouse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7396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7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Do just one Viterbi parse (no training).</a:t>
            </a:r>
          </a:p>
          <a:p>
            <a:r>
              <a:rPr lang="en-US" dirty="0" smtClean="0"/>
              <a:t>Ambiguous bases have been changed to "A".</a:t>
            </a:r>
            <a:endParaRPr lang="en-US" dirty="0" smtClean="0"/>
          </a:p>
          <a:p>
            <a:r>
              <a:rPr lang="en-US" dirty="0" smtClean="0"/>
              <a:t>Make sure you look up </a:t>
            </a:r>
            <a:r>
              <a:rPr lang="en-US" b="1" dirty="0" smtClean="0"/>
              <a:t>hg18 </a:t>
            </a:r>
            <a:r>
              <a:rPr lang="en-US" dirty="0" smtClean="0"/>
              <a:t>positions.</a:t>
            </a:r>
            <a:endParaRPr lang="en-US" dirty="0"/>
          </a:p>
          <a:p>
            <a:pPr lvl="1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464496" y="4173321"/>
            <a:ext cx="3251608" cy="2379879"/>
            <a:chOff x="2464496" y="4665621"/>
            <a:chExt cx="2793304" cy="2044444"/>
          </a:xfrm>
        </p:grpSpPr>
        <p:sp>
          <p:nvSpPr>
            <p:cNvPr id="4" name="TextBox 3"/>
            <p:cNvSpPr txBox="1"/>
            <p:nvPr/>
          </p:nvSpPr>
          <p:spPr>
            <a:xfrm>
              <a:off x="3316704" y="4665621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</a:t>
              </a:r>
            </a:p>
            <a:p>
              <a:pPr algn="ctr"/>
              <a:r>
                <a:rPr lang="en-US" dirty="0" smtClean="0"/>
                <a:t>A</a:t>
              </a:r>
            </a:p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276600" y="54864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276600" y="62484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78704" y="4670086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</a:t>
              </a:r>
            </a:p>
            <a:p>
              <a:pPr algn="ctr"/>
              <a:r>
                <a:rPr lang="en-US" dirty="0" smtClean="0"/>
                <a:t>-</a:t>
              </a:r>
            </a:p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038600" y="5490865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038600" y="6252865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40704" y="4670086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</a:t>
              </a:r>
            </a:p>
            <a:p>
              <a:pPr algn="ctr"/>
              <a:r>
                <a:rPr lang="en-US" dirty="0" smtClean="0"/>
                <a:t>C</a:t>
              </a:r>
            </a:p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800600" y="5490865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4800600" y="6252865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5" idx="6"/>
              <a:endCxn id="8" idx="2"/>
            </p:cNvCxnSpPr>
            <p:nvPr/>
          </p:nvCxnSpPr>
          <p:spPr>
            <a:xfrm>
              <a:off x="3733800" y="5715000"/>
              <a:ext cx="304800" cy="44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5" idx="6"/>
              <a:endCxn id="9" idx="2"/>
            </p:cNvCxnSpPr>
            <p:nvPr/>
          </p:nvCxnSpPr>
          <p:spPr>
            <a:xfrm>
              <a:off x="3733800" y="5715000"/>
              <a:ext cx="304800" cy="7664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6" idx="6"/>
              <a:endCxn id="8" idx="2"/>
            </p:cNvCxnSpPr>
            <p:nvPr/>
          </p:nvCxnSpPr>
          <p:spPr>
            <a:xfrm flipV="1">
              <a:off x="3733800" y="5719465"/>
              <a:ext cx="304800" cy="7575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6" idx="6"/>
              <a:endCxn id="9" idx="2"/>
            </p:cNvCxnSpPr>
            <p:nvPr/>
          </p:nvCxnSpPr>
          <p:spPr>
            <a:xfrm>
              <a:off x="3733800" y="6477000"/>
              <a:ext cx="304800" cy="44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495800" y="5715000"/>
              <a:ext cx="304800" cy="44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495800" y="5715000"/>
              <a:ext cx="304800" cy="7664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4495800" y="5719465"/>
              <a:ext cx="304800" cy="7575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495800" y="6477000"/>
              <a:ext cx="304800" cy="44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2590800" y="58674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8" idx="6"/>
              <a:endCxn id="6" idx="2"/>
            </p:cNvCxnSpPr>
            <p:nvPr/>
          </p:nvCxnSpPr>
          <p:spPr>
            <a:xfrm>
              <a:off x="3048000" y="6096000"/>
              <a:ext cx="228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8" idx="6"/>
              <a:endCxn id="5" idx="2"/>
            </p:cNvCxnSpPr>
            <p:nvPr/>
          </p:nvCxnSpPr>
          <p:spPr>
            <a:xfrm flipV="1">
              <a:off x="3048000" y="5715000"/>
              <a:ext cx="228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464496" y="4665621"/>
              <a:ext cx="914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</a:t>
              </a:r>
              <a:r>
                <a:rPr lang="en-US" dirty="0" smtClean="0"/>
                <a:t>uman</a:t>
              </a:r>
            </a:p>
            <a:p>
              <a:r>
                <a:rPr lang="en-US" dirty="0"/>
                <a:t>d</a:t>
              </a:r>
              <a:r>
                <a:rPr lang="en-US" dirty="0" smtClean="0"/>
                <a:t>og</a:t>
              </a:r>
            </a:p>
            <a:p>
              <a:r>
                <a:rPr lang="en-US" dirty="0" smtClean="0"/>
                <a:t>mouse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51701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r>
              <a:rPr lang="en-US" dirty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64826" cy="4525963"/>
          </a:xfrm>
        </p:spPr>
        <p:txBody>
          <a:bodyPr/>
          <a:lstStyle/>
          <a:p>
            <a:r>
              <a:rPr lang="en-US" dirty="0" smtClean="0"/>
              <a:t>Use logistic regression to predict gene expression using genomics assays in GM12878.</a:t>
            </a:r>
          </a:p>
          <a:p>
            <a:r>
              <a:rPr lang="en-US" dirty="0" smtClean="0"/>
              <a:t>Train using gradient descent.</a:t>
            </a:r>
          </a:p>
          <a:p>
            <a:r>
              <a:rPr lang="en-US" dirty="0" smtClean="0"/>
              <a:t>Label: CAGE gene expression -- "expressed"/"non-expressed"</a:t>
            </a:r>
          </a:p>
          <a:p>
            <a:r>
              <a:rPr lang="en-US" dirty="0" smtClean="0"/>
              <a:t>Features: Histone modifications and DNA accessibility.</a:t>
            </a:r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77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8 backstory</a:t>
            </a:r>
            <a:endParaRPr lang="en-US" dirty="0"/>
          </a:p>
        </p:txBody>
      </p:sp>
      <p:pic>
        <p:nvPicPr>
          <p:cNvPr id="6" name="Picture 5" descr="Screen Shot 2015-02-26 at 10.44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37" y="1557029"/>
            <a:ext cx="7442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9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370"/>
            <a:ext cx="8229600" cy="677762"/>
          </a:xfrm>
        </p:spPr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8 backstory</a:t>
            </a:r>
            <a:endParaRPr lang="en-US" dirty="0"/>
          </a:p>
        </p:txBody>
      </p:sp>
      <p:pic>
        <p:nvPicPr>
          <p:cNvPr id="4" name="Picture 3" descr="gb-2012-13-9-r53-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84"/>
          <a:stretch/>
        </p:blipFill>
        <p:spPr>
          <a:xfrm>
            <a:off x="2243745" y="1105275"/>
            <a:ext cx="4452382" cy="1629162"/>
          </a:xfrm>
          <a:prstGeom prst="rect">
            <a:avLst/>
          </a:prstGeom>
        </p:spPr>
      </p:pic>
      <p:pic>
        <p:nvPicPr>
          <p:cNvPr id="5" name="Picture 4" descr="gb-2012-13-9-r53-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501"/>
          <a:stretch/>
        </p:blipFill>
        <p:spPr>
          <a:xfrm>
            <a:off x="2243745" y="2841134"/>
            <a:ext cx="4452382" cy="374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149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370"/>
            <a:ext cx="8229600" cy="677762"/>
          </a:xfrm>
        </p:spPr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8 backstory</a:t>
            </a:r>
            <a:endParaRPr lang="en-US" dirty="0"/>
          </a:p>
        </p:txBody>
      </p:sp>
      <p:pic>
        <p:nvPicPr>
          <p:cNvPr id="3" name="Picture 2" descr="gb-2012-13-9-r53-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27" b="49074"/>
          <a:stretch/>
        </p:blipFill>
        <p:spPr>
          <a:xfrm>
            <a:off x="1463623" y="879095"/>
            <a:ext cx="5757944" cy="552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08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complexity: interpretation and generalization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7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4649"/>
            <a:ext cx="8229600" cy="677762"/>
          </a:xfrm>
        </p:spPr>
        <p:txBody>
          <a:bodyPr/>
          <a:lstStyle/>
          <a:p>
            <a:r>
              <a:rPr lang="en-US" dirty="0" smtClean="0"/>
              <a:t>Two goals for machine learning: </a:t>
            </a:r>
            <a:r>
              <a:rPr lang="en-US" b="1" dirty="0" smtClean="0"/>
              <a:t>prediction </a:t>
            </a:r>
            <a:r>
              <a:rPr lang="en-US" dirty="0" smtClean="0"/>
              <a:t>or </a:t>
            </a:r>
            <a:r>
              <a:rPr lang="en-US" b="1" dirty="0" smtClean="0"/>
              <a:t>interpretation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272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291</Words>
  <Application>Microsoft Macintosh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Week 8</vt:lpstr>
      <vt:lpstr>Homework 7</vt:lpstr>
      <vt:lpstr>Homework 7 tips</vt:lpstr>
      <vt:lpstr>Homework 8</vt:lpstr>
      <vt:lpstr>Homework 8 backstory</vt:lpstr>
      <vt:lpstr>Homework 8 backstory</vt:lpstr>
      <vt:lpstr>Homework 8 backstory</vt:lpstr>
      <vt:lpstr>Model complexity: interpretation and generalization</vt:lpstr>
      <vt:lpstr>Two goals for machine learning: prediction or interpretation</vt:lpstr>
      <vt:lpstr>Generative methods model the joint distribution of features and labels</vt:lpstr>
      <vt:lpstr>Generative methods model the conditional distribution of the label given the features.</vt:lpstr>
      <vt:lpstr>Discriminative models are more  data-efficient</vt:lpstr>
      <vt:lpstr>Simpler models generalize better and are more interpretable</vt:lpstr>
      <vt:lpstr>Regularization decreases the complexity of a model</vt:lpstr>
      <vt:lpstr>L2 regularization</vt:lpstr>
      <vt:lpstr>L2 regularization</vt:lpstr>
      <vt:lpstr>L1 regularization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8</dc:title>
  <dc:creator>Max Libbrecht</dc:creator>
  <cp:lastModifiedBy>Max Libbrecht</cp:lastModifiedBy>
  <cp:revision>6</cp:revision>
  <dcterms:created xsi:type="dcterms:W3CDTF">2015-02-26T18:33:17Z</dcterms:created>
  <dcterms:modified xsi:type="dcterms:W3CDTF">2015-02-26T19:49:17Z</dcterms:modified>
</cp:coreProperties>
</file>