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63" r:id="rId4"/>
    <p:sldId id="266" r:id="rId5"/>
    <p:sldId id="265" r:id="rId6"/>
    <p:sldId id="268" r:id="rId7"/>
    <p:sldId id="267" r:id="rId8"/>
    <p:sldId id="270" r:id="rId9"/>
    <p:sldId id="269" r:id="rId10"/>
    <p:sldId id="271" r:id="rId11"/>
    <p:sldId id="272" r:id="rId12"/>
    <p:sldId id="273" r:id="rId13"/>
    <p:sldId id="274" r:id="rId14"/>
    <p:sldId id="277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4C1-B141-8642-A6A3-DE2A7EE2CF4E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D498-22F5-7D4A-BA94-D485B1B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4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4C1-B141-8642-A6A3-DE2A7EE2CF4E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D498-22F5-7D4A-BA94-D485B1B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4C1-B141-8642-A6A3-DE2A7EE2CF4E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D498-22F5-7D4A-BA94-D485B1B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3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4C1-B141-8642-A6A3-DE2A7EE2CF4E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D498-22F5-7D4A-BA94-D485B1B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5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4C1-B141-8642-A6A3-DE2A7EE2CF4E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D498-22F5-7D4A-BA94-D485B1B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9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4C1-B141-8642-A6A3-DE2A7EE2CF4E}" type="datetimeFigureOut">
              <a:rPr lang="en-US" smtClean="0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D498-22F5-7D4A-BA94-D485B1B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5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4C1-B141-8642-A6A3-DE2A7EE2CF4E}" type="datetimeFigureOut">
              <a:rPr lang="en-US" smtClean="0"/>
              <a:t>3/5/15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D498-22F5-7D4A-BA94-D485B1B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3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4C1-B141-8642-A6A3-DE2A7EE2CF4E}" type="datetimeFigureOut">
              <a:rPr lang="en-US" smtClean="0"/>
              <a:t>3/5/15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D498-22F5-7D4A-BA94-D485B1B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4C1-B141-8642-A6A3-DE2A7EE2CF4E}" type="datetimeFigureOut">
              <a:rPr lang="en-US" smtClean="0"/>
              <a:t>3/5/15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D498-22F5-7D4A-BA94-D485B1B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4C1-B141-8642-A6A3-DE2A7EE2CF4E}" type="datetimeFigureOut">
              <a:rPr lang="en-US" smtClean="0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D498-22F5-7D4A-BA94-D485B1B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7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D4C1-B141-8642-A6A3-DE2A7EE2CF4E}" type="datetimeFigureOut">
              <a:rPr lang="en-US" smtClean="0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D498-22F5-7D4A-BA94-D485B1B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1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6D4C1-B141-8642-A6A3-DE2A7EE2CF4E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FD498-22F5-7D4A-BA94-D485B1B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4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Receiver-operator characteristic (ROC) curve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03-05 at 10.58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633621" y="1457742"/>
            <a:ext cx="5017004" cy="425057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6884" y="54502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Area under ROC curve (AUROC): Combined measure of performance based on ROC curve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399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23"/>
            <a:ext cx="8229600" cy="1143000"/>
          </a:xfrm>
        </p:spPr>
        <p:txBody>
          <a:bodyPr/>
          <a:lstStyle/>
          <a:p>
            <a:r>
              <a:rPr lang="en-US" dirty="0" smtClean="0"/>
              <a:t>Precision-recall curve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3-05 at 10.58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4" r="-1554"/>
          <a:stretch/>
        </p:blipFill>
        <p:spPr>
          <a:xfrm>
            <a:off x="1721687" y="1070060"/>
            <a:ext cx="5332580" cy="451794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6884" y="54502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Area under ROC curve (AUPR): Combined measure of performance based on PR curve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585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vs. PR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3-05 at 10.58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-1556"/>
          <a:stretch/>
        </p:blipFill>
        <p:spPr>
          <a:xfrm>
            <a:off x="193267" y="2007712"/>
            <a:ext cx="8791237" cy="36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performance measure based on your 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predictions (positive and negative) are equally important: Use accuracy.</a:t>
            </a:r>
          </a:p>
          <a:p>
            <a:r>
              <a:rPr lang="en-US" dirty="0" smtClean="0"/>
              <a:t>Some number of follow-up tests are planned: Use recall among a fixed number of predictions.</a:t>
            </a:r>
          </a:p>
          <a:p>
            <a:r>
              <a:rPr lang="en-US" dirty="0" smtClean="0"/>
              <a:t>Positive predictions will be published: Use recall at a fixed precision (i.e. 95%)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8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Measuring performance when multiple examples get the same score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nterpo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1" y="1557137"/>
            <a:ext cx="7964907" cy="53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2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Interpolating in an 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o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46" y="1600200"/>
            <a:ext cx="6445960" cy="45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06"/>
            <a:ext cx="8229600" cy="1143000"/>
          </a:xfrm>
        </p:spPr>
        <p:txBody>
          <a:bodyPr/>
          <a:lstStyle/>
          <a:p>
            <a:r>
              <a:rPr lang="en-US" dirty="0" smtClean="0"/>
              <a:t>Interpolating in a PR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77" y="1015997"/>
            <a:ext cx="6932738" cy="4549609"/>
          </a:xfrm>
          <a:prstGeom prst="rect">
            <a:avLst/>
          </a:prstGeom>
        </p:spPr>
      </p:pic>
      <p:pic>
        <p:nvPicPr>
          <p:cNvPr id="7" name="Picture 6" descr="Screen Shot 2015-03-05 at 11.26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05" y="5563023"/>
            <a:ext cx="5935580" cy="11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64826" cy="4525963"/>
          </a:xfrm>
        </p:spPr>
        <p:txBody>
          <a:bodyPr/>
          <a:lstStyle/>
          <a:p>
            <a:r>
              <a:rPr lang="en-US" dirty="0" smtClean="0"/>
              <a:t>Use logistic regression to predict gene expression using genomics assays in GM12878.</a:t>
            </a:r>
          </a:p>
          <a:p>
            <a:r>
              <a:rPr lang="en-US" dirty="0" smtClean="0"/>
              <a:t>Train using gradient descent.</a:t>
            </a:r>
          </a:p>
          <a:p>
            <a:r>
              <a:rPr lang="en-US" dirty="0" smtClean="0"/>
              <a:t>Label: CAGE gene expression -- "expressed"/"non-expressed"</a:t>
            </a:r>
          </a:p>
          <a:p>
            <a:r>
              <a:rPr lang="en-US" dirty="0" smtClean="0"/>
              <a:t>Features: Histone modifications and DNA accessibility.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8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Intercept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64826" cy="4525963"/>
          </a:xfrm>
        </p:spPr>
        <p:txBody>
          <a:bodyPr/>
          <a:lstStyle/>
          <a:p>
            <a:r>
              <a:rPr lang="en-US" dirty="0" smtClean="0"/>
              <a:t>Has value 1 for all genes.</a:t>
            </a:r>
          </a:p>
          <a:p>
            <a:r>
              <a:rPr lang="en-US" dirty="0" smtClean="0"/>
              <a:t>Allows the model to assign a probability to a gene with all 0-valued features.</a:t>
            </a:r>
          </a:p>
          <a:p>
            <a:r>
              <a:rPr lang="en-US" dirty="0" smtClean="0"/>
              <a:t>Some treatments of logistic regression include an intercept feature into the model: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42" y="4094163"/>
            <a:ext cx="6172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1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 smtClean="0"/>
              <a:t>8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64826" cy="4525963"/>
          </a:xfrm>
        </p:spPr>
        <p:txBody>
          <a:bodyPr/>
          <a:lstStyle/>
          <a:p>
            <a:r>
              <a:rPr lang="en-US" dirty="0" smtClean="0"/>
              <a:t>Initialize all </a:t>
            </a:r>
            <a:r>
              <a:rPr lang="en-US" dirty="0" err="1" smtClean="0"/>
              <a:t>theta_j</a:t>
            </a:r>
            <a:r>
              <a:rPr lang="en-US" dirty="0" err="1" smtClean="0"/>
              <a:t>'s</a:t>
            </a:r>
            <a:r>
              <a:rPr lang="en-US" dirty="0" smtClean="0"/>
              <a:t> to zero</a:t>
            </a:r>
          </a:p>
          <a:p>
            <a:r>
              <a:rPr lang="en-US" dirty="0" smtClean="0"/>
              <a:t>Until converged:</a:t>
            </a:r>
          </a:p>
          <a:p>
            <a:pPr lvl="1"/>
            <a:r>
              <a:rPr lang="en-US" dirty="0" smtClean="0"/>
              <a:t>For each training gene x:</a:t>
            </a:r>
          </a:p>
          <a:p>
            <a:pPr lvl="2"/>
            <a:r>
              <a:rPr lang="en-US" dirty="0" smtClean="0"/>
              <a:t>For each feature j, compute gradient WRT x and add it to </a:t>
            </a:r>
            <a:r>
              <a:rPr lang="en-US" dirty="0" err="1" smtClean="0"/>
              <a:t>theta_j</a:t>
            </a:r>
            <a:endParaRPr lang="en-US" dirty="0" smtClean="0"/>
          </a:p>
          <a:p>
            <a:pPr lvl="1"/>
            <a:r>
              <a:rPr lang="en-US" dirty="0" smtClean="0"/>
              <a:t>Compute new log likelihood</a:t>
            </a:r>
          </a:p>
          <a:p>
            <a:r>
              <a:rPr lang="en-US" dirty="0" smtClean="0"/>
              <a:t>Compute P(Y = 1|X) for testing gene.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0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Histone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64826" cy="4525963"/>
          </a:xfrm>
        </p:spPr>
        <p:txBody>
          <a:bodyPr>
            <a:noAutofit/>
          </a:bodyPr>
          <a:lstStyle/>
          <a:p>
            <a:r>
              <a:rPr lang="en-US" sz="2600" dirty="0" err="1" smtClean="0"/>
              <a:t>DNase</a:t>
            </a:r>
            <a:r>
              <a:rPr lang="en-US" sz="2600" dirty="0" smtClean="0"/>
              <a:t>: </a:t>
            </a:r>
            <a:r>
              <a:rPr lang="en-US" sz="2600" dirty="0"/>
              <a:t>O</a:t>
            </a:r>
            <a:r>
              <a:rPr lang="en-US" sz="2600" dirty="0" smtClean="0"/>
              <a:t>pen chromatin</a:t>
            </a:r>
          </a:p>
          <a:p>
            <a:r>
              <a:rPr lang="en-US" sz="2600" dirty="0" smtClean="0"/>
              <a:t>FAIRE: Open chromatin</a:t>
            </a:r>
          </a:p>
          <a:p>
            <a:r>
              <a:rPr lang="en-US" sz="2600" dirty="0" smtClean="0"/>
              <a:t>H3K4me1: Active enhancers</a:t>
            </a:r>
          </a:p>
          <a:p>
            <a:r>
              <a:rPr lang="en-US" sz="2600" dirty="0" smtClean="0"/>
              <a:t>H3K4me2: Active regulatory elements</a:t>
            </a:r>
            <a:endParaRPr lang="en-US" sz="2600" dirty="0" smtClean="0"/>
          </a:p>
          <a:p>
            <a:r>
              <a:rPr lang="en-US" sz="2600" dirty="0" smtClean="0"/>
              <a:t>H3K4me3: Active promoters</a:t>
            </a:r>
          </a:p>
          <a:p>
            <a:r>
              <a:rPr lang="en-US" sz="2600" dirty="0" smtClean="0"/>
              <a:t>H3K9ac: Active regulatory elements</a:t>
            </a:r>
          </a:p>
          <a:p>
            <a:r>
              <a:rPr lang="en-US" sz="2600" dirty="0" smtClean="0"/>
              <a:t>H3K27ac: Active regulatory elements</a:t>
            </a:r>
          </a:p>
          <a:p>
            <a:r>
              <a:rPr lang="en-US" sz="2600" dirty="0" smtClean="0"/>
              <a:t>H3K27me3: Repressed regions</a:t>
            </a:r>
          </a:p>
          <a:p>
            <a:r>
              <a:rPr lang="en-US" sz="2600" dirty="0" smtClean="0"/>
              <a:t>H3K36me3: Active transcription</a:t>
            </a:r>
          </a:p>
          <a:p>
            <a:r>
              <a:rPr lang="en-US" sz="2600" dirty="0" smtClean="0"/>
              <a:t>H4K20me1: Active transcription</a:t>
            </a:r>
          </a:p>
          <a:p>
            <a:endParaRPr lang="en-US" sz="2600" dirty="0" smtClean="0"/>
          </a:p>
          <a:p>
            <a:endParaRPr lang="en-US" sz="2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3286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64826" cy="4525963"/>
          </a:xfrm>
        </p:spPr>
        <p:txBody>
          <a:bodyPr/>
          <a:lstStyle/>
          <a:p>
            <a:r>
              <a:rPr lang="en-US" dirty="0" smtClean="0"/>
              <a:t>Use D-segment algorithm to find CNVs.</a:t>
            </a:r>
          </a:p>
          <a:p>
            <a:r>
              <a:rPr lang="en-US" dirty="0" smtClean="0"/>
              <a:t>Input: Number of read starts at each genomic position (1,2,&gt;=3).</a:t>
            </a:r>
          </a:p>
          <a:p>
            <a:r>
              <a:rPr lang="en-US" dirty="0" smtClean="0"/>
              <a:t>Use a Poisson model of read counts given copy number.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5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Performanc</a:t>
            </a:r>
            <a:r>
              <a:rPr lang="en-US" dirty="0" smtClean="0"/>
              <a:t>e measures for classification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2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8" y="0"/>
            <a:ext cx="8734868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Performance measures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64826" cy="4525963"/>
          </a:xfrm>
        </p:spPr>
        <p:txBody>
          <a:bodyPr/>
          <a:lstStyle/>
          <a:p>
            <a:r>
              <a:rPr lang="en-US" dirty="0" smtClean="0"/>
              <a:t>True positives (TP)</a:t>
            </a:r>
          </a:p>
          <a:p>
            <a:r>
              <a:rPr lang="en-US" dirty="0" smtClean="0"/>
              <a:t>False positives (FP)</a:t>
            </a:r>
          </a:p>
          <a:p>
            <a:r>
              <a:rPr lang="en-US" dirty="0" smtClean="0"/>
              <a:t>True negatives (TN)</a:t>
            </a:r>
          </a:p>
          <a:p>
            <a:r>
              <a:rPr lang="en-US" dirty="0" smtClean="0"/>
              <a:t>False negatives (FN)</a:t>
            </a:r>
            <a:endParaRPr lang="en-US" dirty="0" smtClean="0"/>
          </a:p>
          <a:p>
            <a:r>
              <a:rPr lang="en-US" dirty="0" smtClean="0"/>
              <a:t>Measures of performance:</a:t>
            </a:r>
          </a:p>
          <a:p>
            <a:pPr lvl="1"/>
            <a:r>
              <a:rPr lang="en-US" dirty="0" smtClean="0"/>
              <a:t>Recall: TP/(TP+FN)</a:t>
            </a:r>
          </a:p>
          <a:p>
            <a:pPr lvl="1"/>
            <a:r>
              <a:rPr lang="en-US" dirty="0" smtClean="0"/>
              <a:t>Precision: TP/(TP+FP)</a:t>
            </a:r>
          </a:p>
          <a:p>
            <a:pPr lvl="1"/>
            <a:r>
              <a:rPr lang="en-US" dirty="0" smtClean="0"/>
              <a:t>Specificity: TN/(TN+FP)</a:t>
            </a:r>
          </a:p>
          <a:p>
            <a:r>
              <a:rPr lang="en-US" dirty="0" smtClean="0"/>
              <a:t>Accuracy: (TP+TN)/(TP+TN+FP+FN)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2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Sensitivity/specificity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831"/>
            <a:ext cx="8464826" cy="4525963"/>
          </a:xfrm>
        </p:spPr>
        <p:txBody>
          <a:bodyPr/>
          <a:lstStyle/>
          <a:p>
            <a:r>
              <a:rPr lang="en-US" dirty="0" smtClean="0"/>
              <a:t>There is a tradeoff between false positives and false negatives.</a:t>
            </a:r>
          </a:p>
          <a:p>
            <a:r>
              <a:rPr lang="en-US" dirty="0" smtClean="0"/>
              <a:t>Two strategies for plotting tradeoff:</a:t>
            </a:r>
          </a:p>
          <a:p>
            <a:pPr lvl="1"/>
            <a:r>
              <a:rPr lang="en-US" dirty="0" smtClean="0"/>
              <a:t>ROC curve</a:t>
            </a:r>
          </a:p>
          <a:p>
            <a:pPr lvl="1"/>
            <a:r>
              <a:rPr lang="en-US" dirty="0" smtClean="0"/>
              <a:t>Precision-recall curve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5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445</Words>
  <Application>Microsoft Macintosh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Week 9</vt:lpstr>
      <vt:lpstr>Homework 8</vt:lpstr>
      <vt:lpstr>Intercept feature</vt:lpstr>
      <vt:lpstr>Homework 8 pseudocode</vt:lpstr>
      <vt:lpstr>Histone modifications</vt:lpstr>
      <vt:lpstr>Homework 9</vt:lpstr>
      <vt:lpstr>Performance measures for classification</vt:lpstr>
      <vt:lpstr>Performance measures</vt:lpstr>
      <vt:lpstr>Sensitivity/specificity tradeoff</vt:lpstr>
      <vt:lpstr>Receiver-operator characteristic (ROC) curve</vt:lpstr>
      <vt:lpstr>Precision-recall curve</vt:lpstr>
      <vt:lpstr>ROC vs. PR</vt:lpstr>
      <vt:lpstr>Use a performance measure based on your application</vt:lpstr>
      <vt:lpstr>Measuring performance when multiple examples get the same score</vt:lpstr>
      <vt:lpstr>Interpolating in an ROC curve</vt:lpstr>
      <vt:lpstr>Interpolating in a PR curve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9</dc:title>
  <dc:creator>Max Libbrecht</dc:creator>
  <cp:lastModifiedBy>Max Libbrecht</cp:lastModifiedBy>
  <cp:revision>6</cp:revision>
  <dcterms:created xsi:type="dcterms:W3CDTF">2015-03-05T18:31:04Z</dcterms:created>
  <dcterms:modified xsi:type="dcterms:W3CDTF">2015-03-05T19:28:14Z</dcterms:modified>
</cp:coreProperties>
</file>