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  <p:sldMasterId id="2147483649" r:id="rId2"/>
    <p:sldMasterId id="2147483650" r:id="rId3"/>
  </p:sldMasterIdLst>
  <p:sldIdLst>
    <p:sldId id="256" r:id="rId4"/>
    <p:sldId id="271" r:id="rId5"/>
    <p:sldId id="278" r:id="rId6"/>
    <p:sldId id="273" r:id="rId7"/>
    <p:sldId id="295" r:id="rId8"/>
    <p:sldId id="262" r:id="rId9"/>
    <p:sldId id="261" r:id="rId10"/>
    <p:sldId id="259" r:id="rId11"/>
    <p:sldId id="294" r:id="rId12"/>
    <p:sldId id="286" r:id="rId13"/>
    <p:sldId id="282" r:id="rId14"/>
    <p:sldId id="296" r:id="rId15"/>
    <p:sldId id="283" r:id="rId16"/>
    <p:sldId id="274" r:id="rId17"/>
    <p:sldId id="269" r:id="rId18"/>
    <p:sldId id="265" r:id="rId19"/>
    <p:sldId id="280" r:id="rId20"/>
    <p:sldId id="287" r:id="rId2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4" y="-12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393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1492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0934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215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2649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6203427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3679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9321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7167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184843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068948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36999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954686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44355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521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2771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0996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0926403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9862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9275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2037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8358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425206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1335728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349100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42013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706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828800"/>
            <a:ext cx="51562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828800"/>
            <a:ext cx="51562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1161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9925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6748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71537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59868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73563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828800"/>
            <a:ext cx="1046480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00000"/>
        <a:buFont typeface="Zapf Dingbats" charset="0"/>
        <a:buChar char="❖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50000"/>
        <a:buFont typeface="Gill Sans" charset="0"/>
        <a:buChar char="-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rgbClr val="587E04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rogramming.com/tutorial/c++-tutorial.html" TargetMode="External"/><Relationship Id="rId4" Type="http://schemas.openxmlformats.org/officeDocument/2006/relationships/hyperlink" Target="mailto:http://www.amazon.com/How-Program-Harvey-Paul-Deitel/dp/0131857576/ref=sr_1_4?s=books&amp;ie=UTF8&amp;qid=1358449619&amp;sr=1-4&amp;keywords=c+++deite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plusplus.com/doc/tutorial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</a:rPr>
              <a:t>Discussion </a:t>
            </a:r>
            <a:r>
              <a:rPr lang="en-US" dirty="0" smtClean="0">
                <a:latin typeface="Gill Sans" charset="0"/>
                <a:ea typeface="ヒラギノ角ゴ ProN W3" charset="0"/>
                <a:cs typeface="ヒラギノ角ゴ ProN W3" charset="0"/>
              </a:rPr>
              <a:t>Section: HW1 </a:t>
            </a:r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</a:rPr>
              <a:t>and Programming Tips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2200" y="6705600"/>
            <a:ext cx="10464800" cy="1130300"/>
          </a:xfrm>
        </p:spPr>
        <p:txBody>
          <a:bodyPr/>
          <a:lstStyle/>
          <a:p>
            <a:pPr marL="0" indent="0" eaLnBrk="1" hangingPunct="1"/>
            <a:r>
              <a:rPr lang="en-US" dirty="0" smtClean="0">
                <a:latin typeface="Gill Sans" charset="0"/>
                <a:ea typeface="ヒラギノ角ゴ ProN W3" charset="0"/>
                <a:cs typeface="ヒラギノ角ゴ ProN W3" charset="0"/>
              </a:rPr>
              <a:t>GS540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C++ help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  <a:hlinkClick r:id="rId2"/>
              </a:rPr>
              <a:t>http://www.cplusplus.com/doc/tutorial/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  <a:hlinkClick r:id="rId3"/>
              </a:rPr>
              <a:t>http://www.cprogramming.com/tutorial/c++-tutorial.html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r>
              <a:rPr lang="en-US" i="1" dirty="0">
                <a:latin typeface="Gill Sans" charset="0"/>
                <a:ea typeface="ヒラギノ角ゴ ProN W3" charset="0"/>
                <a:cs typeface="ヒラギノ角ゴ ProN W3" charset="0"/>
                <a:hlinkClick r:id="rId4"/>
              </a:rPr>
              <a:t>C++ How to Program</a:t>
            </a:r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  <a:hlinkClick r:id="rId4"/>
              </a:rPr>
              <a:t>, Deitel and Deitel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Pointers in C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828800"/>
            <a:ext cx="10464800" cy="3810000"/>
          </a:xfrm>
        </p:spPr>
        <p:txBody>
          <a:bodyPr/>
          <a:lstStyle/>
          <a:p>
            <a:pPr marL="889000" eaLnBrk="1" hangingPunct="1"/>
            <a:r>
              <a:rPr lang="en-US" sz="3600">
                <a:latin typeface="Gill Sans" charset="0"/>
                <a:ea typeface="ヒラギノ角ゴ ProN W3" charset="0"/>
                <a:cs typeface="ヒラギノ角ゴ ProN W3" charset="0"/>
              </a:rPr>
              <a:t>Pointers are memory addresses (they point to other variables)</a:t>
            </a:r>
          </a:p>
          <a:p>
            <a:pPr marL="889000" eaLnBrk="1" hangingPunct="1"/>
            <a:r>
              <a:rPr lang="en-US" sz="3600">
                <a:latin typeface="Gill Sans" charset="0"/>
                <a:ea typeface="ヒラギノ角ゴ ProN W3" charset="0"/>
                <a:cs typeface="ヒラギノ角ゴ ProN W3" charset="0"/>
              </a:rPr>
              <a:t>The address-of operator (</a:t>
            </a:r>
            <a:r>
              <a:rPr lang="en-US" sz="3600">
                <a:solidFill>
                  <a:srgbClr val="0057FF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&amp;</a:t>
            </a:r>
            <a:r>
              <a:rPr lang="en-US" sz="3600">
                <a:latin typeface="Gill Sans" charset="0"/>
                <a:ea typeface="ヒラギノ角ゴ ProN W3" charset="0"/>
                <a:cs typeface="ヒラギノ角ゴ ProN W3" charset="0"/>
              </a:rPr>
              <a:t>) obtains the memory address of a variable</a:t>
            </a:r>
          </a:p>
          <a:p>
            <a:pPr marL="889000" eaLnBrk="1" hangingPunct="1"/>
            <a:r>
              <a:rPr lang="en-US" sz="3600">
                <a:latin typeface="Gill Sans" charset="0"/>
                <a:ea typeface="ヒラギノ角ゴ ProN W3" charset="0"/>
                <a:cs typeface="ヒラギノ角ゴ ProN W3" charset="0"/>
              </a:rPr>
              <a:t>The dereference operator (</a:t>
            </a:r>
            <a:r>
              <a:rPr lang="en-US" sz="3600">
                <a:solidFill>
                  <a:srgbClr val="0057FF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*</a:t>
            </a:r>
            <a:r>
              <a:rPr lang="en-US" sz="3600">
                <a:latin typeface="Gill Sans" charset="0"/>
                <a:ea typeface="ヒラギノ角ゴ ProN W3" charset="0"/>
                <a:cs typeface="ヒラギノ角ゴ ProN W3" charset="0"/>
              </a:rPr>
              <a:t>) accesses the value stored at the pointed-to mem location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5892800"/>
            <a:ext cx="825500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6070600"/>
            <a:ext cx="5135563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Pointers in 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664200" y="3124200"/>
            <a:ext cx="990600" cy="990600"/>
            <a:chOff x="8178800" y="3124200"/>
            <a:chExt cx="990600" cy="990600"/>
          </a:xfrm>
        </p:grpSpPr>
        <p:sp>
          <p:nvSpPr>
            <p:cNvPr id="3" name="Rectangle 2"/>
            <p:cNvSpPr/>
            <p:nvPr/>
          </p:nvSpPr>
          <p:spPr bwMode="auto">
            <a:xfrm>
              <a:off x="8178800" y="3124200"/>
              <a:ext cx="990600" cy="990600"/>
            </a:xfrm>
            <a:prstGeom prst="rect">
              <a:avLst/>
            </a:prstGeom>
            <a:noFill/>
            <a:ln w="508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31200" y="3200400"/>
              <a:ext cx="72327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825410" y="3200400"/>
            <a:ext cx="5720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54400" y="5867400"/>
            <a:ext cx="18501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int_ptr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5892800" y="4114800"/>
            <a:ext cx="76200" cy="228600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5435600" y="5867400"/>
            <a:ext cx="990600" cy="990600"/>
          </a:xfrm>
          <a:prstGeom prst="rect">
            <a:avLst/>
          </a:prstGeom>
          <a:noFill/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405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</a:rPr>
              <a:t>Pointers in </a:t>
            </a:r>
            <a:r>
              <a:rPr lang="en-US" dirty="0" smtClean="0">
                <a:latin typeface="Gill Sans" charset="0"/>
                <a:ea typeface="ヒラギノ角ゴ ProN W3" charset="0"/>
                <a:cs typeface="ヒラギノ角ゴ ProN W3" charset="0"/>
              </a:rPr>
              <a:t>C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828800"/>
            <a:ext cx="10464800" cy="4521200"/>
          </a:xfrm>
        </p:spPr>
        <p:txBody>
          <a:bodyPr/>
          <a:lstStyle/>
          <a:p>
            <a:pPr marL="889000"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Arrays are pointers to blocks of memory</a:t>
            </a:r>
          </a:p>
          <a:p>
            <a:pPr marL="889000"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Pointers “know” the data size they point to</a:t>
            </a:r>
          </a:p>
          <a:p>
            <a:pPr marL="889000"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Array indices are just pointer arithmetic and dereferencing combined:</a:t>
            </a:r>
          </a:p>
          <a:p>
            <a:pPr marL="1333500" lvl="1" eaLnBrk="1" hangingPunct="1">
              <a:buClrTx/>
            </a:pPr>
            <a:r>
              <a:rPr lang="en-US">
                <a:solidFill>
                  <a:srgbClr val="0057FF"/>
                </a:solidFill>
                <a:latin typeface="Monaco" charset="0"/>
                <a:ea typeface="ＭＳ Ｐゴシック" charset="0"/>
                <a:sym typeface="Monaco" charset="0"/>
              </a:rPr>
              <a:t>a[12]</a:t>
            </a:r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 is the same as </a:t>
            </a:r>
            <a:r>
              <a:rPr lang="en-US">
                <a:solidFill>
                  <a:srgbClr val="0057FF"/>
                </a:solidFill>
                <a:latin typeface="Monaco" charset="0"/>
                <a:ea typeface="ＭＳ Ｐゴシック" charset="0"/>
                <a:cs typeface="ＭＳ Ｐゴシック" charset="0"/>
                <a:sym typeface="Monaco" charset="0"/>
              </a:rPr>
              <a:t>*(a+12)</a:t>
            </a:r>
            <a:endParaRPr lang="en-US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marL="1333500" lvl="1" eaLnBrk="1" hangingPunct="1">
              <a:buClrTx/>
            </a:pPr>
            <a:r>
              <a:rPr lang="en-US">
                <a:solidFill>
                  <a:srgbClr val="0057FF"/>
                </a:solidFill>
                <a:latin typeface="Monaco" charset="0"/>
                <a:ea typeface="ＭＳ Ｐゴシック" charset="0"/>
                <a:cs typeface="ＭＳ Ｐゴシック" charset="0"/>
                <a:sym typeface="Monaco" charset="0"/>
              </a:rPr>
              <a:t>&amp;a[3]</a:t>
            </a:r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 is the same as </a:t>
            </a:r>
            <a:r>
              <a:rPr lang="en-US">
                <a:solidFill>
                  <a:srgbClr val="0057FF"/>
                </a:solidFill>
                <a:latin typeface="Monaco" charset="0"/>
                <a:ea typeface="ＭＳ Ｐゴシック" charset="0"/>
                <a:cs typeface="ＭＳ Ｐゴシック" charset="0"/>
                <a:sym typeface="Monaco" charset="0"/>
              </a:rPr>
              <a:t>a+3</a:t>
            </a:r>
            <a:endParaRPr lang="en-US">
              <a:solidFill>
                <a:srgbClr val="0057FF"/>
              </a:solidFill>
              <a:latin typeface="Monaco" charset="0"/>
              <a:ea typeface="ヒラギノ角ゴ ProN W3" charset="0"/>
              <a:cs typeface="ヒラギノ角ゴ ProN W3" charset="0"/>
              <a:sym typeface="Monaco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6731000"/>
            <a:ext cx="5562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/>
          </p:cNvSpPr>
          <p:nvPr/>
        </p:nvSpPr>
        <p:spPr bwMode="auto">
          <a:xfrm>
            <a:off x="4445000" y="8940800"/>
            <a:ext cx="3733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sz="1400">
                <a:solidFill>
                  <a:schemeClr val="tx1"/>
                </a:solidFill>
                <a:cs typeface="Gill Sans" charset="0"/>
              </a:rPr>
              <a:t>From </a:t>
            </a:r>
            <a:r>
              <a:rPr lang="en-US" sz="1400" i="1">
                <a:solidFill>
                  <a:schemeClr val="tx1"/>
                </a:solidFill>
                <a:cs typeface="Gill Sans" charset="0"/>
              </a:rPr>
              <a:t>The C Programming Language </a:t>
            </a:r>
          </a:p>
          <a:p>
            <a:r>
              <a:rPr lang="en-US" sz="1400">
                <a:solidFill>
                  <a:schemeClr val="tx1"/>
                </a:solidFill>
                <a:cs typeface="Gill Sans" charset="0"/>
              </a:rPr>
              <a:t>by B. Kernighan &amp; D. Ritchie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</a:rPr>
              <a:t>Pointers in </a:t>
            </a:r>
            <a:r>
              <a:rPr lang="en-US" dirty="0" smtClean="0">
                <a:latin typeface="Gill Sans" charset="0"/>
                <a:ea typeface="ヒラギノ角ゴ ProN W3" charset="0"/>
                <a:cs typeface="ヒラギノ角ゴ ProN W3" charset="0"/>
              </a:rPr>
              <a:t>C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828800"/>
            <a:ext cx="10464800" cy="1981200"/>
          </a:xfrm>
        </p:spPr>
        <p:txBody>
          <a:bodyPr/>
          <a:lstStyle/>
          <a:p>
            <a:pPr marL="889000" eaLnBrk="1" hangingPunct="1">
              <a:defRPr/>
            </a:pPr>
            <a:r>
              <a:rPr lang="en-US" dirty="0" smtClean="0"/>
              <a:t>Large arrays should be dynamically allocated (on the heap)</a:t>
            </a:r>
          </a:p>
          <a:p>
            <a:pPr marL="317500" indent="0" eaLnBrk="1" hangingPunct="1">
              <a:buFont typeface="Zapf Dingbats" charset="0"/>
              <a:buNone/>
              <a:defRPr/>
            </a:pPr>
            <a:endParaRPr lang="en-US" dirty="0" smtClean="0"/>
          </a:p>
        </p:txBody>
      </p:sp>
      <p:sp>
        <p:nvSpPr>
          <p:cNvPr id="17411" name="Rectangle 4"/>
          <p:cNvSpPr>
            <a:spLocks/>
          </p:cNvSpPr>
          <p:nvPr/>
        </p:nvSpPr>
        <p:spPr bwMode="auto">
          <a:xfrm>
            <a:off x="3683000" y="8807450"/>
            <a:ext cx="3733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r>
              <a:rPr lang="en-US" sz="1400">
                <a:solidFill>
                  <a:schemeClr val="tx1"/>
                </a:solidFill>
                <a:cs typeface="Gill Sans" charset="0"/>
              </a:rPr>
              <a:t>From </a:t>
            </a:r>
            <a:r>
              <a:rPr lang="en-US" sz="1400" i="1">
                <a:solidFill>
                  <a:schemeClr val="tx1"/>
                </a:solidFill>
                <a:cs typeface="Gill Sans" charset="0"/>
              </a:rPr>
              <a:t>The C Programming Language </a:t>
            </a:r>
          </a:p>
          <a:p>
            <a:r>
              <a:rPr lang="en-US" sz="1400">
                <a:solidFill>
                  <a:schemeClr val="tx1"/>
                </a:solidFill>
                <a:cs typeface="Gill Sans" charset="0"/>
              </a:rPr>
              <a:t>by B. Kernighan &amp; D. Ritchie</a:t>
            </a:r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4314825"/>
            <a:ext cx="624840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4314825"/>
            <a:ext cx="63087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960563" y="3352800"/>
            <a:ext cx="5730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8280400" y="3352800"/>
            <a:ext cx="1203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C++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Pointers in C (cont</a:t>
            </a:r>
            <a:r>
              <a:rPr lang="ja-JP" altLang="en-US">
                <a:latin typeface="Gill Sans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altLang="ja-JP">
                <a:latin typeface="Gill Sans" charset="0"/>
                <a:ea typeface="ヒラギノ角ゴ ProN W3" charset="0"/>
                <a:cs typeface="ヒラギノ角ゴ ProN W3" charset="0"/>
              </a:rPr>
              <a:t>d)</a:t>
            </a:r>
            <a:endParaRPr lang="en-US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828800"/>
            <a:ext cx="10464800" cy="4826000"/>
          </a:xfrm>
        </p:spPr>
        <p:txBody>
          <a:bodyPr/>
          <a:lstStyle/>
          <a:p>
            <a:pPr marL="889000"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Attributes of pointed-to structures can be derefenced with </a:t>
            </a:r>
            <a:r>
              <a:rPr lang="ja-JP" altLang="en-US">
                <a:latin typeface="Gill Sans" charset="0"/>
                <a:ea typeface="ヒラギノ角ゴ ProN W3" charset="0"/>
                <a:cs typeface="ヒラギノ角ゴ ProN W3" charset="0"/>
              </a:rPr>
              <a:t>“</a:t>
            </a:r>
            <a:r>
              <a:rPr lang="en-US" altLang="ja-JP">
                <a:latin typeface="Gill Sans" charset="0"/>
                <a:ea typeface="ヒラギノ角ゴ ProN W3" charset="0"/>
                <a:cs typeface="ヒラギノ角ゴ ProN W3" charset="0"/>
              </a:rPr>
              <a:t>arrow notation</a:t>
            </a:r>
            <a:r>
              <a:rPr lang="ja-JP" altLang="en-US">
                <a:latin typeface="Gill Sans" charset="0"/>
                <a:ea typeface="ヒラギノ角ゴ ProN W3" charset="0"/>
                <a:cs typeface="ヒラギノ角ゴ ProN W3" charset="0"/>
              </a:rPr>
              <a:t>”</a:t>
            </a:r>
            <a:r>
              <a:rPr lang="en-US" altLang="ja-JP">
                <a:latin typeface="Gill Sans" charset="0"/>
                <a:ea typeface="ヒラギノ角ゴ ProN W3" charset="0"/>
                <a:cs typeface="ヒラギノ角ゴ ProN W3" charset="0"/>
              </a:rPr>
              <a:t>:</a:t>
            </a:r>
          </a:p>
          <a:p>
            <a:pPr marL="1333500" lvl="1" eaLnBrk="1" hangingPunct="1">
              <a:buClrTx/>
            </a:pPr>
            <a:r>
              <a:rPr lang="en-US">
                <a:solidFill>
                  <a:srgbClr val="0057FF"/>
                </a:solidFill>
                <a:latin typeface="Monaco" charset="0"/>
                <a:ea typeface="ＭＳ Ｐゴシック" charset="0"/>
                <a:sym typeface="Monaco" charset="0"/>
              </a:rPr>
              <a:t>a-&gt;elem</a:t>
            </a:r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 is equivalent to </a:t>
            </a:r>
            <a:r>
              <a:rPr lang="en-US">
                <a:solidFill>
                  <a:srgbClr val="2E6FFD"/>
                </a:solidFill>
                <a:latin typeface="Monaco" charset="0"/>
                <a:ea typeface="ＭＳ Ｐゴシック" charset="0"/>
                <a:cs typeface="ＭＳ Ｐゴシック" charset="0"/>
                <a:sym typeface="Monaco" charset="0"/>
              </a:rPr>
              <a:t>(*a).elem</a:t>
            </a:r>
            <a:endParaRPr lang="en-US">
              <a:solidFill>
                <a:srgbClr val="2E6FFD"/>
              </a:solidFill>
              <a:latin typeface="Monaco" charset="0"/>
              <a:ea typeface="ヒラギノ角ゴ ProN W3" charset="0"/>
              <a:cs typeface="ヒラギノ角ゴ ProN W3" charset="0"/>
              <a:sym typeface="Monaco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5765800"/>
            <a:ext cx="7469188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Sorting (in C)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2065338"/>
            <a:ext cx="6464300" cy="731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502400" y="9229725"/>
            <a:ext cx="650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/>
              <a:t>http://en.wikipedia.org/wiki/Quicksort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HW1 Tips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270000" y="2565400"/>
            <a:ext cx="10464800" cy="6654800"/>
          </a:xfrm>
        </p:spPr>
        <p:txBody>
          <a:bodyPr/>
          <a:lstStyle/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Start with </a:t>
            </a:r>
            <a:r>
              <a:rPr lang="en-US" sz="2800" dirty="0" err="1">
                <a:latin typeface="Gill Sans" charset="0"/>
                <a:ea typeface="ヒラギノ角ゴ ProN W3" charset="0"/>
                <a:cs typeface="ヒラギノ角ゴ ProN W3" charset="0"/>
              </a:rPr>
              <a:t>pseudocode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 / [python]</a:t>
            </a:r>
          </a:p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Get comfortable with pointers</a:t>
            </a:r>
          </a:p>
          <a:p>
            <a:pPr lvl="1"/>
            <a:r>
              <a:rPr lang="en-US" sz="2000" dirty="0">
                <a:latin typeface="Gill Sans" charset="0"/>
                <a:ea typeface="ヒラギノ角ゴ ProN W3" charset="0"/>
                <a:cs typeface="ヒラギノ角ゴ ProN W3" charset="0"/>
              </a:rPr>
              <a:t>Saves memory without copying strings</a:t>
            </a:r>
          </a:p>
          <a:p>
            <a:pPr lvl="1"/>
            <a:r>
              <a:rPr lang="en-US" sz="2000" dirty="0">
                <a:latin typeface="Gill Sans" charset="0"/>
                <a:ea typeface="ヒラギノ角ゴ ProN W3" charset="0"/>
                <a:cs typeface="ヒラギノ角ゴ ProN W3" charset="0"/>
              </a:rPr>
              <a:t>Pointer arithmetic</a:t>
            </a:r>
          </a:p>
          <a:p>
            <a:pPr eaLnBrk="1" hangingPunct="1"/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Think about how to store inputs</a:t>
            </a:r>
          </a:p>
          <a:p>
            <a:pPr lvl="1" eaLnBrk="1" hangingPunct="1"/>
            <a:r>
              <a:rPr lang="en-US" sz="2000" dirty="0">
                <a:latin typeface="Gill Sans" charset="0"/>
                <a:ea typeface="ヒラギノ角ゴ ProN W3" charset="0"/>
                <a:cs typeface="ヒラギノ角ゴ ProN W3" charset="0"/>
              </a:rPr>
              <a:t>Declare large arrays on heap not stack</a:t>
            </a:r>
          </a:p>
          <a:p>
            <a:r>
              <a:rPr lang="en-US" sz="2800" dirty="0" smtClean="0">
                <a:latin typeface="Gill Sans" charset="0"/>
                <a:ea typeface="ヒラギノ角ゴ ProN W3" charset="0"/>
                <a:cs typeface="ヒラギノ角ゴ ProN W3" charset="0"/>
              </a:rPr>
              <a:t>Think about how to store results</a:t>
            </a:r>
          </a:p>
          <a:p>
            <a:pPr eaLnBrk="1" hangingPunct="1"/>
            <a:r>
              <a:rPr lang="en-US" sz="2800" dirty="0" smtClean="0">
                <a:latin typeface="Gill Sans" charset="0"/>
                <a:ea typeface="ヒラギノ角ゴ ProN W3" charset="0"/>
                <a:cs typeface="ヒラギノ角ゴ ProN W3" charset="0"/>
              </a:rPr>
              <a:t>Output 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in template format directly</a:t>
            </a:r>
          </a:p>
          <a:p>
            <a:pPr lvl="1" eaLnBrk="1" hangingPunct="1"/>
            <a:r>
              <a:rPr lang="en-US" sz="2000" dirty="0">
                <a:latin typeface="Gill Sans" charset="0"/>
                <a:ea typeface="ヒラギノ角ゴ ProN W3" charset="0"/>
                <a:cs typeface="ヒラギノ角ゴ ProN W3" charset="0"/>
              </a:rPr>
              <a:t>Avoid copy-pasting results into a template</a:t>
            </a:r>
          </a:p>
          <a:p>
            <a:pPr lvl="1"/>
            <a:endParaRPr lang="en-US" sz="2000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HW1 pseudocode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270000" y="2184400"/>
            <a:ext cx="10464800" cy="6654800"/>
          </a:xfrm>
        </p:spPr>
        <p:txBody>
          <a:bodyPr/>
          <a:lstStyle/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Read in a sequence</a:t>
            </a:r>
          </a:p>
          <a:p>
            <a:pPr lvl="1"/>
            <a:r>
              <a:rPr lang="en-US" sz="2000" dirty="0">
                <a:latin typeface="Gill Sans" charset="0"/>
                <a:ea typeface="ヒラギノ角ゴ ProN W3" charset="0"/>
                <a:cs typeface="ヒラギノ角ゴ ProN W3" charset="0"/>
              </a:rPr>
              <a:t>What form?</a:t>
            </a:r>
          </a:p>
          <a:p>
            <a:pPr lvl="1"/>
            <a:r>
              <a:rPr lang="en-US" sz="2000" dirty="0">
                <a:latin typeface="Gill Sans" charset="0"/>
                <a:ea typeface="ヒラギノ角ゴ ProN W3" charset="0"/>
                <a:cs typeface="ヒラギノ角ゴ ProN W3" charset="0"/>
              </a:rPr>
              <a:t>How do I store it?</a:t>
            </a:r>
          </a:p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Find its reverse complement</a:t>
            </a:r>
          </a:p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Concatenate</a:t>
            </a:r>
          </a:p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Make suffix array</a:t>
            </a:r>
          </a:p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Sort suffix array</a:t>
            </a:r>
          </a:p>
          <a:p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Find ALL longest common substrings</a:t>
            </a:r>
          </a:p>
          <a:p>
            <a:pPr lvl="1"/>
            <a:r>
              <a:rPr lang="en-US" sz="2000" dirty="0" smtClean="0">
                <a:latin typeface="Gill Sans" charset="0"/>
                <a:ea typeface="ヒラギノ角ゴ ProN W3" charset="0"/>
                <a:cs typeface="ヒラギノ角ゴ ProN W3" charset="0"/>
              </a:rPr>
              <a:t>Adjacent in list?</a:t>
            </a:r>
            <a:endParaRPr lang="en-US" sz="20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sz="2000" dirty="0" smtClean="0">
                <a:latin typeface="Gill Sans" charset="0"/>
                <a:ea typeface="ヒラギノ角ゴ ProN W3" charset="0"/>
                <a:cs typeface="ヒラギノ角ゴ ProN W3" charset="0"/>
              </a:rPr>
              <a:t>From different genomes?</a:t>
            </a:r>
            <a:endParaRPr lang="en-US" sz="20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1"/>
            <a:r>
              <a:rPr lang="en-US" sz="2000" dirty="0" smtClean="0">
                <a:latin typeface="Gill Sans" charset="0"/>
                <a:ea typeface="ヒラギノ角ゴ ProN W3" charset="0"/>
                <a:cs typeface="ヒラギノ角ゴ ProN W3" charset="0"/>
              </a:rPr>
              <a:t>How </a:t>
            </a:r>
            <a:r>
              <a:rPr lang="en-US" sz="2000" dirty="0">
                <a:latin typeface="Gill Sans" charset="0"/>
                <a:ea typeface="ヒラギノ角ゴ ProN W3" charset="0"/>
                <a:cs typeface="ヒラギノ角ゴ ProN W3" charset="0"/>
              </a:rPr>
              <a:t>do I store it?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44600" y="1219200"/>
            <a:ext cx="10464800" cy="7353300"/>
          </a:xfrm>
        </p:spPr>
        <p:txBody>
          <a:bodyPr/>
          <a:lstStyle/>
          <a:p>
            <a:pPr marL="317500" indent="0" eaLnBrk="1" hangingPunct="1">
              <a:buFont typeface="Zapf Dingbats" charset="0"/>
              <a:buNone/>
              <a:defRPr/>
            </a:pPr>
            <a:r>
              <a:rPr lang="en-US" sz="4000" u="sng" dirty="0" smtClean="0"/>
              <a:t>Maxwell Libbrecht</a:t>
            </a:r>
          </a:p>
          <a:p>
            <a:pPr marL="889000" eaLnBrk="1" hangingPunct="1">
              <a:buFont typeface="Gill Sans" charset="0"/>
              <a:buChar char="❖"/>
              <a:defRPr/>
            </a:pPr>
            <a:r>
              <a:rPr lang="en-US" sz="3200" dirty="0" smtClean="0"/>
              <a:t>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year Computer Science graduate student</a:t>
            </a:r>
          </a:p>
          <a:p>
            <a:pPr marL="889000" eaLnBrk="1" hangingPunct="1">
              <a:buFont typeface="Gill Sans" charset="0"/>
              <a:buChar char="❖"/>
              <a:defRPr/>
            </a:pPr>
            <a:r>
              <a:rPr lang="en-US" sz="3200" dirty="0" smtClean="0"/>
              <a:t>Bill Noble's lab</a:t>
            </a:r>
          </a:p>
          <a:p>
            <a:pPr marL="1333500" lvl="1" eaLnBrk="1" hangingPunct="1">
              <a:buFont typeface="Wingdings" charset="2"/>
              <a:buChar char="v"/>
              <a:defRPr/>
            </a:pPr>
            <a:r>
              <a:rPr lang="en-US" sz="2600" dirty="0" smtClean="0"/>
              <a:t>Functional element discovery from ENCODE data</a:t>
            </a:r>
          </a:p>
          <a:p>
            <a:pPr marL="889000" eaLnBrk="1" hangingPunct="1">
              <a:buFont typeface="Gill Sans" charset="0"/>
              <a:buChar char="❖"/>
              <a:defRPr/>
            </a:pPr>
            <a:r>
              <a:rPr lang="en-US" sz="3200" dirty="0" smtClean="0"/>
              <a:t>Programming: Python, R, C/C++</a:t>
            </a:r>
          </a:p>
          <a:p>
            <a:pPr marL="889000" eaLnBrk="1" hangingPunct="1">
              <a:buFont typeface="Gill Sans" charset="0"/>
              <a:buChar char="❖"/>
              <a:defRPr/>
            </a:pPr>
            <a:r>
              <a:rPr lang="en-US" sz="3200" dirty="0" err="1" smtClean="0"/>
              <a:t>Dev</a:t>
            </a:r>
            <a:r>
              <a:rPr lang="en-US" sz="3200" dirty="0" smtClean="0"/>
              <a:t> environment: Vim (Mac / Linux</a:t>
            </a:r>
            <a:r>
              <a:rPr lang="en-US" sz="3200" dirty="0"/>
              <a:t>)</a:t>
            </a:r>
            <a:endParaRPr lang="en-US" sz="3200" dirty="0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A bit about me…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10464800" cy="1511300"/>
          </a:xfrm>
        </p:spPr>
        <p:txBody>
          <a:bodyPr/>
          <a:lstStyle/>
          <a:p>
            <a:r>
              <a:rPr lang="en-US" dirty="0">
                <a:latin typeface="Gill Sans" charset="0"/>
                <a:ea typeface="ヒラギノ角ゴ ProN W3" charset="0"/>
                <a:cs typeface="ヒラギノ角ゴ ProN W3" charset="0"/>
              </a:rPr>
              <a:t>Discussion Section Topics?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270000" y="1676400"/>
            <a:ext cx="11404600" cy="769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Gill Sans" charset="0"/>
                <a:ea typeface="ヒラギノ角ゴ ProN W3" charset="0"/>
                <a:cs typeface="ヒラギノ角ゴ ProN W3" charset="0"/>
              </a:rPr>
              <a:t>Programming </a:t>
            </a: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topics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Vector arithmetic in R, MATLAB, </a:t>
            </a:r>
            <a:r>
              <a:rPr lang="en-US" sz="2600" dirty="0" err="1" smtClean="0">
                <a:latin typeface="Gill Sans" charset="0"/>
                <a:ea typeface="ヒラギノ角ゴ ProN W3" charset="0"/>
                <a:cs typeface="ヒラギノ角ゴ ProN W3" charset="0"/>
              </a:rPr>
              <a:t>python+numpy</a:t>
            </a:r>
            <a:endParaRPr lang="en-US" sz="26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C++ standard library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Reading and writing binary files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Managing packages in Unix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How to organize a comp-bio project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Data structures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Machine learning</a:t>
            </a:r>
            <a:endParaRPr lang="en-US" sz="26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Methods in comp-bio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Identifying functional elements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Motifs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Gill Sans" charset="0"/>
                <a:ea typeface="ヒラギノ角ゴ ProN W3" charset="0"/>
                <a:cs typeface="ヒラギノ角ゴ ProN W3" charset="0"/>
              </a:rPr>
              <a:t>RNA-</a:t>
            </a:r>
            <a:r>
              <a:rPr lang="en-US" sz="2600" dirty="0" err="1" smtClean="0">
                <a:latin typeface="Gill Sans" charset="0"/>
                <a:ea typeface="ヒラギノ角ゴ ProN W3" charset="0"/>
                <a:cs typeface="ヒラギノ角ゴ ProN W3" charset="0"/>
              </a:rPr>
              <a:t>seq</a:t>
            </a:r>
            <a:endParaRPr lang="en-US" sz="2600" dirty="0" smtClean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Outline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44600" y="1828800"/>
            <a:ext cx="10464800" cy="7353300"/>
          </a:xfrm>
        </p:spPr>
        <p:txBody>
          <a:bodyPr/>
          <a:lstStyle/>
          <a:p>
            <a:pPr marL="889000" eaLnBrk="1" hangingPunct="1">
              <a:buFont typeface="Gill Sans" charset="0"/>
              <a:buChar char="❖"/>
            </a:pPr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General tips / Coding style </a:t>
            </a:r>
            <a:r>
              <a:rPr lang="en-US" sz="3400" dirty="0" smtClean="0">
                <a:latin typeface="Gill Sans" charset="0"/>
                <a:ea typeface="ヒラギノ角ゴ ProN W3" charset="0"/>
                <a:cs typeface="ヒラギノ角ゴ ProN W3" charset="0"/>
              </a:rPr>
              <a:t>advice</a:t>
            </a:r>
            <a:endParaRPr lang="en-US" sz="28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marL="889000" eaLnBrk="1" hangingPunct="1">
              <a:buFont typeface="Gill Sans" charset="0"/>
              <a:buChar char="❖"/>
            </a:pPr>
            <a:r>
              <a:rPr lang="en-US" sz="3400" dirty="0" smtClean="0">
                <a:latin typeface="Gill Sans" charset="0"/>
                <a:ea typeface="ヒラギノ角ゴ ProN W3" charset="0"/>
                <a:cs typeface="ヒラギノ角ゴ ProN W3" charset="0"/>
              </a:rPr>
              <a:t>C </a:t>
            </a:r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Programming</a:t>
            </a:r>
          </a:p>
          <a:p>
            <a:pPr marL="1333500" lvl="1" eaLnBrk="1" hangingPunct="1">
              <a:buClrTx/>
            </a:pPr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Pointers</a:t>
            </a:r>
          </a:p>
          <a:p>
            <a:pPr marL="1333500" lvl="1" eaLnBrk="1" hangingPunct="1">
              <a:buClrTx/>
            </a:pPr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Sorting</a:t>
            </a:r>
          </a:p>
          <a:p>
            <a:pPr marL="889000" eaLnBrk="1" hangingPunct="1">
              <a:buFont typeface="Gill Sans" charset="0"/>
              <a:buChar char="❖"/>
            </a:pPr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Homework 1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ヒラギノ角ゴ ProN W3" charset="0"/>
                <a:cs typeface="ヒラギノ角ゴ ProN W3" charset="0"/>
              </a:rPr>
              <a:t>Programming languages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2133600"/>
            <a:ext cx="11125200" cy="711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Compiled: C, C++, C#, Java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Interpreted: Python, R, Perl, Ruby, MATLAB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Interpreted languages are usually slower.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Interpreted languages are fast when you can use premade packages written in C.</a:t>
            </a:r>
          </a:p>
          <a:p>
            <a:pPr marL="1028700" lvl="1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Please do not use packages that implement the meat of your algorithm.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endParaRPr lang="en-US" sz="3400" dirty="0" smtClean="0"/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54194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1498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ヒラギノ角ゴ ProN W3" charset="0"/>
                <a:cs typeface="ヒラギノ角ゴ ProN W3" charset="0"/>
              </a:rPr>
              <a:t>Debugging tips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44600" y="2184400"/>
            <a:ext cx="10464800" cy="7569200"/>
          </a:xfrm>
        </p:spPr>
        <p:txBody>
          <a:bodyPr/>
          <a:lstStyle/>
          <a:p>
            <a:pPr marL="889000" eaLnBrk="1" hangingPunct="1"/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Validate using test cases with a small amount of data: HEY_YOU_UOY</a:t>
            </a:r>
          </a:p>
          <a:p>
            <a:pPr marL="889000" eaLnBrk="1" hangingPunct="1"/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Solve test cases by hand to verify </a:t>
            </a:r>
            <a:r>
              <a:rPr lang="en-US" sz="3400" dirty="0" smtClean="0">
                <a:latin typeface="Gill Sans" charset="0"/>
                <a:ea typeface="ヒラギノ角ゴ ProN W3" charset="0"/>
                <a:cs typeface="ヒラギノ角ゴ ProN W3" charset="0"/>
              </a:rPr>
              <a:t>program</a:t>
            </a:r>
            <a:endParaRPr lang="en-US" sz="34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marL="889000" eaLnBrk="1" hangingPunct="1"/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Consider pathological / “edge” cases</a:t>
            </a:r>
          </a:p>
          <a:p>
            <a:pPr marL="889000" eaLnBrk="1" hangingPunct="1"/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Print intermediate </a:t>
            </a:r>
            <a:r>
              <a:rPr lang="en-US" sz="3400" dirty="0" smtClean="0">
                <a:latin typeface="Gill Sans" charset="0"/>
                <a:ea typeface="ヒラギノ角ゴ ProN W3" charset="0"/>
                <a:cs typeface="ヒラギノ角ゴ ProN W3" charset="0"/>
              </a:rPr>
              <a:t>output</a:t>
            </a:r>
          </a:p>
          <a:p>
            <a:pPr marL="889000" eaLnBrk="1" hangingPunct="1"/>
            <a:r>
              <a:rPr lang="en-US" sz="3400" dirty="0" smtClean="0">
                <a:latin typeface="Gill Sans" charset="0"/>
                <a:ea typeface="ヒラギノ角ゴ ProN W3" charset="0"/>
                <a:cs typeface="ヒラギノ角ゴ ProN W3" charset="0"/>
              </a:rPr>
              <a:t>Write test cases before you start coding</a:t>
            </a:r>
            <a:endParaRPr lang="en-US" sz="34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marL="889000" eaLnBrk="1" hangingPunct="1"/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Write incrementally, test as you go</a:t>
            </a:r>
          </a:p>
          <a:p>
            <a:pPr marL="1333500" lvl="1" eaLnBrk="1" hangingPunct="1"/>
            <a:r>
              <a:rPr lang="en-US" sz="3400" dirty="0">
                <a:latin typeface="Gill Sans" charset="0"/>
                <a:ea typeface="ヒラギノ角ゴ ProN W3" charset="0"/>
                <a:cs typeface="ヒラギノ角ゴ ProN W3" charset="0"/>
              </a:rPr>
              <a:t>Use assertions to avoid </a:t>
            </a:r>
            <a:r>
              <a:rPr lang="en-US" sz="3400" dirty="0" smtClean="0">
                <a:latin typeface="Gill Sans" charset="0"/>
                <a:ea typeface="ヒラギノ角ゴ ProN W3" charset="0"/>
                <a:cs typeface="ヒラギノ角ゴ ProN W3" charset="0"/>
              </a:rPr>
              <a:t>bugs</a:t>
            </a:r>
          </a:p>
          <a:p>
            <a:pPr marL="889000" eaLnBrk="1" hangingPunct="1"/>
            <a:r>
              <a:rPr lang="en-US" sz="3400" dirty="0" smtClean="0">
                <a:latin typeface="Gill Sans" charset="0"/>
                <a:ea typeface="ヒラギノ角ゴ ProN W3" charset="0"/>
                <a:cs typeface="ヒラギノ角ゴ ProN W3" charset="0"/>
              </a:rPr>
              <a:t>Compare to a slow-but-correct version</a:t>
            </a:r>
            <a:endParaRPr lang="en-US" sz="3400" dirty="0">
              <a:latin typeface="Gill Sans" charset="0"/>
              <a:ea typeface="ヒラギノ角ゴ ProN W3" charset="0"/>
              <a:cs typeface="ヒラギノ角ゴ ProN W3" charset="0"/>
            </a:endParaRPr>
          </a:p>
          <a:p>
            <a:pPr marL="889000" eaLnBrk="1" hangingPunct="1"/>
            <a:endParaRPr lang="en-US" sz="3400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Coding style advice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828800"/>
            <a:ext cx="11328400" cy="7175500"/>
          </a:xfrm>
        </p:spPr>
        <p:txBody>
          <a:bodyPr/>
          <a:lstStyle/>
          <a:p>
            <a:pPr marL="889000" eaLnBrk="1" hangingPunct="1">
              <a:buFont typeface="Gill Sans" charset="0"/>
              <a:buChar char="❖"/>
            </a:pPr>
            <a:r>
              <a:rPr lang="en-US" sz="3500" dirty="0">
                <a:latin typeface="Gill Sans" charset="0"/>
                <a:ea typeface="ヒラギノ角ゴ ProN W3" charset="0"/>
                <a:cs typeface="ヒラギノ角ゴ ProN W3" charset="0"/>
              </a:rPr>
              <a:t>Your audience is people as well as the computer</a:t>
            </a:r>
          </a:p>
          <a:p>
            <a:pPr marL="889000" eaLnBrk="1" hangingPunct="1"/>
            <a:r>
              <a:rPr lang="en-US" sz="3500" dirty="0">
                <a:latin typeface="Gill Sans" charset="0"/>
                <a:ea typeface="ヒラギノ角ゴ ProN W3" charset="0"/>
                <a:cs typeface="ヒラギノ角ゴ ProN W3" charset="0"/>
              </a:rPr>
              <a:t>Break large functions into small, simple functions</a:t>
            </a:r>
          </a:p>
          <a:p>
            <a:pPr marL="889000" eaLnBrk="1" hangingPunct="1"/>
            <a:r>
              <a:rPr lang="en-US" sz="3500" dirty="0">
                <a:latin typeface="Gill Sans" charset="0"/>
                <a:ea typeface="ヒラギノ角ゴ ProN W3" charset="0"/>
                <a:cs typeface="ヒラギノ角ゴ ProN W3" charset="0"/>
              </a:rPr>
              <a:t>Functions for repeated code (initialize data, </a:t>
            </a:r>
            <a:r>
              <a:rPr lang="en-US" sz="3500" dirty="0" err="1">
                <a:latin typeface="Gill Sans" charset="0"/>
                <a:ea typeface="ヒラギノ角ゴ ProN W3" charset="0"/>
                <a:cs typeface="ヒラギノ角ゴ ProN W3" charset="0"/>
              </a:rPr>
              <a:t>etc</a:t>
            </a:r>
            <a:r>
              <a:rPr lang="en-US" sz="3500" dirty="0" smtClean="0">
                <a:latin typeface="Gill Sans" charset="0"/>
                <a:ea typeface="ヒラギノ角ゴ ProN W3" charset="0"/>
                <a:cs typeface="ヒラギノ角ゴ ProN W3" charset="0"/>
              </a:rPr>
              <a:t>)</a:t>
            </a:r>
          </a:p>
          <a:p>
            <a:pPr marL="889000" eaLnBrk="1" hangingPunct="1"/>
            <a:r>
              <a:rPr lang="en-US" sz="3500" dirty="0" smtClean="0">
                <a:latin typeface="Gill Sans" charset="0"/>
                <a:ea typeface="ヒラギノ角ゴ ProN W3" charset="0"/>
                <a:cs typeface="ヒラギノ角ゴ ProN W3" charset="0"/>
              </a:rPr>
              <a:t>Use descriptive names for variables and files </a:t>
            </a:r>
          </a:p>
          <a:p>
            <a:pPr marL="1333500" lvl="1" eaLnBrk="1" hangingPunct="1"/>
            <a:r>
              <a:rPr lang="en-US" sz="2900" dirty="0" smtClean="0">
                <a:latin typeface="Gill Sans" charset="0"/>
                <a:ea typeface="ヒラギノ角ゴ ProN W3" charset="0"/>
                <a:cs typeface="ヒラギノ角ゴ ProN W3" charset="0"/>
              </a:rPr>
              <a:t>"</a:t>
            </a:r>
            <a:r>
              <a:rPr lang="en-US" sz="2900" dirty="0" err="1" smtClean="0">
                <a:latin typeface="Gill Sans" charset="0"/>
                <a:ea typeface="ヒラギノ角ゴ ProN W3" charset="0"/>
                <a:cs typeface="ヒラギノ角ゴ ProN W3" charset="0"/>
              </a:rPr>
              <a:t>exons.txt</a:t>
            </a:r>
            <a:r>
              <a:rPr lang="en-US" sz="2900" dirty="0" smtClean="0">
                <a:latin typeface="Gill Sans" charset="0"/>
                <a:ea typeface="ヒラギノ角ゴ ProN W3" charset="0"/>
                <a:cs typeface="ヒラギノ角ゴ ProN W3" charset="0"/>
              </a:rPr>
              <a:t>" rather than "data", "</a:t>
            </a:r>
            <a:r>
              <a:rPr lang="en-US" sz="2900" dirty="0" err="1" smtClean="0">
                <a:latin typeface="Gill Sans" charset="0"/>
                <a:ea typeface="ヒラギノ角ゴ ProN W3" charset="0"/>
                <a:cs typeface="ヒラギノ角ゴ ProN W3" charset="0"/>
              </a:rPr>
              <a:t>position_index</a:t>
            </a:r>
            <a:r>
              <a:rPr lang="en-US" sz="2900" dirty="0" smtClean="0">
                <a:latin typeface="Gill Sans" charset="0"/>
                <a:ea typeface="ヒラギノ角ゴ ProN W3" charset="0"/>
                <a:cs typeface="ヒラギノ角ゴ ProN W3" charset="0"/>
              </a:rPr>
              <a:t>" rather than "</a:t>
            </a:r>
            <a:r>
              <a:rPr lang="en-US" sz="2900" dirty="0" err="1" smtClean="0">
                <a:latin typeface="Gill Sans" charset="0"/>
                <a:ea typeface="ヒラギノ角ゴ ProN W3" charset="0"/>
                <a:cs typeface="ヒラギノ角ゴ ProN W3" charset="0"/>
              </a:rPr>
              <a:t>i</a:t>
            </a:r>
            <a:r>
              <a:rPr lang="en-US" sz="2900" dirty="0" smtClean="0">
                <a:latin typeface="Gill Sans" charset="0"/>
                <a:ea typeface="ヒラギノ角ゴ ProN W3" charset="0"/>
                <a:cs typeface="ヒラギノ角ゴ ProN W3" charset="0"/>
              </a:rPr>
              <a:t>"</a:t>
            </a:r>
            <a:endParaRPr lang="en-US" sz="2300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  <a:ea typeface="ヒラギノ角ゴ ProN W3" charset="0"/>
                <a:cs typeface="ヒラギノ角ゴ ProN W3" charset="0"/>
              </a:rPr>
              <a:t>Performance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689100"/>
            <a:ext cx="10464800" cy="7899400"/>
          </a:xfrm>
        </p:spPr>
        <p:txBody>
          <a:bodyPr/>
          <a:lstStyle/>
          <a:p>
            <a:pPr marL="889000" eaLnBrk="1" hangingPunct="1">
              <a:buFont typeface="Gill Sans" charset="0"/>
              <a:buChar char="❖"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Avoid unnecessary optimization!</a:t>
            </a:r>
          </a:p>
          <a:p>
            <a:pPr marL="1778000" lvl="2" eaLnBrk="1" hangingPunct="1">
              <a:buClrTx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Simplicity over speed (at least at first)</a:t>
            </a:r>
          </a:p>
          <a:p>
            <a:pPr marL="1778000" lvl="2" eaLnBrk="1" hangingPunct="1">
              <a:buClrTx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Big performance gains from small changes (</a:t>
            </a:r>
            <a:r>
              <a:rPr lang="en-US" sz="2800" i="1" dirty="0">
                <a:latin typeface="Gill Sans" charset="0"/>
                <a:ea typeface="ヒラギノ角ゴ ProN W3" charset="0"/>
                <a:cs typeface="ヒラギノ角ゴ ProN W3" charset="0"/>
              </a:rPr>
              <a:t>e.g.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 within loops)</a:t>
            </a:r>
          </a:p>
          <a:p>
            <a:pPr marL="889000" eaLnBrk="1" hangingPunct="1">
              <a:buFont typeface="Gill Sans" charset="0"/>
              <a:buChar char="❖"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Move unnecessary code out of loops</a:t>
            </a:r>
          </a:p>
          <a:p>
            <a:pPr marL="889000" eaLnBrk="1" hangingPunct="1">
              <a:buFont typeface="Gill Sans" charset="0"/>
              <a:buChar char="❖"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Avoid frequent memory allocation</a:t>
            </a:r>
          </a:p>
          <a:p>
            <a:pPr marL="1333500" lvl="1" eaLnBrk="1" hangingPunct="1">
              <a:buClrTx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Allocate memory in large blocks (</a:t>
            </a:r>
            <a:r>
              <a:rPr lang="en-US" sz="2800" i="1" dirty="0">
                <a:latin typeface="Gill Sans" charset="0"/>
                <a:ea typeface="ヒラギノ角ゴ ProN W3" charset="0"/>
                <a:cs typeface="ヒラギノ角ゴ ProN W3" charset="0"/>
              </a:rPr>
              <a:t>e.g.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 array of </a:t>
            </a:r>
            <a:r>
              <a:rPr lang="en-US" sz="2800" dirty="0" err="1">
                <a:latin typeface="Gill Sans" charset="0"/>
                <a:ea typeface="ヒラギノ角ゴ ProN W3" charset="0"/>
                <a:cs typeface="ヒラギノ角ゴ ProN W3" charset="0"/>
              </a:rPr>
              <a:t>structs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, not one at a time)</a:t>
            </a:r>
          </a:p>
          <a:p>
            <a:pPr marL="1333500" lvl="1" eaLnBrk="1" hangingPunct="1">
              <a:buClrTx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Re-use the same piece of memory</a:t>
            </a:r>
          </a:p>
          <a:p>
            <a:pPr marL="889000" eaLnBrk="1" hangingPunct="1">
              <a:buFont typeface="Gill Sans" charset="0"/>
              <a:buChar char="❖"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Avoid slow comparison routines when sorting</a:t>
            </a:r>
          </a:p>
          <a:p>
            <a:pPr marL="889000" eaLnBrk="1" hangingPunct="1">
              <a:buFont typeface="Gill Sans" charset="0"/>
              <a:buChar char="❖"/>
            </a:pP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Use a </a:t>
            </a:r>
            <a:r>
              <a:rPr lang="en-US" sz="2800" dirty="0" smtClean="0">
                <a:latin typeface="Gill Sans" charset="0"/>
                <a:ea typeface="ヒラギノ角ゴ ProN W3" charset="0"/>
                <a:cs typeface="ヒラギノ角ゴ ProN W3" charset="0"/>
              </a:rPr>
              <a:t>profiler 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z="2800" dirty="0" err="1">
                <a:solidFill>
                  <a:srgbClr val="0057FF"/>
                </a:solidFill>
                <a:latin typeface="Monaco" charset="0"/>
                <a:ea typeface="ヒラギノ角ゴ ProN W3" charset="0"/>
                <a:cs typeface="Monaco" charset="0"/>
                <a:sym typeface="Monaco" charset="0"/>
              </a:rPr>
              <a:t>gprof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 for C; </a:t>
            </a:r>
            <a:r>
              <a:rPr lang="en-US" sz="2800" dirty="0" err="1">
                <a:solidFill>
                  <a:srgbClr val="0057FF"/>
                </a:solidFill>
                <a:latin typeface="Monaco" charset="0"/>
                <a:ea typeface="ヒラギノ角ゴ ProN W3" charset="0"/>
                <a:cs typeface="Monaco" charset="0"/>
                <a:sym typeface="Monaco" charset="0"/>
              </a:rPr>
              <a:t>dprofpp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 for </a:t>
            </a:r>
            <a:r>
              <a:rPr lang="en-US" sz="2800" dirty="0" err="1">
                <a:latin typeface="Gill Sans" charset="0"/>
                <a:ea typeface="ヒラギノ角ゴ ProN W3" charset="0"/>
                <a:cs typeface="ヒラギノ角ゴ ProN W3" charset="0"/>
              </a:rPr>
              <a:t>perl</a:t>
            </a:r>
            <a:r>
              <a:rPr lang="en-US" sz="2800" dirty="0">
                <a:latin typeface="Gill Sans" charset="0"/>
                <a:ea typeface="ヒラギノ角ゴ ProN W3" charset="0"/>
                <a:cs typeface="ヒラギノ角ゴ ProN W3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ヒラギノ角ゴ ProN W3" charset="0"/>
                <a:cs typeface="ヒラギノ角ゴ ProN W3" charset="0"/>
              </a:rPr>
              <a:t>Numerical issues</a:t>
            </a:r>
            <a:endParaRPr lang="en-US" dirty="0"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2133600"/>
            <a:ext cx="11125200" cy="86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Floating point numbers are stored in the format:</a:t>
            </a:r>
          </a:p>
          <a:p>
            <a:pPr marL="1028700" lvl="1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&lt;coefficient&gt; * 2^&lt;exponent&gt;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Do not compare floats with "x==y".</a:t>
            </a:r>
          </a:p>
          <a:p>
            <a:pPr marL="1028700" lvl="1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Use abs(x-y &lt; 0.0001) instead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Beware subtracting large, similar numbers.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Beware integer casts:</a:t>
            </a:r>
          </a:p>
          <a:p>
            <a:pPr marL="1028700" lvl="1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1/2 == 0, but 1.0/2 == 0.5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r>
              <a:rPr lang="en-US" sz="3400" dirty="0" smtClean="0"/>
              <a:t>Consider using log space to avoid overflow or underflow.</a:t>
            </a:r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endParaRPr lang="en-US" sz="3400" dirty="0" smtClean="0"/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endParaRPr lang="en-US" sz="3400" dirty="0" smtClean="0"/>
          </a:p>
          <a:p>
            <a:pPr marL="571500" indent="-571500" algn="l">
              <a:lnSpc>
                <a:spcPct val="150000"/>
              </a:lnSpc>
              <a:buFont typeface="Wingdings" charset="2"/>
              <a:buChar char="v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065259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6744</TotalTime>
  <Pages>0</Pages>
  <Words>782</Words>
  <Characters>0</Characters>
  <Application>Microsoft Macintosh PowerPoint</Application>
  <PresentationFormat>Custom</PresentationFormat>
  <Lines>0</Lines>
  <Paragraphs>122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Title &amp; Bullets</vt:lpstr>
      <vt:lpstr>Title &amp; Subtitle</vt:lpstr>
      <vt:lpstr>Title - Top</vt:lpstr>
      <vt:lpstr>Discussion Section: HW1 and Programming Tips</vt:lpstr>
      <vt:lpstr>A bit about me…</vt:lpstr>
      <vt:lpstr>Discussion Section Topics?</vt:lpstr>
      <vt:lpstr>Outline</vt:lpstr>
      <vt:lpstr>Programming languages</vt:lpstr>
      <vt:lpstr>Debugging tips</vt:lpstr>
      <vt:lpstr>Coding style advice</vt:lpstr>
      <vt:lpstr>Performance</vt:lpstr>
      <vt:lpstr>Numerical issues</vt:lpstr>
      <vt:lpstr>C++ help</vt:lpstr>
      <vt:lpstr>Pointers in C</vt:lpstr>
      <vt:lpstr>Pointers in C</vt:lpstr>
      <vt:lpstr>Pointers in C</vt:lpstr>
      <vt:lpstr>Pointers in C</vt:lpstr>
      <vt:lpstr>Pointers in C (cont’d)</vt:lpstr>
      <vt:lpstr>Sorting (in C)</vt:lpstr>
      <vt:lpstr>HW1 Tips</vt:lpstr>
      <vt:lpstr>HW1 pseudocode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Tips</dc:title>
  <dc:creator>greensi</dc:creator>
  <cp:lastModifiedBy>Max Libbrecht</cp:lastModifiedBy>
  <cp:revision>56</cp:revision>
  <dcterms:modified xsi:type="dcterms:W3CDTF">2015-01-14T19:26:15Z</dcterms:modified>
</cp:coreProperties>
</file>