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9" r:id="rId4"/>
    <p:sldId id="290" r:id="rId5"/>
    <p:sldId id="278" r:id="rId6"/>
    <p:sldId id="269" r:id="rId7"/>
    <p:sldId id="277" r:id="rId8"/>
    <p:sldId id="268" r:id="rId9"/>
    <p:sldId id="267" r:id="rId10"/>
    <p:sldId id="270" r:id="rId11"/>
    <p:sldId id="260" r:id="rId12"/>
    <p:sldId id="261" r:id="rId13"/>
    <p:sldId id="262" r:id="rId14"/>
    <p:sldId id="263" r:id="rId15"/>
    <p:sldId id="265" r:id="rId16"/>
    <p:sldId id="280" r:id="rId17"/>
    <p:sldId id="279" r:id="rId18"/>
    <p:sldId id="281" r:id="rId19"/>
    <p:sldId id="282" r:id="rId20"/>
    <p:sldId id="283" r:id="rId21"/>
    <p:sldId id="286" r:id="rId22"/>
    <p:sldId id="285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>
        <p:scale>
          <a:sx n="70" d="100"/>
          <a:sy n="70" d="100"/>
        </p:scale>
        <p:origin x="-2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9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0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8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3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1DAC-F502-46F4-B548-0E1E019AA647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9B43-46ED-41C8-8387-E0B2530B4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GS540: 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0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 longest path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a DAG for highest weighted path</a:t>
            </a:r>
          </a:p>
          <a:p>
            <a:pPr lvl="1"/>
            <a:r>
              <a:rPr lang="en-US" dirty="0" smtClean="0"/>
              <a:t>Visit each node once</a:t>
            </a:r>
          </a:p>
          <a:p>
            <a:pPr lvl="1"/>
            <a:r>
              <a:rPr lang="en-US" dirty="0" smtClean="0"/>
              <a:t>Find max of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arent1 max + edge(p1</a:t>
            </a:r>
            <a:r>
              <a:rPr lang="en-US" dirty="0" smtClean="0">
                <a:sym typeface="Wingdings" pitchFamily="2" charset="2"/>
              </a:rPr>
              <a:t>node)</a:t>
            </a:r>
          </a:p>
          <a:p>
            <a:pPr lvl="2"/>
            <a:r>
              <a:rPr lang="en-US" dirty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arent2max + edge(p2 node)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…</a:t>
            </a:r>
          </a:p>
          <a:p>
            <a:pPr lvl="2"/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rivial case (0)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0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DAG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3681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4629" y="3737474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0571" y="3396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3766152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17526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 in a vertex</a:t>
            </a:r>
          </a:p>
          <a:p>
            <a:r>
              <a:rPr lang="en-US" dirty="0" smtClean="0"/>
              <a:t>Read in an edge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272227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Vertex List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810500" y="3158540"/>
            <a:ext cx="685800" cy="2327860"/>
            <a:chOff x="7810500" y="3158540"/>
            <a:chExt cx="685800" cy="2327860"/>
          </a:xfrm>
        </p:grpSpPr>
        <p:sp>
          <p:nvSpPr>
            <p:cNvPr id="14" name="Rectangle 13"/>
            <p:cNvSpPr/>
            <p:nvPr/>
          </p:nvSpPr>
          <p:spPr>
            <a:xfrm>
              <a:off x="7810500" y="3158540"/>
              <a:ext cx="685800" cy="232786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810500" y="3559123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810500" y="39624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810500" y="43434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10500" y="47244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810500" y="51054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>
            <a:stCxn id="4" idx="6"/>
            <a:endCxn id="8" idx="2"/>
          </p:cNvCxnSpPr>
          <p:nvPr/>
        </p:nvCxnSpPr>
        <p:spPr>
          <a:xfrm>
            <a:off x="3581400" y="4017670"/>
            <a:ext cx="1371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03171" y="4088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Edge Info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1400" y="4457808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654628" y="4024576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54628" y="4357785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edges_out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8800" y="4048912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8800" y="4382121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edges_out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4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 vertex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3681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4629" y="3737474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60571" y="3396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766152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72227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Vertex List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10500" y="3158540"/>
            <a:ext cx="685800" cy="23278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810500" y="3559123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10500" y="3962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10500" y="4343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10500" y="4724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10500" y="5105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  <a:endCxn id="7" idx="2"/>
          </p:cNvCxnSpPr>
          <p:nvPr/>
        </p:nvCxnSpPr>
        <p:spPr>
          <a:xfrm>
            <a:off x="3581400" y="4017670"/>
            <a:ext cx="1371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3171" y="4088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Edge Info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1400" y="4457808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654628" y="4024576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4628" y="4328718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edges_out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4071648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4377143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edges_out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38500" y="2906936"/>
            <a:ext cx="0" cy="6745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6243" y="253760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ax score?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52357" y="2918272"/>
            <a:ext cx="0" cy="6745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10100" y="254894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ax score?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981200" y="4526280"/>
            <a:ext cx="10668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81700" y="4572000"/>
            <a:ext cx="10668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54628" y="4632860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</a:t>
            </a:r>
            <a:r>
              <a:rPr lang="en-US" dirty="0" err="1" smtClean="0">
                <a:solidFill>
                  <a:srgbClr val="7030A0"/>
                </a:solidFill>
              </a:rPr>
              <a:t>ax_score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8800" y="4682638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</a:t>
            </a:r>
            <a:r>
              <a:rPr lang="en-US" dirty="0" err="1" smtClean="0">
                <a:solidFill>
                  <a:srgbClr val="7030A0"/>
                </a:solidFill>
              </a:rPr>
              <a:t>ax_score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4628" y="4937001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traceback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4988134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traceback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886200" y="5486400"/>
            <a:ext cx="35922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2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best path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3681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4629" y="3737474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3712870"/>
            <a:ext cx="6858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60571" y="3396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Vertex 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766152"/>
            <a:ext cx="10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72227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Vertex List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10500" y="3158540"/>
            <a:ext cx="685800" cy="23278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810500" y="3559123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10500" y="3962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10500" y="4343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10500" y="4724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10500" y="51054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  <a:endCxn id="7" idx="2"/>
          </p:cNvCxnSpPr>
          <p:nvPr/>
        </p:nvCxnSpPr>
        <p:spPr>
          <a:xfrm>
            <a:off x="3581400" y="4017670"/>
            <a:ext cx="1371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3171" y="4088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Edge Info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1400" y="4457808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4628" y="4024576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4071648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edges_in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54628" y="4307328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ax_score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8800" y="4343400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ax_score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4628" y="4611469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traceback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8800" y="4648896"/>
            <a:ext cx="158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7030A0"/>
                </a:solidFill>
              </a:rPr>
              <a:t>traceback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8496300" y="4919473"/>
            <a:ext cx="4953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67650" y="318347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48600" y="3593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848600" y="3974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848600" y="4355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848600" y="4724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48600" y="5105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44" name="Curved Connector 43"/>
          <p:cNvCxnSpPr>
            <a:stCxn id="41" idx="1"/>
            <a:endCxn id="39" idx="1"/>
          </p:cNvCxnSpPr>
          <p:nvPr/>
        </p:nvCxnSpPr>
        <p:spPr>
          <a:xfrm rot="10800000">
            <a:off x="7848600" y="4158734"/>
            <a:ext cx="12700" cy="750332"/>
          </a:xfrm>
          <a:prstGeom prst="curvedConnector3">
            <a:avLst>
              <a:gd name="adj1" fmla="val 180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9" idx="1"/>
            <a:endCxn id="38" idx="1"/>
          </p:cNvCxnSpPr>
          <p:nvPr/>
        </p:nvCxnSpPr>
        <p:spPr>
          <a:xfrm rot="10800000">
            <a:off x="7848600" y="3777734"/>
            <a:ext cx="12700" cy="381000"/>
          </a:xfrm>
          <a:prstGeom prst="curvedConnector3">
            <a:avLst>
              <a:gd name="adj1" fmla="val 180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696200" y="5791200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927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during vertex processing?</a:t>
            </a:r>
          </a:p>
          <a:p>
            <a:pPr lvl="1"/>
            <a:endParaRPr lang="en-US" dirty="0"/>
          </a:p>
          <a:p>
            <a:r>
              <a:rPr lang="en-US" dirty="0" smtClean="0"/>
              <a:t>What changes during best path retrieval?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3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from first node on the list</a:t>
            </a:r>
          </a:p>
          <a:p>
            <a:r>
              <a:rPr lang="en-US" dirty="0" smtClean="0"/>
              <a:t>Compute max for each node</a:t>
            </a:r>
          </a:p>
          <a:p>
            <a:pPr lvl="1"/>
            <a:r>
              <a:rPr lang="en-US" dirty="0" smtClean="0"/>
              <a:t>CONSTRAINED START: </a:t>
            </a:r>
            <a:r>
              <a:rPr lang="en-US" dirty="0" smtClean="0"/>
              <a:t>FIXME</a:t>
            </a:r>
            <a:endParaRPr lang="en-US" dirty="0" smtClean="0"/>
          </a:p>
          <a:p>
            <a:r>
              <a:rPr lang="en-US" dirty="0" smtClean="0"/>
              <a:t>Process all nodes in order</a:t>
            </a:r>
          </a:p>
          <a:p>
            <a:pPr lvl="1"/>
            <a:r>
              <a:rPr lang="en-US" dirty="0" smtClean="0"/>
              <a:t>CONSTRAINED STOP: Stop when you reach the end node</a:t>
            </a:r>
          </a:p>
          <a:p>
            <a:r>
              <a:rPr lang="en-US" dirty="0" smtClean="0"/>
              <a:t>Trace back from node with highest weight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8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C/C++ tips and</a:t>
            </a:r>
          </a:p>
          <a:p>
            <a:r>
              <a:rPr lang="en-US" dirty="0" smtClean="0"/>
              <a:t>The C++ standard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7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7162800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vector&lt;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x;</a:t>
            </a:r>
          </a:p>
          <a:p>
            <a:r>
              <a:rPr lang="en-US" sz="2200" dirty="0" err="1" smtClean="0">
                <a:latin typeface="Monaco"/>
                <a:cs typeface="Monaco"/>
              </a:rPr>
              <a:t>x.push_back</a:t>
            </a:r>
            <a:r>
              <a:rPr lang="en-US" sz="2200" dirty="0" smtClean="0">
                <a:latin typeface="Monaco"/>
                <a:cs typeface="Monaco"/>
              </a:rPr>
              <a:t>(10);</a:t>
            </a:r>
          </a:p>
          <a:p>
            <a:r>
              <a:rPr lang="en-US" sz="2200" dirty="0" err="1" smtClean="0">
                <a:latin typeface="Monaco"/>
                <a:cs typeface="Monaco"/>
              </a:rPr>
              <a:t>x.push_back</a:t>
            </a:r>
            <a:r>
              <a:rPr lang="en-US" sz="2200" dirty="0" smtClean="0">
                <a:latin typeface="Monaco"/>
                <a:cs typeface="Monaco"/>
              </a:rPr>
              <a:t>(20);</a:t>
            </a:r>
          </a:p>
          <a:p>
            <a:r>
              <a:rPr lang="en-US" sz="2200" dirty="0" smtClean="0">
                <a:latin typeface="Monaco"/>
                <a:cs typeface="Monaco"/>
              </a:rPr>
              <a:t>x[0] = 30;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// Beware: Makes a full copy of x</a:t>
            </a:r>
          </a:p>
          <a:p>
            <a:r>
              <a:rPr lang="en-US" sz="2200" dirty="0" smtClean="0">
                <a:latin typeface="Monaco"/>
                <a:cs typeface="Monaco"/>
              </a:rPr>
              <a:t>void foo(vector&lt;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x) {</a:t>
            </a:r>
          </a:p>
          <a:p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 smtClean="0">
                <a:latin typeface="Monaco"/>
                <a:cs typeface="Monaco"/>
              </a:rPr>
              <a:t> ...</a:t>
            </a:r>
          </a:p>
          <a:p>
            <a:r>
              <a:rPr lang="en-US" sz="2200" dirty="0">
                <a:latin typeface="Monaco"/>
                <a:cs typeface="Monaco"/>
              </a:rPr>
              <a:t>}</a:t>
            </a:r>
            <a:endParaRPr lang="en-US" sz="2200" dirty="0" smtClean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// </a:t>
            </a:r>
            <a:r>
              <a:rPr lang="en-US" sz="2200" dirty="0" smtClean="0">
                <a:latin typeface="Monaco"/>
                <a:cs typeface="Monaco"/>
              </a:rPr>
              <a:t>Pass by reference instead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void foo</a:t>
            </a:r>
            <a:r>
              <a:rPr lang="en-US" sz="2200" dirty="0" smtClean="0">
                <a:latin typeface="Monaco"/>
                <a:cs typeface="Monaco"/>
              </a:rPr>
              <a:t>(</a:t>
            </a:r>
            <a:r>
              <a:rPr lang="en-US" sz="2200" dirty="0" err="1" smtClean="0">
                <a:latin typeface="Monaco"/>
                <a:cs typeface="Monaco"/>
              </a:rPr>
              <a:t>const</a:t>
            </a:r>
            <a:r>
              <a:rPr lang="en-US" sz="2200" dirty="0" smtClean="0">
                <a:latin typeface="Monaco"/>
                <a:cs typeface="Monaco"/>
              </a:rPr>
              <a:t> vector</a:t>
            </a:r>
            <a:r>
              <a:rPr lang="en-US" sz="2200" dirty="0">
                <a:latin typeface="Monaco"/>
                <a:cs typeface="Monaco"/>
              </a:rPr>
              <a:t>&lt;</a:t>
            </a:r>
            <a:r>
              <a:rPr lang="en-US" sz="2200" dirty="0" err="1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&gt;&amp; </a:t>
            </a:r>
            <a:r>
              <a:rPr lang="en-US" sz="2200" dirty="0">
                <a:latin typeface="Monaco"/>
                <a:cs typeface="Monaco"/>
              </a:rPr>
              <a:t>x) {</a:t>
            </a:r>
          </a:p>
          <a:p>
            <a:r>
              <a:rPr lang="en-US" sz="2200" dirty="0">
                <a:latin typeface="Monaco"/>
                <a:cs typeface="Monaco"/>
              </a:rPr>
              <a:t>  ...</a:t>
            </a:r>
          </a:p>
          <a:p>
            <a:r>
              <a:rPr lang="en-US" sz="2200" dirty="0">
                <a:latin typeface="Monaco"/>
                <a:cs typeface="Monaco"/>
              </a:rPr>
              <a:t>}</a:t>
            </a: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73491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743" y="2057400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string x = "hello world";</a:t>
            </a:r>
          </a:p>
          <a:p>
            <a:r>
              <a:rPr lang="en-US" sz="2200" dirty="0" smtClean="0">
                <a:latin typeface="Monaco"/>
                <a:cs typeface="Monaco"/>
              </a:rPr>
              <a:t>char y = 'a';</a:t>
            </a:r>
          </a:p>
          <a:p>
            <a:r>
              <a:rPr lang="en-US" sz="2200" dirty="0" smtClean="0">
                <a:latin typeface="Monaco"/>
                <a:cs typeface="Monaco"/>
              </a:rPr>
              <a:t>char z = x[3]; // 'l'</a:t>
            </a:r>
          </a:p>
          <a:p>
            <a:r>
              <a:rPr lang="en-US" sz="2200" dirty="0" err="1" smtClean="0">
                <a:latin typeface="Monaco"/>
                <a:cs typeface="Monaco"/>
              </a:rPr>
              <a:t>x.push_back</a:t>
            </a:r>
            <a:r>
              <a:rPr lang="en-US" sz="2200" dirty="0" smtClean="0">
                <a:latin typeface="Monaco"/>
                <a:cs typeface="Monaco"/>
              </a:rPr>
              <a:t>('!'); // "hello world!"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6841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vs. pointers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743" y="2057400"/>
            <a:ext cx="71628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char* x = "hello";</a:t>
            </a:r>
          </a:p>
          <a:p>
            <a:r>
              <a:rPr lang="en-US" sz="2200" dirty="0" smtClean="0">
                <a:latin typeface="Monaco"/>
                <a:cs typeface="Monaco"/>
              </a:rPr>
              <a:t>string y = "hello";</a:t>
            </a:r>
          </a:p>
          <a:p>
            <a:r>
              <a:rPr lang="en-US" sz="2200" dirty="0" smtClean="0">
                <a:latin typeface="Monaco"/>
                <a:cs typeface="Monaco"/>
              </a:rPr>
              <a:t>*(x + 1); // 'e'</a:t>
            </a:r>
          </a:p>
          <a:p>
            <a:r>
              <a:rPr lang="en-US" sz="2200" dirty="0" smtClean="0">
                <a:latin typeface="Monaco"/>
                <a:cs typeface="Monaco"/>
              </a:rPr>
              <a:t>string::iterator </a:t>
            </a:r>
            <a:r>
              <a:rPr lang="en-US" sz="2200" dirty="0" err="1" smtClean="0">
                <a:latin typeface="Monaco"/>
                <a:cs typeface="Monaco"/>
              </a:rPr>
              <a:t>y_iter</a:t>
            </a:r>
            <a:r>
              <a:rPr lang="en-US" sz="2200" dirty="0" smtClean="0">
                <a:latin typeface="Monaco"/>
                <a:cs typeface="Monaco"/>
              </a:rPr>
              <a:t> = </a:t>
            </a:r>
            <a:r>
              <a:rPr lang="en-US" sz="2200" dirty="0" err="1" smtClean="0">
                <a:latin typeface="Monaco"/>
                <a:cs typeface="Monaco"/>
              </a:rPr>
              <a:t>y.begin</a:t>
            </a:r>
            <a:r>
              <a:rPr lang="en-US" sz="2200" dirty="0" smtClean="0">
                <a:latin typeface="Monaco"/>
                <a:cs typeface="Monaco"/>
              </a:rPr>
              <a:t>;</a:t>
            </a:r>
          </a:p>
          <a:p>
            <a:r>
              <a:rPr lang="en-US" sz="2200" dirty="0" smtClean="0">
                <a:latin typeface="Monaco"/>
                <a:cs typeface="Monaco"/>
              </a:rPr>
              <a:t>*(</a:t>
            </a:r>
            <a:r>
              <a:rPr lang="en-US" sz="2200" dirty="0" err="1" smtClean="0">
                <a:latin typeface="Monaco"/>
                <a:cs typeface="Monaco"/>
              </a:rPr>
              <a:t>y_iter</a:t>
            </a:r>
            <a:r>
              <a:rPr lang="en-US" sz="2200" dirty="0" smtClean="0">
                <a:latin typeface="Monaco"/>
                <a:cs typeface="Monaco"/>
              </a:rPr>
              <a:t> + 1); // 'e'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23239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HW1 Critical Thinking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7793832" cy="1015663"/>
          </a:xfr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How long do we expect the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longest common substring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be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8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8077200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map&lt;string, 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x;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x["hi"] = 2;</a:t>
            </a:r>
          </a:p>
          <a:p>
            <a:r>
              <a:rPr lang="en-US" sz="2200" dirty="0" smtClean="0">
                <a:latin typeface="Monaco"/>
                <a:cs typeface="Monaco"/>
              </a:rPr>
              <a:t>map&lt;</a:t>
            </a:r>
            <a:r>
              <a:rPr lang="en-US" sz="2200" dirty="0" err="1" smtClean="0">
                <a:latin typeface="Monaco"/>
                <a:cs typeface="Monaco"/>
              </a:rPr>
              <a:t>string,int</a:t>
            </a:r>
            <a:r>
              <a:rPr lang="en-US" sz="2200" dirty="0" smtClean="0">
                <a:latin typeface="Monaco"/>
                <a:cs typeface="Monaco"/>
              </a:rPr>
              <a:t>&gt;::iterator it;</a:t>
            </a:r>
          </a:p>
          <a:p>
            <a:r>
              <a:rPr lang="en-US" sz="2200" dirty="0" smtClean="0">
                <a:latin typeface="Monaco"/>
                <a:cs typeface="Monaco"/>
              </a:rPr>
              <a:t>it = </a:t>
            </a:r>
            <a:r>
              <a:rPr lang="en-US" sz="2200" dirty="0" err="1" smtClean="0">
                <a:latin typeface="Monaco"/>
                <a:cs typeface="Monaco"/>
              </a:rPr>
              <a:t>x.find</a:t>
            </a:r>
            <a:r>
              <a:rPr lang="en-US" sz="2200" dirty="0" smtClean="0">
                <a:latin typeface="Monaco"/>
                <a:cs typeface="Monaco"/>
              </a:rPr>
              <a:t>("hi");</a:t>
            </a:r>
          </a:p>
          <a:p>
            <a:r>
              <a:rPr lang="en-US" sz="2200" dirty="0" smtClean="0">
                <a:latin typeface="Monaco"/>
                <a:cs typeface="Monaco"/>
              </a:rPr>
              <a:t>pair&lt;</a:t>
            </a:r>
            <a:r>
              <a:rPr lang="en-US" sz="2200" dirty="0" err="1" smtClean="0">
                <a:latin typeface="Monaco"/>
                <a:cs typeface="Monaco"/>
              </a:rPr>
              <a:t>string,int</a:t>
            </a:r>
            <a:r>
              <a:rPr lang="en-US" sz="2200" dirty="0" smtClean="0">
                <a:latin typeface="Monaco"/>
                <a:cs typeface="Monaco"/>
              </a:rPr>
              <a:t>&gt; p = *it;</a:t>
            </a:r>
          </a:p>
          <a:p>
            <a:r>
              <a:rPr lang="en-US" sz="2200" dirty="0" smtClean="0">
                <a:latin typeface="Monaco"/>
                <a:cs typeface="Monaco"/>
              </a:rPr>
              <a:t>string a = </a:t>
            </a:r>
            <a:r>
              <a:rPr lang="en-US" sz="2200" dirty="0" err="1" smtClean="0">
                <a:latin typeface="Monaco"/>
                <a:cs typeface="Monaco"/>
              </a:rPr>
              <a:t>p.first</a:t>
            </a:r>
            <a:r>
              <a:rPr lang="en-US" sz="2200" dirty="0" smtClean="0">
                <a:latin typeface="Monaco"/>
                <a:cs typeface="Monaco"/>
              </a:rPr>
              <a:t>;</a:t>
            </a:r>
          </a:p>
          <a:p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 b = </a:t>
            </a:r>
            <a:r>
              <a:rPr lang="en-US" sz="2200" dirty="0" err="1" smtClean="0">
                <a:latin typeface="Monaco"/>
                <a:cs typeface="Monaco"/>
              </a:rPr>
              <a:t>p.second</a:t>
            </a:r>
            <a:r>
              <a:rPr lang="en-US" sz="2200" dirty="0" smtClean="0">
                <a:latin typeface="Monaco"/>
                <a:cs typeface="Monaco"/>
              </a:rPr>
              <a:t>;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// This doesn't work:</a:t>
            </a:r>
          </a:p>
          <a:p>
            <a:r>
              <a:rPr lang="en-US" sz="2200" dirty="0">
                <a:latin typeface="Monaco"/>
                <a:cs typeface="Monaco"/>
              </a:rPr>
              <a:t>// map&lt;string, vector&lt;</a:t>
            </a:r>
            <a:r>
              <a:rPr lang="en-US" sz="2200" dirty="0" err="1">
                <a:latin typeface="Monaco"/>
                <a:cs typeface="Monaco"/>
              </a:rPr>
              <a:t>int</a:t>
            </a:r>
            <a:r>
              <a:rPr lang="en-US" sz="2200" dirty="0">
                <a:latin typeface="Monaco"/>
                <a:cs typeface="Monaco"/>
              </a:rPr>
              <a:t>&gt;</a:t>
            </a:r>
            <a:r>
              <a:rPr lang="en-US" sz="2200" dirty="0" smtClean="0">
                <a:latin typeface="Monaco"/>
                <a:cs typeface="Monaco"/>
              </a:rPr>
              <a:t>&gt;</a:t>
            </a:r>
          </a:p>
          <a:p>
            <a:r>
              <a:rPr lang="en-US" sz="2200" dirty="0" smtClean="0">
                <a:latin typeface="Monaco"/>
                <a:cs typeface="Monaco"/>
              </a:rPr>
              <a:t>// Do instead:</a:t>
            </a:r>
          </a:p>
          <a:p>
            <a:r>
              <a:rPr lang="en-US" sz="2200" dirty="0" smtClean="0">
                <a:latin typeface="Monaco"/>
                <a:cs typeface="Monaco"/>
              </a:rPr>
              <a:t>// map&lt;string, vector&lt;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&gt;</a:t>
            </a:r>
            <a:endParaRPr lang="en-US" sz="2200" dirty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02406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Good C++ style: Allocate to the heap only in except in </a:t>
            </a:r>
            <a:r>
              <a:rPr lang="en-US" sz="3600" dirty="0" err="1" smtClean="0"/>
              <a:t>struct</a:t>
            </a:r>
            <a:r>
              <a:rPr lang="en-US" sz="3600" dirty="0" smtClean="0"/>
              <a:t>/classes that exclusively deal with that allocation.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vector&lt;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x;</a:t>
            </a:r>
          </a:p>
          <a:p>
            <a:r>
              <a:rPr lang="en-US" sz="2200" dirty="0" smtClean="0">
                <a:latin typeface="Monaco"/>
                <a:cs typeface="Monaco"/>
              </a:rPr>
              <a:t>string y;</a:t>
            </a:r>
          </a:p>
          <a:p>
            <a:r>
              <a:rPr lang="en-US" sz="2200" dirty="0" smtClean="0">
                <a:latin typeface="Monaco"/>
                <a:cs typeface="Monaco"/>
              </a:rPr>
              <a:t>map&lt;char, 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&gt; z;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1429" y="816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3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858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Rule of three: If a class/</a:t>
            </a:r>
            <a:r>
              <a:rPr lang="en-US" sz="3600" dirty="0" err="1" smtClean="0"/>
              <a:t>struct</a:t>
            </a:r>
            <a:r>
              <a:rPr lang="en-US" sz="3600" dirty="0" smtClean="0"/>
              <a:t> has one of (1) destructor, (2) copy constructor, (3) copy assignment operator,</a:t>
            </a:r>
            <a:r>
              <a:rPr lang="en-US" sz="3600" dirty="0"/>
              <a:t> </a:t>
            </a:r>
            <a:r>
              <a:rPr lang="en-US" sz="3600" dirty="0" smtClean="0"/>
              <a:t>it should have all three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onaco"/>
                <a:cs typeface="Monaco"/>
              </a:rPr>
              <a:t>struct</a:t>
            </a:r>
            <a:r>
              <a:rPr lang="en-US" dirty="0" smtClean="0">
                <a:latin typeface="Monaco"/>
                <a:cs typeface="Monaco"/>
              </a:rPr>
              <a:t> thing {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int</a:t>
            </a:r>
            <a:r>
              <a:rPr lang="en-US" dirty="0" smtClean="0">
                <a:latin typeface="Monaco"/>
                <a:cs typeface="Monaco"/>
              </a:rPr>
              <a:t>* x;</a:t>
            </a:r>
          </a:p>
          <a:p>
            <a:r>
              <a:rPr lang="en-US" dirty="0" smtClean="0">
                <a:latin typeface="Monaco"/>
                <a:cs typeface="Monaco"/>
              </a:rPr>
              <a:t>  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thing() {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  x = new </a:t>
            </a:r>
            <a:r>
              <a:rPr lang="en-US" dirty="0" err="1" smtClean="0">
                <a:latin typeface="Monaco"/>
                <a:cs typeface="Monaco"/>
              </a:rPr>
              <a:t>int</a:t>
            </a:r>
            <a:r>
              <a:rPr lang="en-US" dirty="0" smtClean="0">
                <a:latin typeface="Monaco"/>
                <a:cs typeface="Monaco"/>
              </a:rPr>
              <a:t>;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  *x = 1;</a:t>
            </a:r>
          </a:p>
          <a:p>
            <a:r>
              <a:rPr lang="en-US" dirty="0" smtClean="0">
                <a:latin typeface="Monaco"/>
                <a:cs typeface="Monaco"/>
              </a:rPr>
              <a:t>  }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  ~thing() {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  delete x;</a:t>
            </a:r>
          </a:p>
          <a:p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 }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};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thing </a:t>
            </a:r>
            <a:r>
              <a:rPr lang="en-US" dirty="0" err="1" smtClean="0">
                <a:latin typeface="Monaco"/>
                <a:cs typeface="Monaco"/>
              </a:rPr>
              <a:t>my_thing</a:t>
            </a:r>
            <a:r>
              <a:rPr lang="en-US" dirty="0" smtClean="0">
                <a:latin typeface="Monaco"/>
                <a:cs typeface="Monaco"/>
              </a:rPr>
              <a:t>();</a:t>
            </a:r>
          </a:p>
          <a:p>
            <a:r>
              <a:rPr lang="en-US" dirty="0" smtClean="0">
                <a:latin typeface="Monaco"/>
                <a:cs typeface="Monaco"/>
              </a:rPr>
              <a:t>*(</a:t>
            </a:r>
            <a:r>
              <a:rPr lang="en-US" dirty="0" err="1" smtClean="0">
                <a:latin typeface="Monaco"/>
                <a:cs typeface="Monaco"/>
              </a:rPr>
              <a:t>my_thing.x</a:t>
            </a:r>
            <a:r>
              <a:rPr lang="en-US" dirty="0" smtClean="0">
                <a:latin typeface="Monaco"/>
                <a:cs typeface="Monaco"/>
              </a:rPr>
              <a:t>) //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1429" y="816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8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858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Rule of three: If a class/</a:t>
            </a:r>
            <a:r>
              <a:rPr lang="en-US" sz="3600" dirty="0" err="1" smtClean="0"/>
              <a:t>struct</a:t>
            </a:r>
            <a:r>
              <a:rPr lang="en-US" sz="3600" dirty="0" smtClean="0"/>
              <a:t> has one of (1) destructor, (2) copy constructor, (3) copy assignment operator,</a:t>
            </a:r>
            <a:r>
              <a:rPr lang="en-US" sz="3600" dirty="0"/>
              <a:t> </a:t>
            </a:r>
            <a:r>
              <a:rPr lang="en-US" sz="3600" dirty="0" smtClean="0"/>
              <a:t>it should have all three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struct</a:t>
            </a:r>
            <a:r>
              <a:rPr lang="en-US" sz="2000" dirty="0" smtClean="0">
                <a:latin typeface="Monaco"/>
                <a:cs typeface="Monaco"/>
              </a:rPr>
              <a:t> thing {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int</a:t>
            </a:r>
            <a:r>
              <a:rPr lang="en-US" sz="2000" dirty="0" smtClean="0">
                <a:latin typeface="Monaco"/>
                <a:cs typeface="Monaco"/>
              </a:rPr>
              <a:t>* x;</a:t>
            </a:r>
          </a:p>
          <a:p>
            <a:r>
              <a:rPr lang="en-US" sz="2000" dirty="0" smtClean="0">
                <a:latin typeface="Monaco"/>
                <a:cs typeface="Monaco"/>
              </a:rPr>
              <a:t>  </a:t>
            </a:r>
          </a:p>
          <a:p>
            <a:r>
              <a:rPr lang="en-US" sz="2000" dirty="0" smtClean="0">
                <a:latin typeface="Monaco"/>
                <a:cs typeface="Monaco"/>
              </a:rPr>
              <a:t>  thing(thing&amp; other) {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  x = new </a:t>
            </a:r>
            <a:r>
              <a:rPr lang="en-US" sz="2000" dirty="0" err="1" smtClean="0">
                <a:latin typeface="Monaco"/>
                <a:cs typeface="Monaco"/>
              </a:rPr>
              <a:t>int</a:t>
            </a:r>
            <a:r>
              <a:rPr lang="en-US" sz="2000" dirty="0" smtClean="0">
                <a:latin typeface="Monaco"/>
                <a:cs typeface="Monaco"/>
              </a:rPr>
              <a:t>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  *x = *(</a:t>
            </a:r>
            <a:r>
              <a:rPr lang="en-US" sz="2000" dirty="0" err="1" smtClean="0">
                <a:latin typeface="Monaco"/>
                <a:cs typeface="Monaco"/>
              </a:rPr>
              <a:t>other.thing</a:t>
            </a:r>
            <a:r>
              <a:rPr lang="en-US" sz="2000" dirty="0" smtClean="0">
                <a:latin typeface="Monaco"/>
                <a:cs typeface="Monaco"/>
              </a:rPr>
              <a:t>);</a:t>
            </a:r>
          </a:p>
          <a:p>
            <a:r>
              <a:rPr lang="en-US" sz="2000" dirty="0" smtClean="0">
                <a:latin typeface="Monaco"/>
                <a:cs typeface="Monaco"/>
              </a:rPr>
              <a:t>  }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};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thing a;</a:t>
            </a:r>
          </a:p>
          <a:p>
            <a:r>
              <a:rPr lang="en-US" sz="2000" dirty="0" smtClean="0">
                <a:latin typeface="Monaco"/>
                <a:cs typeface="Monaco"/>
              </a:rPr>
              <a:t>*(</a:t>
            </a:r>
            <a:r>
              <a:rPr lang="en-US" sz="2000" dirty="0" err="1" smtClean="0">
                <a:latin typeface="Monaco"/>
                <a:cs typeface="Monaco"/>
              </a:rPr>
              <a:t>a.x</a:t>
            </a:r>
            <a:r>
              <a:rPr lang="en-US" sz="2000" dirty="0" smtClean="0">
                <a:latin typeface="Monaco"/>
                <a:cs typeface="Monaco"/>
              </a:rPr>
              <a:t>) = 2;</a:t>
            </a:r>
          </a:p>
          <a:p>
            <a:r>
              <a:rPr lang="en-US" sz="2000" dirty="0" smtClean="0">
                <a:latin typeface="Monaco"/>
                <a:cs typeface="Monaco"/>
              </a:rPr>
              <a:t>thing b(a);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1429" y="816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6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858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Rule of three: If a class/</a:t>
            </a:r>
            <a:r>
              <a:rPr lang="en-US" sz="3600" dirty="0" err="1" smtClean="0"/>
              <a:t>struct</a:t>
            </a:r>
            <a:r>
              <a:rPr lang="en-US" sz="3600" dirty="0" smtClean="0"/>
              <a:t> has one of (1) destructor, (2) copy constructor, (3) copy assignment operator,</a:t>
            </a:r>
            <a:r>
              <a:rPr lang="en-US" sz="3600" dirty="0"/>
              <a:t> </a:t>
            </a:r>
            <a:r>
              <a:rPr lang="en-US" sz="3600" dirty="0" smtClean="0"/>
              <a:t>it should have all three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struct</a:t>
            </a:r>
            <a:r>
              <a:rPr lang="en-US" sz="2000" dirty="0" smtClean="0">
                <a:latin typeface="Monaco"/>
                <a:cs typeface="Monaco"/>
              </a:rPr>
              <a:t> thing {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int</a:t>
            </a:r>
            <a:r>
              <a:rPr lang="en-US" sz="2000" dirty="0" smtClean="0">
                <a:latin typeface="Monaco"/>
                <a:cs typeface="Monaco"/>
              </a:rPr>
              <a:t>* x;</a:t>
            </a:r>
          </a:p>
          <a:p>
            <a:r>
              <a:rPr lang="en-US" sz="2000" dirty="0" smtClean="0">
                <a:latin typeface="Monaco"/>
                <a:cs typeface="Monaco"/>
              </a:rPr>
              <a:t>  </a:t>
            </a:r>
          </a:p>
          <a:p>
            <a:r>
              <a:rPr lang="en-US" sz="2000" dirty="0" smtClean="0">
                <a:latin typeface="Monaco"/>
                <a:cs typeface="Monaco"/>
              </a:rPr>
              <a:t>  thing&amp; operator=(</a:t>
            </a:r>
            <a:r>
              <a:rPr lang="en-US" sz="2000" dirty="0" err="1" smtClean="0">
                <a:latin typeface="Monaco"/>
                <a:cs typeface="Monaco"/>
              </a:rPr>
              <a:t>const</a:t>
            </a:r>
            <a:r>
              <a:rPr lang="en-US" sz="2000" dirty="0" smtClean="0">
                <a:latin typeface="Monaco"/>
                <a:cs typeface="Monaco"/>
              </a:rPr>
              <a:t> thing&amp; other) {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  x = new </a:t>
            </a:r>
            <a:r>
              <a:rPr lang="en-US" sz="2000" dirty="0" err="1" smtClean="0">
                <a:latin typeface="Monaco"/>
                <a:cs typeface="Monaco"/>
              </a:rPr>
              <a:t>int</a:t>
            </a:r>
            <a:r>
              <a:rPr lang="en-US" sz="2000" dirty="0" smtClean="0">
                <a:latin typeface="Monaco"/>
                <a:cs typeface="Monaco"/>
              </a:rPr>
              <a:t>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  *x = *(</a:t>
            </a:r>
            <a:r>
              <a:rPr lang="en-US" sz="2000" dirty="0" err="1" smtClean="0">
                <a:latin typeface="Monaco"/>
                <a:cs typeface="Monaco"/>
              </a:rPr>
              <a:t>other.x</a:t>
            </a:r>
            <a:r>
              <a:rPr lang="en-US" sz="2000" dirty="0" smtClean="0">
                <a:latin typeface="Monaco"/>
                <a:cs typeface="Monaco"/>
              </a:rPr>
              <a:t>);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  return *this;</a:t>
            </a:r>
          </a:p>
          <a:p>
            <a:r>
              <a:rPr lang="en-US" sz="2000" dirty="0" smtClean="0">
                <a:latin typeface="Monaco"/>
                <a:cs typeface="Monaco"/>
              </a:rPr>
              <a:t>  }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};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thing a;</a:t>
            </a:r>
          </a:p>
          <a:p>
            <a:r>
              <a:rPr lang="en-US" sz="2000" dirty="0" smtClean="0">
                <a:latin typeface="Monaco"/>
                <a:cs typeface="Monaco"/>
              </a:rPr>
              <a:t>*(</a:t>
            </a:r>
            <a:r>
              <a:rPr lang="en-US" sz="2000" dirty="0" err="1" smtClean="0">
                <a:latin typeface="Monaco"/>
                <a:cs typeface="Monaco"/>
              </a:rPr>
              <a:t>a.x</a:t>
            </a:r>
            <a:r>
              <a:rPr lang="en-US" sz="2000" dirty="0" smtClean="0">
                <a:latin typeface="Monaco"/>
                <a:cs typeface="Monaco"/>
              </a:rPr>
              <a:t>) = 2;</a:t>
            </a:r>
          </a:p>
          <a:p>
            <a:r>
              <a:rPr lang="en-US" sz="2000" dirty="0" smtClean="0">
                <a:latin typeface="Monaco"/>
                <a:cs typeface="Monaco"/>
              </a:rPr>
              <a:t>thing b = a;</a:t>
            </a:r>
          </a:p>
          <a:p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1429" y="816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2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HW1 Critical Thinking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7793832" cy="3600986"/>
          </a:xfr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How long do we expect the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longest common substring to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be?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log</a:t>
            </a:r>
            <a:r>
              <a:rPr lang="en-US" sz="3000" baseline="-25000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≈ 12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number of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character types; n: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sequence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length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What type of region would we expect it to be in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1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HW1 Critical Thinking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7793832" cy="5262979"/>
          </a:xfr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How long do we expect the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longest common substring to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be?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log</a:t>
            </a:r>
            <a:r>
              <a:rPr lang="en-US" sz="3000" baseline="-25000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≈ 12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number of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character types; n: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sequence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length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What type of region would we expect it to be in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Coding/non-coding?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House-keeping genes?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Metabolic genes?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HW2: Find longest path in a WDAG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1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7" t="39041" r="58650" b="22118"/>
          <a:stretch/>
        </p:blipFill>
        <p:spPr bwMode="auto">
          <a:xfrm>
            <a:off x="381000" y="1504885"/>
            <a:ext cx="6857646" cy="535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Problem: find regions of high GC content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3505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Horizontal gene transfer event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562600" y="4419600"/>
            <a:ext cx="1524000" cy="1066800"/>
          </a:xfrm>
          <a:prstGeom prst="straightConnector1">
            <a:avLst/>
          </a:prstGeom>
          <a:ln w="508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30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897380" y="1768365"/>
            <a:ext cx="5257800" cy="411480"/>
            <a:chOff x="1920240" y="2935129"/>
            <a:chExt cx="5257800" cy="411480"/>
          </a:xfrm>
        </p:grpSpPr>
        <p:sp>
          <p:nvSpPr>
            <p:cNvPr id="24" name="Oval 23"/>
            <p:cNvSpPr/>
            <p:nvPr/>
          </p:nvSpPr>
          <p:spPr>
            <a:xfrm>
              <a:off x="2531745" y="2954179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920240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812280" y="2935129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143250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54755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66260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977765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89270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200775" y="2948464"/>
              <a:ext cx="365760" cy="39243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DAG from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450230"/>
            <a:ext cx="82296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   C    G    T    A    G    C     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58340" y="175503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0       1      2       3      4       5      6       7      8   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39061" y="1949341"/>
            <a:ext cx="4615283" cy="11430"/>
            <a:chOff x="2331720" y="2057400"/>
            <a:chExt cx="4480857" cy="155446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331720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923903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516086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108269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700452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292635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884818" y="2057400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477297" y="3611869"/>
              <a:ext cx="3352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817594" y="3389351"/>
            <a:ext cx="220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 = T = -1.49 </a:t>
            </a:r>
          </a:p>
          <a:p>
            <a:pPr algn="ctr"/>
            <a:r>
              <a:rPr lang="en-US" sz="2400" dirty="0" smtClean="0"/>
              <a:t>G = C = 0.74 </a:t>
            </a:r>
          </a:p>
          <a:p>
            <a:pPr algn="ctr"/>
            <a:r>
              <a:rPr lang="en-US" sz="2400" dirty="0" smtClean="0"/>
              <a:t>anything else: 0</a:t>
            </a:r>
            <a:endParaRPr lang="en-US" sz="24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7" t="39041" r="58650" b="22118"/>
          <a:stretch/>
        </p:blipFill>
        <p:spPr bwMode="auto">
          <a:xfrm>
            <a:off x="3804296" y="2586035"/>
            <a:ext cx="5087715" cy="397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86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 </a:t>
            </a:r>
            <a:r>
              <a:rPr lang="en-US" dirty="0"/>
              <a:t>for solving complex problems by breaking them down into simpler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smtClean="0"/>
              <a:t>Solve each </a:t>
            </a:r>
            <a:r>
              <a:rPr lang="en-US" dirty="0" err="1" smtClean="0"/>
              <a:t>subproblem</a:t>
            </a:r>
            <a:r>
              <a:rPr lang="en-US" dirty="0" smtClean="0"/>
              <a:t> only once</a:t>
            </a:r>
          </a:p>
          <a:p>
            <a:endParaRPr lang="en-US" u="sng" dirty="0" smtClean="0"/>
          </a:p>
          <a:p>
            <a:r>
              <a:rPr lang="en-US" dirty="0" smtClean="0"/>
              <a:t>Developed by Richard Bellman, 1950s</a:t>
            </a:r>
          </a:p>
          <a:p>
            <a:pPr lvl="1"/>
            <a:r>
              <a:rPr lang="en-US" dirty="0" smtClean="0"/>
              <a:t>Bellman equation: </a:t>
            </a:r>
            <a:r>
              <a:rPr lang="en-US" dirty="0"/>
              <a:t>a central result of dynamic programming which restates an optimization problem in recursive form.</a:t>
            </a:r>
          </a:p>
        </p:txBody>
      </p:sp>
    </p:spTree>
    <p:extLst>
      <p:ext uri="{BB962C8B-B14F-4D97-AF65-F5344CB8AC3E}">
        <p14:creationId xmlns:p14="http://schemas.microsoft.com/office/powerpoint/2010/main" val="96445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 longest path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nodes are listed in topological order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all max </a:t>
            </a:r>
            <a:r>
              <a:rPr lang="en-US" dirty="0" err="1" smtClean="0"/>
              <a:t>subpaths</a:t>
            </a:r>
            <a:r>
              <a:rPr lang="en-US" dirty="0" smtClean="0"/>
              <a:t> in a single pass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884" t="33333" r="8638" b="29167"/>
          <a:stretch>
            <a:fillRect/>
          </a:stretch>
        </p:blipFill>
        <p:spPr bwMode="auto">
          <a:xfrm>
            <a:off x="270933" y="2438400"/>
            <a:ext cx="85089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800600" y="4583668"/>
            <a:ext cx="365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dist(D) = max(dist(B) + 1; dist(C) + 3):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0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1034</Words>
  <Application>Microsoft Macintosh PowerPoint</Application>
  <PresentationFormat>On-screen Show (4:3)</PresentationFormat>
  <Paragraphs>213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GS540: Week 2</vt:lpstr>
      <vt:lpstr>HW1 Critical Thinking</vt:lpstr>
      <vt:lpstr>HW1 Critical Thinking</vt:lpstr>
      <vt:lpstr>HW1 Critical Thinking</vt:lpstr>
      <vt:lpstr>HW2: Find longest path in a WDAG</vt:lpstr>
      <vt:lpstr>Problem: find regions of high GC content</vt:lpstr>
      <vt:lpstr>Creating a DAG from a sequence</vt:lpstr>
      <vt:lpstr>Dynamic Programming</vt:lpstr>
      <vt:lpstr>DAG longest path algorithm</vt:lpstr>
      <vt:lpstr>DAG longest path algorithm</vt:lpstr>
      <vt:lpstr>Setting up a DAG</vt:lpstr>
      <vt:lpstr>Solving a DAG</vt:lpstr>
      <vt:lpstr>Solving a DAG</vt:lpstr>
      <vt:lpstr>Adding Constraints</vt:lpstr>
      <vt:lpstr>HW2 pseudocode</vt:lpstr>
      <vt:lpstr>PowerPoint Presentation</vt:lpstr>
      <vt:lpstr>vector</vt:lpstr>
      <vt:lpstr>string</vt:lpstr>
      <vt:lpstr>iterators vs. pointers</vt:lpstr>
      <vt:lpstr>map</vt:lpstr>
      <vt:lpstr>Good C++ style: Allocate to the heap only in except in struct/classes that exclusively deal with that allocation.</vt:lpstr>
      <vt:lpstr>Rule of three: If a class/struct has one of (1) destructor, (2) copy constructor, (3) copy assignment operator, it should have all three</vt:lpstr>
      <vt:lpstr>Rule of three: If a class/struct has one of (1) destructor, (2) copy constructor, (3) copy assignment operator, it should have all three</vt:lpstr>
      <vt:lpstr>Rule of three: If a class/struct has one of (1) destructor, (2) copy constructor, (3) copy assignment operator, it should have all three</vt:lpstr>
    </vt:vector>
  </TitlesOfParts>
  <Company>Department of Genome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GS540: Week 2</dc:title>
  <dc:creator>SHARON I. GREENBLUM</dc:creator>
  <cp:lastModifiedBy>Max Libbrecht</cp:lastModifiedBy>
  <cp:revision>34</cp:revision>
  <dcterms:created xsi:type="dcterms:W3CDTF">2013-01-24T01:15:32Z</dcterms:created>
  <dcterms:modified xsi:type="dcterms:W3CDTF">2015-01-16T00:34:57Z</dcterms:modified>
</cp:coreProperties>
</file>