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1" r:id="rId4"/>
    <p:sldId id="263" r:id="rId5"/>
    <p:sldId id="264" r:id="rId6"/>
    <p:sldId id="266" r:id="rId7"/>
    <p:sldId id="265" r:id="rId8"/>
    <p:sldId id="262" r:id="rId9"/>
    <p:sldId id="267" r:id="rId10"/>
    <p:sldId id="258" r:id="rId11"/>
    <p:sldId id="270" r:id="rId12"/>
    <p:sldId id="285" r:id="rId13"/>
    <p:sldId id="286" r:id="rId14"/>
    <p:sldId id="274" r:id="rId15"/>
    <p:sldId id="289" r:id="rId16"/>
    <p:sldId id="288" r:id="rId17"/>
    <p:sldId id="287" r:id="rId18"/>
    <p:sldId id="272" r:id="rId19"/>
    <p:sldId id="290" r:id="rId20"/>
    <p:sldId id="291" r:id="rId21"/>
    <p:sldId id="292" r:id="rId22"/>
    <p:sldId id="296" r:id="rId23"/>
    <p:sldId id="297" r:id="rId24"/>
    <p:sldId id="275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8" r:id="rId33"/>
    <p:sldId id="279" r:id="rId34"/>
    <p:sldId id="280" r:id="rId35"/>
    <p:sldId id="308" r:id="rId36"/>
    <p:sldId id="309" r:id="rId37"/>
    <p:sldId id="284" r:id="rId38"/>
    <p:sldId id="310" r:id="rId39"/>
    <p:sldId id="269" r:id="rId40"/>
    <p:sldId id="311" r:id="rId41"/>
    <p:sldId id="277" r:id="rId42"/>
    <p:sldId id="26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6"/>
    <p:restoredTop sz="94745"/>
  </p:normalViewPr>
  <p:slideViewPr>
    <p:cSldViewPr snapToGrid="0" snapToObjects="1">
      <p:cViewPr>
        <p:scale>
          <a:sx n="114" d="100"/>
          <a:sy n="114" d="100"/>
        </p:scale>
        <p:origin x="-177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42C9-6314-4549-9215-94714413B9E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79093-0093-6344-AA70-EE4F2F219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5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heuristic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3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6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never start/end with A/T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9093-0093-6344-AA70-EE4F2F219A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7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3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2981-C9EA-0341-AE68-BB6E496373B9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5409-6729-DA47-BE05-59F5AE0FF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VFX3V0Q2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Suffix arrays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Highest-weight path in a DAG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Edit distance</a:t>
            </a:r>
          </a:p>
          <a:p>
            <a:r>
              <a:rPr lang="en-US" dirty="0" smtClean="0"/>
              <a:t>BLAST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Local Alignment Search Tool (BLAST)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1611747"/>
            <a:ext cx="8229946" cy="52462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365" y="5127812"/>
            <a:ext cx="4791635" cy="144359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Original paper cited 57,356 times on Google 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1988 bioinformatics conference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Can suffix trees be built in a way that is independent of alphabet size </a:t>
            </a:r>
            <a:r>
              <a:rPr lang="en-US" i="1" smtClean="0"/>
              <a:t>s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Suffix arrays</a:t>
            </a:r>
          </a:p>
          <a:p>
            <a:pPr lvl="1"/>
            <a:r>
              <a:rPr lang="en-US" smtClean="0"/>
              <a:t>Computation of Burroughs-Wheeler Transform in O(n) time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Can a precomputed index such as a suffix tree of a large text be used to speed up searches for approximate matches to a string?</a:t>
            </a:r>
          </a:p>
          <a:p>
            <a:pPr lvl="1"/>
            <a:r>
              <a:rPr lang="en-US" smtClean="0"/>
              <a:t>Eventually led to BLAST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889" y="2635624"/>
            <a:ext cx="10033417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885765"/>
            <a:ext cx="10033417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1988 bioinformatics conference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Can suffix trees be built in a way that is independent of alphabet size </a:t>
            </a:r>
            <a:r>
              <a:rPr lang="en-US" i="1" smtClean="0"/>
              <a:t>s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Suffix arrays</a:t>
            </a:r>
          </a:p>
          <a:p>
            <a:pPr lvl="1"/>
            <a:r>
              <a:rPr lang="en-US" smtClean="0"/>
              <a:t>Computation of Burroughs-Wheeler Transform in O(n) time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Can a precomputed index such as a suffix tree of a large text be used to speed up searches for approximate matches to a string?</a:t>
            </a:r>
          </a:p>
          <a:p>
            <a:pPr lvl="1"/>
            <a:r>
              <a:rPr lang="en-US" smtClean="0"/>
              <a:t>Eventually led to BLAST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885765"/>
            <a:ext cx="10033417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1988 bioinformatics conference questions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Can suffix trees be built in a way that is independent of alphabet size </a:t>
            </a:r>
            <a:r>
              <a:rPr lang="en-US" i="1" smtClean="0"/>
              <a:t>s</a:t>
            </a:r>
            <a:r>
              <a:rPr lang="en-US" smtClean="0"/>
              <a:t>?</a:t>
            </a:r>
          </a:p>
          <a:p>
            <a:pPr lvl="1"/>
            <a:r>
              <a:rPr lang="en-US" smtClean="0"/>
              <a:t>Suffix arrays</a:t>
            </a:r>
          </a:p>
          <a:p>
            <a:pPr lvl="1"/>
            <a:r>
              <a:rPr lang="en-US" smtClean="0"/>
              <a:t>Computation of Burroughs-Wheeler Transform in O(n) time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Can a precomputed index such as a suffix tree of a large text be used to speed up searches for approximate matches to a string?</a:t>
            </a:r>
          </a:p>
          <a:p>
            <a:pPr lvl="1"/>
            <a:r>
              <a:rPr lang="en-US" smtClean="0"/>
              <a:t>Eventually led to BLAST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smtClean="0"/>
              <a:t>The general problem BLAST was made to solve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Given a text of length </a:t>
            </a:r>
            <a:r>
              <a:rPr lang="en-US" i="1" smtClean="0"/>
              <a:t>n</a:t>
            </a:r>
            <a:r>
              <a:rPr lang="en-US" smtClean="0"/>
              <a:t> and a query of length </a:t>
            </a:r>
            <a:r>
              <a:rPr lang="en-US" i="1" smtClean="0"/>
              <a:t>p</a:t>
            </a:r>
            <a:r>
              <a:rPr lang="en-US" smtClean="0"/>
              <a:t>, find matches of query within text with up to </a:t>
            </a:r>
            <a:r>
              <a:rPr lang="en-US" i="1" smtClean="0"/>
              <a:t>e</a:t>
            </a:r>
            <a:r>
              <a:rPr lang="en-US" smtClean="0"/>
              <a:t> differences allowed (or where </a:t>
            </a:r>
            <a:r>
              <a:rPr lang="el-GR" smtClean="0"/>
              <a:t>ε</a:t>
            </a:r>
            <a:r>
              <a:rPr lang="en-US" smtClean="0"/>
              <a:t> = e/p is the relative length difference allowed)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smtClean="0"/>
              <a:t>The general problem BLAST was made to solve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Given a text of length </a:t>
            </a:r>
            <a:r>
              <a:rPr lang="en-US" i="1" smtClean="0"/>
              <a:t>n</a:t>
            </a:r>
            <a:r>
              <a:rPr lang="en-US" smtClean="0"/>
              <a:t> and a query of length </a:t>
            </a:r>
            <a:r>
              <a:rPr lang="en-US" i="1" smtClean="0"/>
              <a:t>p</a:t>
            </a:r>
            <a:r>
              <a:rPr lang="en-US" smtClean="0"/>
              <a:t>, find matches of query within text with up to </a:t>
            </a:r>
            <a:r>
              <a:rPr lang="en-US" i="1" smtClean="0"/>
              <a:t>e</a:t>
            </a:r>
            <a:r>
              <a:rPr lang="en-US" smtClean="0"/>
              <a:t> differences allowed (or where </a:t>
            </a:r>
            <a:r>
              <a:rPr lang="el-GR" smtClean="0"/>
              <a:t>ε</a:t>
            </a:r>
            <a:r>
              <a:rPr lang="en-US" smtClean="0"/>
              <a:t> = e/p is the relative length difference allowed)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4271" y="2994211"/>
            <a:ext cx="5773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</a:rPr>
              <a:t>number of insertions, deletions, and substitutions</a:t>
            </a:r>
            <a:endParaRPr lang="en-US" sz="210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8777" y="2689412"/>
            <a:ext cx="591670" cy="3047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smtClean="0"/>
              <a:t>The general problem BLAST was made to solve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Given a text of length </a:t>
            </a:r>
            <a:r>
              <a:rPr lang="en-US" i="1" smtClean="0"/>
              <a:t>n</a:t>
            </a:r>
            <a:r>
              <a:rPr lang="en-US" smtClean="0"/>
              <a:t> and a query of length </a:t>
            </a:r>
            <a:r>
              <a:rPr lang="en-US" i="1" smtClean="0"/>
              <a:t>p</a:t>
            </a:r>
            <a:r>
              <a:rPr lang="en-US" smtClean="0"/>
              <a:t>, find matches of query within text with up to </a:t>
            </a:r>
            <a:r>
              <a:rPr lang="en-US" i="1" smtClean="0"/>
              <a:t>e</a:t>
            </a:r>
            <a:r>
              <a:rPr lang="en-US" smtClean="0"/>
              <a:t> differences allowed (or where </a:t>
            </a:r>
            <a:r>
              <a:rPr lang="el-GR" smtClean="0"/>
              <a:t>ε</a:t>
            </a:r>
            <a:r>
              <a:rPr lang="en-US" smtClean="0"/>
              <a:t> = e/p is the relative length difference allowed)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Query: </a:t>
            </a:r>
            <a:r>
              <a:rPr lang="en-US" i="1" smtClean="0"/>
              <a:t>abba</a:t>
            </a:r>
          </a:p>
          <a:p>
            <a:pPr marL="0" indent="0">
              <a:buNone/>
            </a:pPr>
            <a:r>
              <a:rPr lang="en-US" smtClean="0"/>
              <a:t>Text: </a:t>
            </a:r>
            <a:r>
              <a:rPr lang="en-US" i="1" smtClean="0"/>
              <a:t>ababbbbabababbababababbbbabaaabababbababababbaba</a:t>
            </a: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154271" y="2994211"/>
            <a:ext cx="5773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</a:rPr>
              <a:t>number of insertions, deletions, and substitutions</a:t>
            </a:r>
            <a:endParaRPr lang="en-US" sz="210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8777" y="2689412"/>
            <a:ext cx="591670" cy="3047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smtClean="0"/>
              <a:t>The general problem BLAST was made to solve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Given a text of length </a:t>
            </a:r>
            <a:r>
              <a:rPr lang="en-US" i="1" smtClean="0"/>
              <a:t>n</a:t>
            </a:r>
            <a:r>
              <a:rPr lang="en-US" smtClean="0"/>
              <a:t> and a query of length </a:t>
            </a:r>
            <a:r>
              <a:rPr lang="en-US" i="1" smtClean="0"/>
              <a:t>p</a:t>
            </a:r>
            <a:r>
              <a:rPr lang="en-US" smtClean="0"/>
              <a:t>, find matches of query within text with up to </a:t>
            </a:r>
            <a:r>
              <a:rPr lang="en-US" i="1" smtClean="0"/>
              <a:t>e</a:t>
            </a:r>
            <a:r>
              <a:rPr lang="en-US" smtClean="0"/>
              <a:t> differences allowed (or where </a:t>
            </a:r>
            <a:r>
              <a:rPr lang="el-GR" smtClean="0"/>
              <a:t>ε</a:t>
            </a:r>
            <a:r>
              <a:rPr lang="en-US" smtClean="0"/>
              <a:t> = e/p is the relative length difference allowed)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Query: </a:t>
            </a:r>
            <a:r>
              <a:rPr lang="en-US" i="1" smtClean="0"/>
              <a:t>abba</a:t>
            </a:r>
          </a:p>
          <a:p>
            <a:pPr marL="0" indent="0">
              <a:buNone/>
            </a:pPr>
            <a:r>
              <a:rPr lang="en-US" smtClean="0"/>
              <a:t>Text: </a:t>
            </a:r>
            <a:r>
              <a:rPr lang="en-US" i="1" smtClean="0"/>
              <a:t>abab</a:t>
            </a:r>
            <a:r>
              <a:rPr lang="en-US" i="1" smtClean="0">
                <a:solidFill>
                  <a:srgbClr val="00B0F0"/>
                </a:solidFill>
              </a:rPr>
              <a:t>bbba</a:t>
            </a:r>
            <a:r>
              <a:rPr lang="en-US" i="1" smtClean="0"/>
              <a:t>bababbababababbbbabaaabababbababab</a:t>
            </a:r>
            <a:r>
              <a:rPr lang="en-US" i="1" smtClean="0">
                <a:solidFill>
                  <a:srgbClr val="00B0F0"/>
                </a:solidFill>
              </a:rPr>
              <a:t>abba</a:t>
            </a:r>
            <a:r>
              <a:rPr lang="en-US" i="1" smtClean="0"/>
              <a:t>ba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>
                <a:solidFill>
                  <a:srgbClr val="00B0F0"/>
                </a:solidFill>
              </a:rPr>
              <a:t> </a:t>
            </a:r>
            <a:r>
              <a:rPr lang="en-US" i="1" smtClean="0">
                <a:solidFill>
                  <a:srgbClr val="00B0F0"/>
                </a:solidFill>
              </a:rPr>
              <a:t>           </a:t>
            </a:r>
            <a:r>
              <a:rPr lang="en-US" smtClean="0">
                <a:solidFill>
                  <a:srgbClr val="00B0F0"/>
                </a:solidFill>
              </a:rPr>
              <a:t>2 matches for for e=1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4271" y="2994211"/>
            <a:ext cx="5773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</a:rPr>
              <a:t>number of insertions, deletions, and substitutions</a:t>
            </a:r>
            <a:endParaRPr lang="en-US" sz="210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8777" y="2689412"/>
            <a:ext cx="591670" cy="3047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approximate match algorithms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Deterministic</a:t>
            </a:r>
          </a:p>
          <a:p>
            <a:pPr lvl="1"/>
            <a:r>
              <a:rPr lang="en-US" smtClean="0"/>
              <a:t>Find </a:t>
            </a:r>
            <a:r>
              <a:rPr lang="en-US" i="1" smtClean="0"/>
              <a:t>exactly </a:t>
            </a:r>
            <a:r>
              <a:rPr lang="en-US" smtClean="0"/>
              <a:t> the set of locations in the text where a query matches within a specified threshold</a:t>
            </a:r>
          </a:p>
          <a:p>
            <a:r>
              <a:rPr lang="en-US" smtClean="0"/>
              <a:t>Filter</a:t>
            </a:r>
          </a:p>
          <a:p>
            <a:pPr lvl="1"/>
            <a:r>
              <a:rPr lang="en-US" smtClean="0"/>
              <a:t>False positives but no false negatives</a:t>
            </a:r>
          </a:p>
          <a:p>
            <a:r>
              <a:rPr lang="en-US" smtClean="0"/>
              <a:t>Heuristic</a:t>
            </a:r>
          </a:p>
          <a:p>
            <a:pPr lvl="1"/>
            <a:r>
              <a:rPr lang="en-US" smtClean="0"/>
              <a:t>Miss some of the matches (false negatives)</a:t>
            </a:r>
          </a:p>
          <a:p>
            <a:pPr lvl="1"/>
            <a:r>
              <a:rPr lang="en-US" smtClean="0"/>
              <a:t>Find some incorrect matches (false positives)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976282"/>
            <a:ext cx="10033417" cy="284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approximate match algorithms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Deterministic</a:t>
            </a:r>
          </a:p>
          <a:p>
            <a:pPr lvl="1"/>
            <a:r>
              <a:rPr lang="en-US" smtClean="0"/>
              <a:t>Find </a:t>
            </a:r>
            <a:r>
              <a:rPr lang="en-US" i="1" smtClean="0"/>
              <a:t>exactly </a:t>
            </a:r>
            <a:r>
              <a:rPr lang="en-US" smtClean="0"/>
              <a:t> the set of locations in the text where a query matches within a specified threshold</a:t>
            </a:r>
          </a:p>
          <a:p>
            <a:r>
              <a:rPr lang="en-US" smtClean="0"/>
              <a:t>Filter</a:t>
            </a:r>
          </a:p>
          <a:p>
            <a:pPr lvl="1"/>
            <a:r>
              <a:rPr lang="en-US" smtClean="0"/>
              <a:t>False positives but no false negatives</a:t>
            </a:r>
          </a:p>
          <a:p>
            <a:r>
              <a:rPr lang="en-US" smtClean="0"/>
              <a:t>Heuristic</a:t>
            </a:r>
          </a:p>
          <a:p>
            <a:pPr lvl="1"/>
            <a:r>
              <a:rPr lang="en-US" smtClean="0"/>
              <a:t>Miss some of the matches (false negatives)</a:t>
            </a:r>
          </a:p>
          <a:p>
            <a:pPr lvl="1"/>
            <a:r>
              <a:rPr lang="en-US" smtClean="0"/>
              <a:t>Find some incorrect matches (false positives)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3068964"/>
            <a:ext cx="10033417" cy="93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HW1: Suffix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</a:p>
          <a:p>
            <a:r>
              <a:rPr lang="en-US" smtClean="0"/>
              <a:t>Working together</a:t>
            </a:r>
          </a:p>
          <a:p>
            <a:r>
              <a:rPr lang="en-US" smtClean="0"/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3466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approximate match algorithms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Deterministic</a:t>
            </a:r>
          </a:p>
          <a:p>
            <a:pPr lvl="1"/>
            <a:r>
              <a:rPr lang="en-US" smtClean="0"/>
              <a:t>Find </a:t>
            </a:r>
            <a:r>
              <a:rPr lang="en-US" i="1" smtClean="0"/>
              <a:t>exactly </a:t>
            </a:r>
            <a:r>
              <a:rPr lang="en-US" smtClean="0"/>
              <a:t> the set of locations in the text where a query matches within a specified threshold</a:t>
            </a:r>
          </a:p>
          <a:p>
            <a:r>
              <a:rPr lang="en-US" smtClean="0"/>
              <a:t>Filter</a:t>
            </a:r>
          </a:p>
          <a:p>
            <a:pPr lvl="1"/>
            <a:r>
              <a:rPr lang="en-US" smtClean="0"/>
              <a:t>False positives but no false negatives</a:t>
            </a:r>
          </a:p>
          <a:p>
            <a:r>
              <a:rPr lang="en-US" smtClean="0"/>
              <a:t>Heuristic</a:t>
            </a:r>
          </a:p>
          <a:p>
            <a:pPr lvl="1"/>
            <a:r>
              <a:rPr lang="en-US" smtClean="0"/>
              <a:t>Miss some of the matches (false negatives)</a:t>
            </a:r>
          </a:p>
          <a:p>
            <a:pPr lvl="1"/>
            <a:r>
              <a:rPr lang="en-US" smtClean="0"/>
              <a:t>Find some incorrect matches (false positives)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Neighborhoods are sets of all the approximate matches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4239"/>
            <a:ext cx="10515600" cy="333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abaa, aba, abaa, ababa, abba, abbaa, abbab, abb, abbb, abbba, babba, bba, bbba</a:t>
            </a:r>
            <a:r>
              <a:rPr lang="en-US" smtClean="0"/>
              <a:t>}</a:t>
            </a:r>
          </a:p>
          <a:p>
            <a:pPr lvl="1">
              <a:buFont typeface="Wingdings" charset="2"/>
              <a:buChar char="à"/>
            </a:pPr>
            <a:r>
              <a:rPr lang="en-US" smtClean="0"/>
              <a:t>But whenever we find </a:t>
            </a:r>
            <a:r>
              <a:rPr lang="en-US" i="1" smtClean="0"/>
              <a:t>abaa</a:t>
            </a:r>
            <a:r>
              <a:rPr lang="en-US" smtClean="0"/>
              <a:t>, we also find </a:t>
            </a:r>
            <a:r>
              <a:rPr lang="en-US" i="1" smtClean="0"/>
              <a:t>aba</a:t>
            </a:r>
          </a:p>
          <a:p>
            <a:pPr marL="457200" lvl="1" indent="0">
              <a:buNone/>
            </a:pPr>
            <a:endParaRPr lang="en-US" i="1" smtClean="0"/>
          </a:p>
          <a:p>
            <a:pPr marL="0" indent="0">
              <a:buNone/>
            </a:pPr>
            <a:r>
              <a:rPr lang="en-US" smtClean="0"/>
              <a:t>Condensed neighboorhood eliminates this redundancy:</a:t>
            </a:r>
          </a:p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30000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aba, abb, babba, bba, bbba</a:t>
            </a:r>
            <a:r>
              <a:rPr lang="en-US" smtClean="0"/>
              <a:t>}</a:t>
            </a:r>
          </a:p>
          <a:p>
            <a:pPr marL="0" indent="0">
              <a:buNone/>
            </a:pPr>
            <a:r>
              <a:rPr lang="en-US" sz="2400" smtClean="0"/>
              <a:t>[only members of neighborhood that don’t have prefixes in the neighborhood]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0410"/>
            <a:ext cx="10170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Query: </a:t>
            </a:r>
            <a:r>
              <a:rPr lang="en-US" sz="2800" i="1" smtClean="0"/>
              <a:t>abba</a:t>
            </a:r>
          </a:p>
          <a:p>
            <a:r>
              <a:rPr lang="en-US" sz="2800" smtClean="0"/>
              <a:t>Text: </a:t>
            </a:r>
            <a:r>
              <a:rPr lang="en-US" sz="2800" i="1" smtClean="0"/>
              <a:t>ababbbbabababbababababbbbabaaabababbababababbaba</a:t>
            </a:r>
            <a:endParaRPr lang="en-US" sz="280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4392706"/>
            <a:ext cx="10515600" cy="225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Neighborhoods are sets of all the approximate matches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4239"/>
            <a:ext cx="10515600" cy="333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</a:t>
            </a:r>
            <a:r>
              <a:rPr lang="en-US" i="1" smtClean="0">
                <a:solidFill>
                  <a:srgbClr val="00B0F0"/>
                </a:solidFill>
              </a:rPr>
              <a:t>abaa</a:t>
            </a:r>
            <a:r>
              <a:rPr lang="en-US" i="1" smtClean="0"/>
              <a:t>, </a:t>
            </a:r>
            <a:r>
              <a:rPr lang="en-US" i="1" smtClean="0">
                <a:solidFill>
                  <a:srgbClr val="00B0F0"/>
                </a:solidFill>
              </a:rPr>
              <a:t>aba</a:t>
            </a:r>
            <a:r>
              <a:rPr lang="en-US" i="1" smtClean="0"/>
              <a:t>, abaa, ababa, abba, abbaa, abbab, abb, abbb, abbba, babba, bba, bbba</a:t>
            </a:r>
            <a:r>
              <a:rPr lang="en-US" smtClean="0"/>
              <a:t>}</a:t>
            </a:r>
          </a:p>
          <a:p>
            <a:pPr lvl="1">
              <a:buFont typeface="Wingdings" charset="2"/>
              <a:buChar char="à"/>
            </a:pPr>
            <a:r>
              <a:rPr lang="en-US" smtClean="0"/>
              <a:t>But whenever we find </a:t>
            </a:r>
            <a:r>
              <a:rPr lang="en-US" i="1" smtClean="0"/>
              <a:t>abaa</a:t>
            </a:r>
            <a:r>
              <a:rPr lang="en-US" smtClean="0"/>
              <a:t>, we also find </a:t>
            </a:r>
            <a:r>
              <a:rPr lang="en-US" i="1" smtClean="0"/>
              <a:t>aba</a:t>
            </a:r>
          </a:p>
          <a:p>
            <a:pPr marL="457200" lvl="1" indent="0">
              <a:buNone/>
            </a:pPr>
            <a:endParaRPr lang="en-US" i="1" smtClean="0"/>
          </a:p>
          <a:p>
            <a:pPr marL="0" indent="0">
              <a:buNone/>
            </a:pPr>
            <a:r>
              <a:rPr lang="en-US" smtClean="0"/>
              <a:t>Condensed neighboorhood eliminates this redundancy:</a:t>
            </a:r>
          </a:p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30000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aba, abb, babba, bba, bbba</a:t>
            </a:r>
            <a:r>
              <a:rPr lang="en-US" smtClean="0"/>
              <a:t>}</a:t>
            </a:r>
          </a:p>
          <a:p>
            <a:pPr marL="0" indent="0">
              <a:buNone/>
            </a:pPr>
            <a:r>
              <a:rPr lang="en-US" sz="2400" smtClean="0"/>
              <a:t>[only members of neighborhood that don’t have prefixes in the neighborhood]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0410"/>
            <a:ext cx="10170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Query: </a:t>
            </a:r>
            <a:r>
              <a:rPr lang="en-US" sz="2800" i="1" smtClean="0"/>
              <a:t>abba</a:t>
            </a:r>
          </a:p>
          <a:p>
            <a:r>
              <a:rPr lang="en-US" sz="2800" smtClean="0"/>
              <a:t>Text: </a:t>
            </a:r>
            <a:r>
              <a:rPr lang="en-US" sz="2800" i="1" smtClean="0"/>
              <a:t>ababbbbabababbababababbbb</a:t>
            </a:r>
            <a:r>
              <a:rPr lang="en-US" sz="2800" i="1" smtClean="0">
                <a:solidFill>
                  <a:srgbClr val="00B0F0"/>
                </a:solidFill>
              </a:rPr>
              <a:t>abaa</a:t>
            </a:r>
            <a:r>
              <a:rPr lang="en-US" sz="2800" i="1" smtClean="0"/>
              <a:t>abababbababababbaba</a:t>
            </a:r>
            <a:endParaRPr lang="en-US" sz="280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5074024"/>
            <a:ext cx="10515600" cy="1577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Neighborhoods are sets of all the approximate matches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4239"/>
            <a:ext cx="10515600" cy="333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</a:t>
            </a:r>
            <a:r>
              <a:rPr lang="en-US" i="1" smtClean="0">
                <a:solidFill>
                  <a:srgbClr val="00B0F0"/>
                </a:solidFill>
              </a:rPr>
              <a:t>abaa</a:t>
            </a:r>
            <a:r>
              <a:rPr lang="en-US" i="1" smtClean="0"/>
              <a:t>, </a:t>
            </a:r>
            <a:r>
              <a:rPr lang="en-US" i="1" smtClean="0">
                <a:solidFill>
                  <a:srgbClr val="00B0F0"/>
                </a:solidFill>
              </a:rPr>
              <a:t>aba</a:t>
            </a:r>
            <a:r>
              <a:rPr lang="en-US" i="1" smtClean="0"/>
              <a:t>, abaa, ababa, abba, abbaa, abbab, abb, abbb, abbba, babba, bba, bbba</a:t>
            </a:r>
            <a:r>
              <a:rPr lang="en-US" smtClean="0"/>
              <a:t>}</a:t>
            </a:r>
          </a:p>
          <a:p>
            <a:pPr lvl="1">
              <a:buFont typeface="Wingdings" charset="2"/>
              <a:buChar char="à"/>
            </a:pPr>
            <a:r>
              <a:rPr lang="en-US" smtClean="0"/>
              <a:t>But whenever we find </a:t>
            </a:r>
            <a:r>
              <a:rPr lang="en-US" i="1" smtClean="0"/>
              <a:t>abaa</a:t>
            </a:r>
            <a:r>
              <a:rPr lang="en-US" smtClean="0"/>
              <a:t>, we also find </a:t>
            </a:r>
            <a:r>
              <a:rPr lang="en-US" i="1" smtClean="0"/>
              <a:t>aba</a:t>
            </a:r>
          </a:p>
          <a:p>
            <a:pPr marL="457200" lvl="1" indent="0">
              <a:buNone/>
            </a:pPr>
            <a:endParaRPr lang="en-US" i="1" smtClean="0"/>
          </a:p>
          <a:p>
            <a:pPr marL="0" indent="0">
              <a:buNone/>
            </a:pPr>
            <a:r>
              <a:rPr lang="en-US" smtClean="0"/>
              <a:t>Condensed neighboorhood eliminates this redundancy:</a:t>
            </a:r>
          </a:p>
          <a:p>
            <a:pPr marL="0" indent="0">
              <a:buNone/>
            </a:pPr>
            <a:r>
              <a:rPr lang="en-US" smtClean="0"/>
              <a:t>N</a:t>
            </a:r>
            <a:r>
              <a:rPr lang="en-US" baseline="30000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(</a:t>
            </a:r>
            <a:r>
              <a:rPr lang="en-US" i="1" smtClean="0"/>
              <a:t>abba</a:t>
            </a:r>
            <a:r>
              <a:rPr lang="en-US" smtClean="0"/>
              <a:t>) = {</a:t>
            </a:r>
            <a:r>
              <a:rPr lang="en-US" i="1" smtClean="0"/>
              <a:t>aaba, aabba, aba, abb, babba, bba, bbba</a:t>
            </a:r>
            <a:r>
              <a:rPr lang="en-US" smtClean="0"/>
              <a:t>}</a:t>
            </a:r>
          </a:p>
          <a:p>
            <a:pPr marL="0" indent="0">
              <a:buNone/>
            </a:pPr>
            <a:r>
              <a:rPr lang="en-US" sz="2400" smtClean="0"/>
              <a:t>[only members of neighborhood that don’t have prefixes in the neighborhood]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130410"/>
            <a:ext cx="10170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Query: </a:t>
            </a:r>
            <a:r>
              <a:rPr lang="en-US" sz="2800" i="1" smtClean="0"/>
              <a:t>abba</a:t>
            </a:r>
          </a:p>
          <a:p>
            <a:r>
              <a:rPr lang="en-US" sz="2800" smtClean="0"/>
              <a:t>Text: </a:t>
            </a:r>
            <a:r>
              <a:rPr lang="en-US" sz="2800" i="1" smtClean="0"/>
              <a:t>ababbbbabababbababababbbb</a:t>
            </a:r>
            <a:r>
              <a:rPr lang="en-US" sz="2800" i="1" smtClean="0">
                <a:solidFill>
                  <a:srgbClr val="00B0F0"/>
                </a:solidFill>
              </a:rPr>
              <a:t>abaa</a:t>
            </a:r>
            <a:r>
              <a:rPr lang="en-US" sz="2800" i="1" smtClean="0"/>
              <a:t>abababbababababbaba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52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191435"/>
            <a:ext cx="10515600" cy="346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2871" y="1825625"/>
            <a:ext cx="4459941" cy="17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890682"/>
            <a:ext cx="10515600" cy="276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7271" y="1825625"/>
            <a:ext cx="4459941" cy="17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916704"/>
            <a:ext cx="10515600" cy="173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7271" y="1825625"/>
            <a:ext cx="4459941" cy="17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2870" y="4916704"/>
            <a:ext cx="4970929" cy="173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7271" y="1825625"/>
            <a:ext cx="4459941" cy="174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2870" y="4916704"/>
            <a:ext cx="4970929" cy="1735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9906" y="2509295"/>
            <a:ext cx="2169460" cy="45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0659" y="5735310"/>
            <a:ext cx="3393140" cy="91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9906" y="2509295"/>
            <a:ext cx="2169460" cy="45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" y="1564338"/>
            <a:ext cx="2715141" cy="4626600"/>
          </a:xfrm>
        </p:spPr>
      </p:pic>
      <p:sp>
        <p:nvSpPr>
          <p:cNvPr id="23" name="TextBox 22"/>
          <p:cNvSpPr txBox="1"/>
          <p:nvPr/>
        </p:nvSpPr>
        <p:spPr>
          <a:xfrm>
            <a:off x="4092314" y="1564338"/>
            <a:ext cx="2818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en-US" sz="1600" dirty="0" smtClean="0"/>
              <a:t>V ii</a:t>
            </a:r>
          </a:p>
          <a:p>
            <a:r>
              <a:rPr lang="en-US" sz="1600" dirty="0" smtClean="0"/>
              <a:t>V iii </a:t>
            </a:r>
          </a:p>
          <a:p>
            <a:r>
              <a:rPr lang="en-US" sz="1600" dirty="0" smtClean="0"/>
              <a:t>V iv</a:t>
            </a:r>
          </a:p>
          <a:p>
            <a:r>
              <a:rPr lang="en-US" sz="1600" dirty="0" smtClean="0"/>
              <a:t>V v</a:t>
            </a:r>
          </a:p>
          <a:p>
            <a:r>
              <a:rPr lang="en-US" sz="1600" dirty="0" smtClean="0"/>
              <a:t>V vi</a:t>
            </a:r>
          </a:p>
          <a:p>
            <a:r>
              <a:rPr lang="en-US" sz="1600" dirty="0" smtClean="0"/>
              <a:t>V vii </a:t>
            </a:r>
            <a:r>
              <a:rPr lang="en-US" sz="1600" dirty="0" smtClean="0">
                <a:solidFill>
                  <a:srgbClr val="00B050"/>
                </a:solidFill>
              </a:rPr>
              <a:t>START</a:t>
            </a:r>
          </a:p>
          <a:p>
            <a:r>
              <a:rPr lang="en-US" sz="1600" dirty="0" smtClean="0"/>
              <a:t>E A ii </a:t>
            </a:r>
            <a:r>
              <a:rPr lang="en-US" sz="1600" dirty="0" err="1" smtClean="0"/>
              <a:t>i</a:t>
            </a:r>
            <a:r>
              <a:rPr lang="en-US" sz="1600" dirty="0" smtClean="0"/>
              <a:t> -1</a:t>
            </a:r>
          </a:p>
          <a:p>
            <a:r>
              <a:rPr lang="en-US" sz="1600" dirty="0" smtClean="0"/>
              <a:t>E B iii </a:t>
            </a:r>
            <a:r>
              <a:rPr lang="en-US" sz="1600" dirty="0" err="1" smtClean="0"/>
              <a:t>i</a:t>
            </a:r>
            <a:r>
              <a:rPr lang="en-US" sz="1600" dirty="0" smtClean="0"/>
              <a:t> 5</a:t>
            </a:r>
          </a:p>
          <a:p>
            <a:r>
              <a:rPr lang="en-US" sz="1600" dirty="0" smtClean="0"/>
              <a:t>E C iv </a:t>
            </a:r>
            <a:r>
              <a:rPr lang="en-US" sz="1600" dirty="0" err="1" smtClean="0"/>
              <a:t>i</a:t>
            </a:r>
            <a:r>
              <a:rPr lang="en-US" sz="1600" dirty="0" smtClean="0"/>
              <a:t> -2</a:t>
            </a:r>
          </a:p>
          <a:p>
            <a:r>
              <a:rPr lang="en-US" sz="1600" dirty="0" smtClean="0"/>
              <a:t>E D iv ii 4</a:t>
            </a:r>
          </a:p>
          <a:p>
            <a:r>
              <a:rPr lang="en-US" sz="1600" dirty="0" smtClean="0"/>
              <a:t>E E iv iii -3</a:t>
            </a:r>
          </a:p>
          <a:p>
            <a:r>
              <a:rPr lang="en-US" sz="1600" dirty="0" smtClean="0"/>
              <a:t>E F v ii 2</a:t>
            </a:r>
          </a:p>
          <a:p>
            <a:r>
              <a:rPr lang="en-US" sz="1600" dirty="0" smtClean="0"/>
              <a:t>E G vi iii -3</a:t>
            </a:r>
          </a:p>
          <a:p>
            <a:r>
              <a:rPr lang="en-US" sz="1600" dirty="0" smtClean="0"/>
              <a:t>E H v iv -5</a:t>
            </a:r>
          </a:p>
          <a:p>
            <a:r>
              <a:rPr lang="en-US" sz="1600" dirty="0" smtClean="0"/>
              <a:t>E I vi iv 4</a:t>
            </a:r>
          </a:p>
          <a:p>
            <a:r>
              <a:rPr lang="en-US" sz="1600" dirty="0" smtClean="0"/>
              <a:t>E J vii iv -3</a:t>
            </a:r>
          </a:p>
          <a:p>
            <a:r>
              <a:rPr lang="en-US" sz="1600" dirty="0" smtClean="0"/>
              <a:t>E K vii v 1</a:t>
            </a:r>
          </a:p>
          <a:p>
            <a:r>
              <a:rPr lang="en-US" sz="1600" dirty="0" smtClean="0"/>
              <a:t>E L vii vi -3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5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smtClean="0"/>
              <a:t>Advantage of using (condensed) neighborhoods</a:t>
            </a:r>
            <a:endParaRPr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Say we have:</a:t>
            </a:r>
          </a:p>
          <a:p>
            <a:pPr lvl="1"/>
            <a:r>
              <a:rPr lang="en-US" smtClean="0"/>
              <a:t>Query of length 100</a:t>
            </a:r>
          </a:p>
          <a:p>
            <a:pPr lvl="1"/>
            <a:r>
              <a:rPr lang="en-US" smtClean="0"/>
              <a:t>9 allowed differences</a:t>
            </a:r>
          </a:p>
          <a:p>
            <a:r>
              <a:rPr lang="en-US" smtClean="0"/>
              <a:t>Partition query into 10 strings of length 10</a:t>
            </a:r>
          </a:p>
          <a:p>
            <a:pPr lvl="1">
              <a:buFont typeface="Wingdings" charset="2"/>
              <a:buChar char="à"/>
            </a:pPr>
            <a:r>
              <a:rPr lang="en-US" smtClean="0">
                <a:sym typeface="Wingdings"/>
              </a:rPr>
              <a:t>Then one of the 10 query parts must have an exact match in text</a:t>
            </a:r>
          </a:p>
          <a:p>
            <a:r>
              <a:rPr lang="en-US" smtClean="0">
                <a:sym typeface="Wingdings"/>
              </a:rPr>
              <a:t>Or, partition query into 5 strings of length 20</a:t>
            </a:r>
          </a:p>
          <a:p>
            <a:pPr marL="457200" lvl="1" indent="0">
              <a:buNone/>
            </a:pPr>
            <a:r>
              <a:rPr lang="en-US" smtClean="0">
                <a:sym typeface="Wingdings"/>
              </a:rPr>
              <a:t>Then one of the 5 query parts must have a 1-neighborhood match in tex</a:t>
            </a:r>
          </a:p>
          <a:p>
            <a:pPr marL="457200" lvl="1" indent="0">
              <a:buNone/>
            </a:pPr>
            <a:endParaRPr lang="en-US">
              <a:sym typeface="Wingdings"/>
            </a:endParaRPr>
          </a:p>
          <a:p>
            <a:pPr marL="0" indent="0">
              <a:buNone/>
            </a:pPr>
            <a:r>
              <a:rPr lang="en-US" b="1" smtClean="0">
                <a:sym typeface="Wingdings"/>
              </a:rPr>
              <a:t>Which partition is better?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872" y="4916704"/>
            <a:ext cx="51636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The size of condensed neighborhood is about (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k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choose 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 (2</a:t>
            </a:r>
            <a:r>
              <a:rPr lang="en-US" sz="2100" i="1" smtClean="0">
                <a:solidFill>
                  <a:srgbClr val="7030A0"/>
                </a:solidFill>
                <a:sym typeface="Wingdings"/>
              </a:rPr>
              <a:t>s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)</a:t>
            </a:r>
            <a:r>
              <a:rPr lang="en-US" sz="2100" i="1" baseline="30000" smtClean="0">
                <a:solidFill>
                  <a:srgbClr val="7030A0"/>
                </a:solidFill>
                <a:sym typeface="Wingdings"/>
              </a:rPr>
              <a:t>e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800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871" y="5735310"/>
            <a:ext cx="26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7030A0"/>
                </a:solidFill>
                <a:sym typeface="Wingdings"/>
              </a:rPr>
              <a:t>FPR = 800/s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2</a:t>
            </a:r>
            <a:r>
              <a:rPr lang="en-US" sz="2100" baseline="30000" smtClean="0">
                <a:solidFill>
                  <a:srgbClr val="7030A0"/>
                </a:solidFill>
                <a:sym typeface="Wingdings"/>
              </a:rPr>
              <a:t>0</a:t>
            </a:r>
            <a:r>
              <a:rPr lang="en-US" sz="2100" smtClean="0">
                <a:solidFill>
                  <a:srgbClr val="7030A0"/>
                </a:solidFill>
                <a:sym typeface="Wingdings"/>
              </a:rPr>
              <a:t> = 2.18</a:t>
            </a:r>
            <a:endParaRPr lang="en-US" sz="210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7624" y="2546364"/>
            <a:ext cx="27431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srgbClr val="00B0F0"/>
                </a:solidFill>
                <a:sym typeface="Wingdings"/>
              </a:rPr>
              <a:t>FPR = 10/s</a:t>
            </a:r>
            <a:r>
              <a:rPr lang="en-US" sz="2100" baseline="30000" smtClean="0">
                <a:solidFill>
                  <a:srgbClr val="00B0F0"/>
                </a:solidFill>
                <a:sym typeface="Wingdings"/>
              </a:rPr>
              <a:t>10</a:t>
            </a:r>
            <a:r>
              <a:rPr lang="en-US" sz="2100" smtClean="0">
                <a:solidFill>
                  <a:srgbClr val="00B0F0"/>
                </a:solidFill>
                <a:sym typeface="Wingdings"/>
              </a:rPr>
              <a:t> = 28,600</a:t>
            </a:r>
            <a:endParaRPr lang="en-US" sz="2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Determine which positives are true efficiently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i="1" smtClean="0"/>
              <a:t>h</a:t>
            </a:r>
            <a:r>
              <a:rPr lang="en-US" sz="2800" smtClean="0"/>
              <a:t> true hits, O(</a:t>
            </a:r>
            <a:r>
              <a:rPr lang="en-US" sz="2800" i="1" smtClean="0"/>
              <a:t>hep</a:t>
            </a:r>
            <a:r>
              <a:rPr lang="en-US" sz="2800" smtClean="0"/>
              <a:t>) time to confirm and report all matches and their alignments</a:t>
            </a:r>
          </a:p>
          <a:p>
            <a:pPr marL="228600" lvl="1">
              <a:spcBef>
                <a:spcPts val="1000"/>
              </a:spcBef>
            </a:pPr>
            <a:r>
              <a:rPr lang="en-US" sz="2800"/>
              <a:t>G</a:t>
            </a:r>
            <a:r>
              <a:rPr lang="en-US" sz="2800" smtClean="0"/>
              <a:t>oal of the filter is to return fewer false positives</a:t>
            </a:r>
          </a:p>
          <a:p>
            <a:pPr marL="228600" lvl="1">
              <a:spcBef>
                <a:spcPts val="1000"/>
              </a:spcBef>
            </a:pPr>
            <a:r>
              <a:rPr lang="en-US" sz="2800"/>
              <a:t>O</a:t>
            </a:r>
            <a:r>
              <a:rPr lang="en-US" sz="2800" smtClean="0"/>
              <a:t>ptimize time a filter would take on a random text with no expected hits to the query</a:t>
            </a:r>
          </a:p>
          <a:p>
            <a:pPr marL="228600" lvl="1">
              <a:spcBef>
                <a:spcPts val="1000"/>
              </a:spcBef>
            </a:pPr>
            <a:endParaRPr lang="en-US" sz="2800" smtClean="0"/>
          </a:p>
          <a:p>
            <a:pPr marL="228600" lvl="1">
              <a:spcBef>
                <a:spcPts val="1000"/>
              </a:spcBef>
            </a:pPr>
            <a:endParaRPr lang="en-US" sz="28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idea for BLAST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Partition the query into </a:t>
            </a:r>
            <a:r>
              <a:rPr lang="en-US" i="1" smtClean="0"/>
              <a:t>p</a:t>
            </a:r>
            <a:r>
              <a:rPr lang="en-US" smtClean="0"/>
              <a:t>/</a:t>
            </a:r>
            <a:r>
              <a:rPr lang="en-US" i="1" smtClean="0"/>
              <a:t>k</a:t>
            </a:r>
            <a:r>
              <a:rPr lang="en-US" smtClean="0"/>
              <a:t> </a:t>
            </a:r>
            <a:r>
              <a:rPr lang="en-US" i="1" smtClean="0"/>
              <a:t>k</a:t>
            </a:r>
            <a:r>
              <a:rPr lang="en-US" smtClean="0"/>
              <a:t>-mers</a:t>
            </a:r>
          </a:p>
          <a:p>
            <a:pPr marL="514350" indent="-514350">
              <a:buAutoNum type="arabicPeriod"/>
            </a:pPr>
            <a:r>
              <a:rPr lang="en-US" smtClean="0"/>
              <a:t>Generate every string in the </a:t>
            </a:r>
            <a:r>
              <a:rPr lang="en-US" i="1" smtClean="0"/>
              <a:t>e</a:t>
            </a:r>
            <a:r>
              <a:rPr lang="en-US" smtClean="0"/>
              <a:t>-neighborhood of the query </a:t>
            </a:r>
            <a:r>
              <a:rPr lang="en-US" i="1" smtClean="0"/>
              <a:t>k</a:t>
            </a:r>
            <a:r>
              <a:rPr lang="en-US" smtClean="0"/>
              <a:t>-mers and find all the exact matches to these strings</a:t>
            </a:r>
          </a:p>
          <a:p>
            <a:pPr marL="514350" indent="-514350">
              <a:buAutoNum type="arabicPeriod"/>
            </a:pPr>
            <a:r>
              <a:rPr lang="en-US" smtClean="0"/>
              <a:t>Check each location reported above with an O(</a:t>
            </a:r>
            <a:r>
              <a:rPr lang="en-US" i="1" smtClean="0"/>
              <a:t>ep</a:t>
            </a:r>
            <a:r>
              <a:rPr lang="en-US" smtClean="0"/>
              <a:t>) algorithm.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What k-mer size is best?</a:t>
            </a:r>
          </a:p>
          <a:p>
            <a:pPr lvl="1"/>
            <a:r>
              <a:rPr lang="en-US" smtClean="0"/>
              <a:t>It turns out through math that something around log</a:t>
            </a:r>
            <a:r>
              <a:rPr lang="en-US" i="1" baseline="-25000" smtClean="0"/>
              <a:t>s</a:t>
            </a:r>
            <a:r>
              <a:rPr lang="en-US" i="1" smtClean="0"/>
              <a:t>n</a:t>
            </a:r>
            <a:r>
              <a:rPr lang="en-US" smtClean="0"/>
              <a:t> is best (though there’s no exact analytic formula</a:t>
            </a:r>
            <a:r>
              <a:rPr lang="is-IS" smtClean="0"/>
              <a:t>…yet)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4087906"/>
            <a:ext cx="10515600" cy="256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concrete idea of BLAST (for proteins)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mtClean="0"/>
              <a:t>Consider the </a:t>
            </a:r>
            <a:r>
              <a:rPr lang="en-US" i="1" smtClean="0"/>
              <a:t>p</a:t>
            </a:r>
            <a:r>
              <a:rPr lang="en-US" smtClean="0"/>
              <a:t>−</a:t>
            </a:r>
            <a:r>
              <a:rPr lang="en-US" i="1" smtClean="0"/>
              <a:t>k</a:t>
            </a:r>
            <a:r>
              <a:rPr lang="en-US" smtClean="0"/>
              <a:t>+</a:t>
            </a:r>
            <a:r>
              <a:rPr lang="en-US" i="1" smtClean="0"/>
              <a:t>1</a:t>
            </a:r>
            <a:r>
              <a:rPr lang="en-US" smtClean="0"/>
              <a:t> overlapping </a:t>
            </a:r>
            <a:r>
              <a:rPr lang="en-US" i="1" smtClean="0"/>
              <a:t>k</a:t>
            </a:r>
            <a:r>
              <a:rPr lang="en-US" smtClean="0"/>
              <a:t>-mers of the query (to increase the chance of not missing a true hit)</a:t>
            </a:r>
          </a:p>
          <a:p>
            <a:pPr marL="514350" indent="-514350">
              <a:buAutoNum type="arabicPeriod"/>
            </a:pPr>
            <a:r>
              <a:rPr lang="en-US" smtClean="0"/>
              <a:t>Generate every string in the </a:t>
            </a:r>
            <a:r>
              <a:rPr lang="en-US" i="1" smtClean="0"/>
              <a:t>e</a:t>
            </a:r>
            <a:r>
              <a:rPr lang="en-US" smtClean="0"/>
              <a:t>-neighborhood of the query </a:t>
            </a:r>
            <a:r>
              <a:rPr lang="en-US" i="1" smtClean="0"/>
              <a:t>k</a:t>
            </a:r>
            <a:r>
              <a:rPr lang="en-US" smtClean="0"/>
              <a:t>-mers under a similarity-based protein metric and find all the exact matches to these strings by some means</a:t>
            </a:r>
          </a:p>
          <a:p>
            <a:pPr lvl="1"/>
            <a:r>
              <a:rPr lang="en-US" smtClean="0"/>
              <a:t>Mealy machine (finite automaton)</a:t>
            </a:r>
          </a:p>
          <a:p>
            <a:pPr marL="514350" indent="-514350">
              <a:buAutoNum type="arabicPeriod"/>
            </a:pPr>
            <a:r>
              <a:rPr lang="en-US" smtClean="0"/>
              <a:t>Extend each seed match into a local alignment of significance by some means, and report it if its score is sufficiently high</a:t>
            </a:r>
          </a:p>
          <a:p>
            <a:pPr lvl="1"/>
            <a:r>
              <a:rPr lang="en-US" smtClean="0"/>
              <a:t>Stop when score drops too far below best score seen</a:t>
            </a:r>
          </a:p>
          <a:p>
            <a:pPr lvl="1"/>
            <a:r>
              <a:rPr lang="en-US" smtClean="0"/>
              <a:t>Indels?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a provably efficient deterministic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smtClean="0"/>
              <a:t>What k-mer size is best?</a:t>
            </a:r>
          </a:p>
          <a:p>
            <a:pPr lvl="1"/>
            <a:r>
              <a:rPr lang="en-US" smtClean="0"/>
              <a:t>It turns out through math that something around log</a:t>
            </a:r>
            <a:r>
              <a:rPr lang="en-US" i="1" baseline="-25000" smtClean="0"/>
              <a:t>s</a:t>
            </a:r>
            <a:r>
              <a:rPr lang="en-US" i="1" smtClean="0"/>
              <a:t>n</a:t>
            </a:r>
            <a:r>
              <a:rPr lang="en-US" smtClean="0"/>
              <a:t> is best (though there’s no exact analytic formula</a:t>
            </a:r>
            <a:r>
              <a:rPr lang="is-IS" smtClean="0"/>
              <a:t>…yet)</a:t>
            </a:r>
          </a:p>
          <a:p>
            <a:r>
              <a:rPr lang="en-US" smtClean="0"/>
              <a:t>E</a:t>
            </a:r>
            <a:r>
              <a:rPr lang="is-IS" smtClean="0"/>
              <a:t>xtension strategy</a:t>
            </a:r>
          </a:p>
          <a:p>
            <a:pPr lvl="1"/>
            <a:r>
              <a:rPr lang="is-IS" smtClean="0"/>
              <a:t>“double and check”</a:t>
            </a:r>
          </a:p>
          <a:p>
            <a:pPr lvl="1"/>
            <a:r>
              <a:rPr lang="is-IS" i="1" smtClean="0"/>
              <a:t>k</a:t>
            </a:r>
            <a:r>
              <a:rPr lang="is-IS" smtClean="0"/>
              <a:t>-mer of query </a:t>
            </a:r>
            <a:r>
              <a:rPr lang="is-IS" i="1" smtClean="0"/>
              <a:t>s</a:t>
            </a:r>
            <a:r>
              <a:rPr lang="is-IS" i="1" baseline="-25000" smtClean="0"/>
              <a:t>0</a:t>
            </a:r>
            <a:r>
              <a:rPr lang="is-IS" smtClean="0"/>
              <a:t> </a:t>
            </a:r>
            <a:r>
              <a:rPr lang="is-IS" i="1" smtClean="0"/>
              <a:t>e</a:t>
            </a:r>
            <a:r>
              <a:rPr lang="is-IS" smtClean="0"/>
              <a:t>-matches substring </a:t>
            </a:r>
            <a:r>
              <a:rPr lang="is-IS" i="1" smtClean="0"/>
              <a:t>t</a:t>
            </a:r>
            <a:r>
              <a:rPr lang="is-IS" i="1" baseline="-25000" smtClean="0"/>
              <a:t>0</a:t>
            </a:r>
            <a:r>
              <a:rPr lang="is-IS" smtClean="0"/>
              <a:t> of text</a:t>
            </a:r>
            <a:endParaRPr lang="en-US" i="1" smtClean="0"/>
          </a:p>
          <a:p>
            <a:pPr lvl="1"/>
            <a:r>
              <a:rPr lang="en-US" smtClean="0"/>
              <a:t>Then look at 2</a:t>
            </a:r>
            <a:r>
              <a:rPr lang="is-IS" i="1" smtClean="0"/>
              <a:t>k</a:t>
            </a:r>
            <a:r>
              <a:rPr lang="is-IS" smtClean="0"/>
              <a:t>-mer of query </a:t>
            </a:r>
            <a:r>
              <a:rPr lang="is-IS" i="1" smtClean="0"/>
              <a:t>s</a:t>
            </a:r>
            <a:r>
              <a:rPr lang="is-IS" i="1" baseline="-25000" smtClean="0"/>
              <a:t>1</a:t>
            </a:r>
            <a:r>
              <a:rPr lang="is-IS" i="1" smtClean="0"/>
              <a:t> </a:t>
            </a:r>
            <a:r>
              <a:rPr lang="is-IS" smtClean="0"/>
              <a:t>that spans </a:t>
            </a:r>
            <a:r>
              <a:rPr lang="is-IS" i="1" smtClean="0"/>
              <a:t>s</a:t>
            </a:r>
            <a:r>
              <a:rPr lang="is-IS" i="1" baseline="-25000" smtClean="0"/>
              <a:t>0</a:t>
            </a:r>
            <a:r>
              <a:rPr lang="is-IS" i="1" smtClean="0"/>
              <a:t> </a:t>
            </a:r>
            <a:r>
              <a:rPr lang="is-IS" smtClean="0"/>
              <a:t>and determine whether there is </a:t>
            </a:r>
            <a:r>
              <a:rPr lang="is-IS" i="1" smtClean="0"/>
              <a:t>t</a:t>
            </a:r>
            <a:r>
              <a:rPr lang="is-IS" i="1" baseline="-25000" smtClean="0"/>
              <a:t>1</a:t>
            </a:r>
            <a:r>
              <a:rPr lang="is-IS" i="1" smtClean="0"/>
              <a:t> </a:t>
            </a:r>
            <a:r>
              <a:rPr lang="is-IS" smtClean="0"/>
              <a:t>that spans </a:t>
            </a:r>
            <a:r>
              <a:rPr lang="is-IS" i="1" smtClean="0"/>
              <a:t>t</a:t>
            </a:r>
            <a:r>
              <a:rPr lang="is-IS" i="1" baseline="-25000" smtClean="0"/>
              <a:t>0</a:t>
            </a:r>
            <a:r>
              <a:rPr lang="is-IS" smtClean="0"/>
              <a:t> that </a:t>
            </a:r>
            <a:r>
              <a:rPr lang="is-IS" i="1" smtClean="0"/>
              <a:t>e</a:t>
            </a:r>
            <a:r>
              <a:rPr lang="is-IS" smtClean="0"/>
              <a:t>-matches </a:t>
            </a:r>
            <a:r>
              <a:rPr lang="is-IS" i="1" smtClean="0"/>
              <a:t>s</a:t>
            </a:r>
            <a:r>
              <a:rPr lang="is-IS" i="1" baseline="-25000" smtClean="0"/>
              <a:t>1</a:t>
            </a:r>
          </a:p>
          <a:p>
            <a:pPr lvl="1"/>
            <a:r>
              <a:rPr lang="is-IS" smtClean="0"/>
              <a:t>If not, then stop (which is provably okay)</a:t>
            </a:r>
          </a:p>
          <a:p>
            <a:pPr lvl="1"/>
            <a:r>
              <a:rPr lang="is-IS" smtClean="0"/>
              <a:t>Otherwise, continue doubling</a:t>
            </a:r>
          </a:p>
          <a:p>
            <a:pPr lvl="1"/>
            <a:r>
              <a:rPr lang="en-US" smtClean="0"/>
              <a:t>With this strategy, extension and reporting time is O(e</a:t>
            </a:r>
            <a:r>
              <a:rPr lang="en-US" i="1" smtClean="0"/>
              <a:t>n</a:t>
            </a:r>
            <a:r>
              <a:rPr lang="en-US" i="1" baseline="30000" smtClean="0"/>
              <a:t>1-logs(</a:t>
            </a:r>
            <a:r>
              <a:rPr lang="el-GR" i="1" baseline="30000" smtClean="0"/>
              <a:t>α</a:t>
            </a:r>
            <a:r>
              <a:rPr lang="en-US" i="1" baseline="30000" smtClean="0"/>
              <a:t>)</a:t>
            </a:r>
            <a:r>
              <a:rPr lang="en-US" i="1" smtClean="0"/>
              <a:t>log(n)</a:t>
            </a:r>
            <a:r>
              <a:rPr lang="en-US" smtClean="0"/>
              <a:t> + </a:t>
            </a:r>
            <a:r>
              <a:rPr lang="en-US" i="1" smtClean="0"/>
              <a:t>hep</a:t>
            </a:r>
            <a:r>
              <a:rPr lang="en-US" smtClean="0"/>
              <a:t>)</a:t>
            </a:r>
          </a:p>
          <a:p>
            <a:pPr lvl="2"/>
            <a:r>
              <a:rPr lang="en-US" sz="2400" smtClean="0"/>
              <a:t>If </a:t>
            </a:r>
            <a:r>
              <a:rPr lang="el-GR" sz="2400" smtClean="0"/>
              <a:t>α</a:t>
            </a:r>
            <a:r>
              <a:rPr lang="en-US" sz="2400" smtClean="0"/>
              <a:t> &gt; 1, then O(</a:t>
            </a:r>
            <a:r>
              <a:rPr lang="en-US" sz="2400" i="1" smtClean="0"/>
              <a:t>n</a:t>
            </a:r>
            <a:r>
              <a:rPr lang="en-US" sz="2400" i="1" baseline="30000" smtClean="0"/>
              <a:t>c</a:t>
            </a:r>
            <a:r>
              <a:rPr lang="en-US" sz="2400" smtClean="0"/>
              <a:t>) for </a:t>
            </a:r>
            <a:r>
              <a:rPr lang="en-US" sz="2400" i="1" smtClean="0"/>
              <a:t>c </a:t>
            </a:r>
            <a:r>
              <a:rPr lang="en-US" sz="2400" smtClean="0"/>
              <a:t>&lt; 1 </a:t>
            </a:r>
            <a:r>
              <a:rPr lang="en-US" sz="2400" smtClean="0">
                <a:sym typeface="Wingdings"/>
              </a:rPr>
              <a:t> sublinear!</a:t>
            </a:r>
            <a:endParaRPr lang="en-US" sz="2400" i="1"/>
          </a:p>
        </p:txBody>
      </p:sp>
      <p:sp>
        <p:nvSpPr>
          <p:cNvPr id="4" name="Rectangle 3"/>
          <p:cNvSpPr/>
          <p:nvPr/>
        </p:nvSpPr>
        <p:spPr>
          <a:xfrm>
            <a:off x="838200" y="2958353"/>
            <a:ext cx="10515600" cy="369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a provably efficient deterministic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smtClean="0"/>
              <a:t>What k-mer size is best?</a:t>
            </a:r>
          </a:p>
          <a:p>
            <a:pPr lvl="1"/>
            <a:r>
              <a:rPr lang="en-US" smtClean="0"/>
              <a:t>It turns out through math that something around log</a:t>
            </a:r>
            <a:r>
              <a:rPr lang="en-US" i="1" baseline="-25000" smtClean="0"/>
              <a:t>s</a:t>
            </a:r>
            <a:r>
              <a:rPr lang="en-US" i="1" smtClean="0"/>
              <a:t>n</a:t>
            </a:r>
            <a:r>
              <a:rPr lang="en-US" smtClean="0"/>
              <a:t> is best (though there’s no exact analytic formula</a:t>
            </a:r>
            <a:r>
              <a:rPr lang="is-IS" smtClean="0"/>
              <a:t>…yet)</a:t>
            </a:r>
          </a:p>
          <a:p>
            <a:r>
              <a:rPr lang="en-US" smtClean="0"/>
              <a:t>E</a:t>
            </a:r>
            <a:r>
              <a:rPr lang="is-IS" smtClean="0"/>
              <a:t>xtension strategy</a:t>
            </a:r>
          </a:p>
          <a:p>
            <a:pPr lvl="1"/>
            <a:r>
              <a:rPr lang="is-IS" smtClean="0"/>
              <a:t>“double and check”</a:t>
            </a:r>
          </a:p>
          <a:p>
            <a:pPr lvl="1"/>
            <a:r>
              <a:rPr lang="is-IS" i="1" smtClean="0"/>
              <a:t>k</a:t>
            </a:r>
            <a:r>
              <a:rPr lang="is-IS" smtClean="0"/>
              <a:t>-mer of query </a:t>
            </a:r>
            <a:r>
              <a:rPr lang="is-IS" i="1" smtClean="0"/>
              <a:t>s</a:t>
            </a:r>
            <a:r>
              <a:rPr lang="is-IS" i="1" baseline="-25000" smtClean="0"/>
              <a:t>0</a:t>
            </a:r>
            <a:r>
              <a:rPr lang="is-IS" smtClean="0"/>
              <a:t> </a:t>
            </a:r>
            <a:r>
              <a:rPr lang="is-IS" i="1" smtClean="0"/>
              <a:t>e</a:t>
            </a:r>
            <a:r>
              <a:rPr lang="is-IS" smtClean="0"/>
              <a:t>-matches substring </a:t>
            </a:r>
            <a:r>
              <a:rPr lang="is-IS" i="1" smtClean="0"/>
              <a:t>t</a:t>
            </a:r>
            <a:r>
              <a:rPr lang="is-IS" i="1" baseline="-25000" smtClean="0"/>
              <a:t>0</a:t>
            </a:r>
            <a:r>
              <a:rPr lang="is-IS" smtClean="0"/>
              <a:t> of text</a:t>
            </a:r>
            <a:endParaRPr lang="en-US" i="1" smtClean="0"/>
          </a:p>
          <a:p>
            <a:pPr lvl="1"/>
            <a:r>
              <a:rPr lang="en-US" smtClean="0"/>
              <a:t>Then look at 2</a:t>
            </a:r>
            <a:r>
              <a:rPr lang="is-IS" i="1" smtClean="0"/>
              <a:t>k</a:t>
            </a:r>
            <a:r>
              <a:rPr lang="is-IS" smtClean="0"/>
              <a:t>-mer of query </a:t>
            </a:r>
            <a:r>
              <a:rPr lang="is-IS" i="1" smtClean="0"/>
              <a:t>s</a:t>
            </a:r>
            <a:r>
              <a:rPr lang="is-IS" i="1" baseline="-25000" smtClean="0"/>
              <a:t>1</a:t>
            </a:r>
            <a:r>
              <a:rPr lang="is-IS" i="1" smtClean="0"/>
              <a:t> </a:t>
            </a:r>
            <a:r>
              <a:rPr lang="is-IS" smtClean="0"/>
              <a:t>that spans </a:t>
            </a:r>
            <a:r>
              <a:rPr lang="is-IS" i="1" smtClean="0"/>
              <a:t>s</a:t>
            </a:r>
            <a:r>
              <a:rPr lang="is-IS" i="1" baseline="-25000" smtClean="0"/>
              <a:t>0</a:t>
            </a:r>
            <a:r>
              <a:rPr lang="is-IS" i="1" smtClean="0"/>
              <a:t> </a:t>
            </a:r>
            <a:r>
              <a:rPr lang="is-IS" smtClean="0"/>
              <a:t>and determine whether there is </a:t>
            </a:r>
            <a:r>
              <a:rPr lang="is-IS" i="1" smtClean="0"/>
              <a:t>t</a:t>
            </a:r>
            <a:r>
              <a:rPr lang="is-IS" i="1" baseline="-25000" smtClean="0"/>
              <a:t>1</a:t>
            </a:r>
            <a:r>
              <a:rPr lang="is-IS" i="1" smtClean="0"/>
              <a:t> </a:t>
            </a:r>
            <a:r>
              <a:rPr lang="is-IS" smtClean="0"/>
              <a:t>that spans </a:t>
            </a:r>
            <a:r>
              <a:rPr lang="is-IS" i="1" smtClean="0"/>
              <a:t>t</a:t>
            </a:r>
            <a:r>
              <a:rPr lang="is-IS" i="1" baseline="-25000" smtClean="0"/>
              <a:t>0</a:t>
            </a:r>
            <a:r>
              <a:rPr lang="is-IS" smtClean="0"/>
              <a:t> that </a:t>
            </a:r>
            <a:r>
              <a:rPr lang="is-IS" i="1" smtClean="0"/>
              <a:t>e</a:t>
            </a:r>
            <a:r>
              <a:rPr lang="is-IS" smtClean="0"/>
              <a:t>-matches </a:t>
            </a:r>
            <a:r>
              <a:rPr lang="is-IS" i="1" smtClean="0"/>
              <a:t>s</a:t>
            </a:r>
            <a:r>
              <a:rPr lang="is-IS" i="1" baseline="-25000" smtClean="0"/>
              <a:t>1</a:t>
            </a:r>
          </a:p>
          <a:p>
            <a:pPr lvl="1"/>
            <a:r>
              <a:rPr lang="is-IS" smtClean="0"/>
              <a:t>If not, then stop (which is provably okay)</a:t>
            </a:r>
          </a:p>
          <a:p>
            <a:pPr lvl="1"/>
            <a:r>
              <a:rPr lang="is-IS" smtClean="0"/>
              <a:t>Otherwise, continue doubling</a:t>
            </a:r>
          </a:p>
          <a:p>
            <a:pPr lvl="1"/>
            <a:r>
              <a:rPr lang="en-US" smtClean="0"/>
              <a:t>With this strategy, extension and reporting time is O(e</a:t>
            </a:r>
            <a:r>
              <a:rPr lang="en-US" i="1" smtClean="0"/>
              <a:t>n</a:t>
            </a:r>
            <a:r>
              <a:rPr lang="en-US" i="1" baseline="30000" smtClean="0"/>
              <a:t>1-logs(</a:t>
            </a:r>
            <a:r>
              <a:rPr lang="el-GR" i="1" baseline="30000" smtClean="0"/>
              <a:t>α</a:t>
            </a:r>
            <a:r>
              <a:rPr lang="en-US" i="1" baseline="30000" smtClean="0"/>
              <a:t>)</a:t>
            </a:r>
            <a:r>
              <a:rPr lang="en-US" i="1" smtClean="0"/>
              <a:t>log(n)</a:t>
            </a:r>
            <a:r>
              <a:rPr lang="en-US" smtClean="0"/>
              <a:t> + </a:t>
            </a:r>
            <a:r>
              <a:rPr lang="en-US" i="1" smtClean="0"/>
              <a:t>hep</a:t>
            </a:r>
            <a:r>
              <a:rPr lang="en-US" smtClean="0"/>
              <a:t>)</a:t>
            </a:r>
          </a:p>
          <a:p>
            <a:pPr lvl="2"/>
            <a:r>
              <a:rPr lang="en-US" sz="2400" smtClean="0"/>
              <a:t>If </a:t>
            </a:r>
            <a:r>
              <a:rPr lang="el-GR" sz="2400" smtClean="0"/>
              <a:t>α</a:t>
            </a:r>
            <a:r>
              <a:rPr lang="en-US" sz="2400" smtClean="0"/>
              <a:t> &gt; 1, then O(</a:t>
            </a:r>
            <a:r>
              <a:rPr lang="en-US" sz="2400" i="1" smtClean="0"/>
              <a:t>n</a:t>
            </a:r>
            <a:r>
              <a:rPr lang="en-US" sz="2400" i="1" baseline="30000" smtClean="0"/>
              <a:t>c</a:t>
            </a:r>
            <a:r>
              <a:rPr lang="en-US" sz="2400" smtClean="0"/>
              <a:t>) for </a:t>
            </a:r>
            <a:r>
              <a:rPr lang="en-US" sz="2400" i="1" smtClean="0"/>
              <a:t>c </a:t>
            </a:r>
            <a:r>
              <a:rPr lang="en-US" sz="2400" smtClean="0"/>
              <a:t>&lt; 1 </a:t>
            </a:r>
            <a:r>
              <a:rPr lang="en-US" sz="2400" smtClean="0">
                <a:sym typeface="Wingdings"/>
              </a:rPr>
              <a:t> sublinear!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2070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smtClean="0"/>
              <a:t>Generating condensed neighborhoods efficiently</a:t>
            </a:r>
            <a:endParaRPr lang="en-US" sz="4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Don’t have exact formula for the size</a:t>
            </a:r>
          </a:p>
          <a:p>
            <a:r>
              <a:rPr lang="en-US" smtClean="0"/>
              <a:t>Minimize time visiting words not in the condensed neighborhood</a:t>
            </a:r>
          </a:p>
          <a:p>
            <a:r>
              <a:rPr lang="en-US" smtClean="0"/>
              <a:t>O(</a:t>
            </a:r>
            <a:r>
              <a:rPr lang="en-US" i="1" smtClean="0"/>
              <a:t>eN</a:t>
            </a:r>
            <a:r>
              <a:rPr lang="en-US" i="1" baseline="-25000" smtClean="0"/>
              <a:t>e</a:t>
            </a:r>
            <a:r>
              <a:rPr lang="en-US" smtClean="0"/>
              <a:t>(</a:t>
            </a:r>
            <a:r>
              <a:rPr lang="en-US" i="1" smtClean="0"/>
              <a:t>k</a:t>
            </a:r>
            <a:r>
              <a:rPr lang="en-US" smtClean="0"/>
              <a:t>))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Complexity of entire BLAST algorithm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up the times for generating condensed neighborhoods and extending potential matches</a:t>
            </a:r>
          </a:p>
          <a:p>
            <a:r>
              <a:rPr lang="en-US" smtClean="0"/>
              <a:t>Sublinear! (using a O(</a:t>
            </a:r>
            <a:r>
              <a:rPr lang="en-US" i="1" smtClean="0"/>
              <a:t>n</a:t>
            </a:r>
            <a:r>
              <a:rPr lang="en-US" smtClean="0"/>
              <a:t>) precomputed index)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Actual implementation of BLAST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797988" cy="5014912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Remove low-complexity and highly repetitive regions</a:t>
            </a:r>
          </a:p>
          <a:p>
            <a:r>
              <a:rPr lang="en-US" smtClean="0"/>
              <a:t>Find each 11-letter subsequence of the query sequence</a:t>
            </a:r>
          </a:p>
          <a:p>
            <a:r>
              <a:rPr lang="en-US" smtClean="0"/>
              <a:t>For each of these subsequences:</a:t>
            </a:r>
          </a:p>
          <a:p>
            <a:pPr lvl="1"/>
            <a:r>
              <a:rPr lang="en-US" smtClean="0"/>
              <a:t>Find neighborhood for a given threshold </a:t>
            </a:r>
          </a:p>
          <a:p>
            <a:pPr lvl="1"/>
            <a:r>
              <a:rPr lang="en-US"/>
              <a:t>O</a:t>
            </a:r>
            <a:r>
              <a:rPr lang="en-US" smtClean="0"/>
              <a:t>rganize in efficient search tree</a:t>
            </a:r>
          </a:p>
          <a:p>
            <a:r>
              <a:rPr lang="en-US" smtClean="0"/>
              <a:t>Scan database sequences for exact matches in neighborhoods</a:t>
            </a:r>
          </a:p>
          <a:p>
            <a:r>
              <a:rPr lang="en-US" smtClean="0"/>
              <a:t>Extend the exact matches in both directions, continuing until score begins to decrease</a:t>
            </a:r>
          </a:p>
          <a:p>
            <a:r>
              <a:rPr lang="en-US" smtClean="0"/>
              <a:t>List all matches with high enough scores (above empirically determined threshold)</a:t>
            </a:r>
          </a:p>
          <a:p>
            <a:r>
              <a:rPr lang="en-US" smtClean="0"/>
              <a:t>Evaluate significance of scores (E-values) [Gumbel extreme value distribution</a:t>
            </a:r>
          </a:p>
          <a:p>
            <a:r>
              <a:rPr lang="en-US" smtClean="0"/>
              <a:t>Combine matches into longer alignments</a:t>
            </a:r>
          </a:p>
          <a:p>
            <a:r>
              <a:rPr lang="en-US" smtClean="0"/>
              <a:t>Show the gapped Smith-Waterman alignments for matches</a:t>
            </a:r>
          </a:p>
        </p:txBody>
      </p:sp>
    </p:spTree>
    <p:extLst>
      <p:ext uri="{BB962C8B-B14F-4D97-AF65-F5344CB8AC3E}">
        <p14:creationId xmlns:p14="http://schemas.microsoft.com/office/powerpoint/2010/main" val="20923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smtClean="0"/>
              <a:t>If you’d rather have Gene Myers explain BLAST</a:t>
            </a:r>
            <a:endParaRPr lang="en-US" sz="4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https://www.youtube.com/watch?v=pVFX3V0Q2Rg</a:t>
            </a:r>
            <a:endParaRPr lang="en-US" smtClean="0"/>
          </a:p>
          <a:p>
            <a:r>
              <a:rPr lang="en-US" smtClean="0"/>
              <a:t>http://myerslab.mpi-cbg.de/wp-content/uploads/2014/06/behind.blast_.pdf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" y="1564338"/>
            <a:ext cx="2715141" cy="4626600"/>
          </a:xfrm>
        </p:spPr>
      </p:pic>
      <p:sp>
        <p:nvSpPr>
          <p:cNvPr id="23" name="TextBox 22"/>
          <p:cNvSpPr txBox="1"/>
          <p:nvPr/>
        </p:nvSpPr>
        <p:spPr>
          <a:xfrm>
            <a:off x="4092314" y="1564338"/>
            <a:ext cx="2818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en-US" sz="1600" dirty="0" smtClean="0"/>
              <a:t>V ii</a:t>
            </a:r>
          </a:p>
          <a:p>
            <a:r>
              <a:rPr lang="en-US" sz="1600" dirty="0" smtClean="0"/>
              <a:t>V iii </a:t>
            </a:r>
          </a:p>
          <a:p>
            <a:r>
              <a:rPr lang="en-US" sz="1600" dirty="0" smtClean="0"/>
              <a:t>V iv</a:t>
            </a:r>
          </a:p>
          <a:p>
            <a:r>
              <a:rPr lang="en-US" sz="1600" dirty="0" smtClean="0"/>
              <a:t>V v</a:t>
            </a:r>
          </a:p>
          <a:p>
            <a:r>
              <a:rPr lang="en-US" sz="1600" dirty="0" smtClean="0"/>
              <a:t>V vi</a:t>
            </a:r>
          </a:p>
          <a:p>
            <a:r>
              <a:rPr lang="en-US" sz="1600" dirty="0" smtClean="0"/>
              <a:t>V vii </a:t>
            </a:r>
            <a:r>
              <a:rPr lang="en-US" sz="1600" dirty="0" smtClean="0">
                <a:solidFill>
                  <a:srgbClr val="00B050"/>
                </a:solidFill>
              </a:rPr>
              <a:t>START</a:t>
            </a:r>
          </a:p>
          <a:p>
            <a:r>
              <a:rPr lang="en-US" sz="1600" dirty="0" smtClean="0"/>
              <a:t>E A ii </a:t>
            </a:r>
            <a:r>
              <a:rPr lang="en-US" sz="1600" dirty="0" err="1" smtClean="0"/>
              <a:t>i</a:t>
            </a:r>
            <a:r>
              <a:rPr lang="en-US" sz="1600" dirty="0" smtClean="0"/>
              <a:t> -1</a:t>
            </a:r>
          </a:p>
          <a:p>
            <a:r>
              <a:rPr lang="en-US" sz="1600" dirty="0" smtClean="0"/>
              <a:t>E B iii </a:t>
            </a:r>
            <a:r>
              <a:rPr lang="en-US" sz="1600" dirty="0" err="1" smtClean="0"/>
              <a:t>i</a:t>
            </a:r>
            <a:r>
              <a:rPr lang="en-US" sz="1600" dirty="0" smtClean="0"/>
              <a:t> 5</a:t>
            </a:r>
          </a:p>
          <a:p>
            <a:r>
              <a:rPr lang="en-US" sz="1600" dirty="0" smtClean="0"/>
              <a:t>E C iv </a:t>
            </a:r>
            <a:r>
              <a:rPr lang="en-US" sz="1600" dirty="0" err="1" smtClean="0"/>
              <a:t>i</a:t>
            </a:r>
            <a:r>
              <a:rPr lang="en-US" sz="1600" dirty="0" smtClean="0"/>
              <a:t> -2</a:t>
            </a:r>
          </a:p>
          <a:p>
            <a:r>
              <a:rPr lang="en-US" sz="1600" dirty="0" smtClean="0"/>
              <a:t>E D iv ii 4</a:t>
            </a:r>
          </a:p>
          <a:p>
            <a:r>
              <a:rPr lang="en-US" sz="1600" dirty="0" smtClean="0"/>
              <a:t>E E iv iii -3</a:t>
            </a:r>
          </a:p>
          <a:p>
            <a:r>
              <a:rPr lang="en-US" sz="1600" dirty="0" smtClean="0"/>
              <a:t>E F v ii 2</a:t>
            </a:r>
          </a:p>
          <a:p>
            <a:r>
              <a:rPr lang="en-US" sz="1600" dirty="0" smtClean="0"/>
              <a:t>E G vi iii -3</a:t>
            </a:r>
          </a:p>
          <a:p>
            <a:r>
              <a:rPr lang="en-US" sz="1600" dirty="0" smtClean="0"/>
              <a:t>E H v iv -5</a:t>
            </a:r>
          </a:p>
          <a:p>
            <a:r>
              <a:rPr lang="en-US" sz="1600" dirty="0" smtClean="0"/>
              <a:t>E I vi iv 4</a:t>
            </a:r>
          </a:p>
          <a:p>
            <a:r>
              <a:rPr lang="en-US" sz="1600" dirty="0" smtClean="0"/>
              <a:t>E J vii iv -3</a:t>
            </a:r>
          </a:p>
          <a:p>
            <a:r>
              <a:rPr lang="en-US" sz="1600" dirty="0" smtClean="0"/>
              <a:t>E K vii v 1</a:t>
            </a:r>
          </a:p>
          <a:p>
            <a:r>
              <a:rPr lang="en-US" sz="1600" dirty="0" smtClean="0"/>
              <a:t>E L vii vi -3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6183" y="1492369"/>
            <a:ext cx="5981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Decide how to store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Decide what order to visit nodes in (depth order or any other order in which parents come before children)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START node given, start there instead of at a root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Keep track of highest-weight path found so far to every node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After traversal, look through all nodes to see which has highest weight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END node given, only look at that one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5816183" y="1933731"/>
            <a:ext cx="6220919" cy="359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05925" y="2004070"/>
            <a:ext cx="3839588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C200FF"/>
                </a:solidFill>
                <a:latin typeface="Menlo-Regular" charset="0"/>
              </a:rPr>
              <a:t>struct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node</a:t>
            </a:r>
            <a:endParaRPr lang="en-US" sz="1400" dirty="0" smtClean="0">
              <a:solidFill>
                <a:srgbClr val="F2F2F2"/>
              </a:solidFill>
              <a:latin typeface="Menlo-Regular" charset="0"/>
            </a:endParaRP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{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err="1" smtClean="0">
                <a:solidFill>
                  <a:srgbClr val="2D961E"/>
                </a:solidFill>
                <a:latin typeface="Menlo-Regular" charset="0"/>
              </a:rPr>
              <a:t>int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num_parents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err="1" smtClean="0">
                <a:solidFill>
                  <a:srgbClr val="2D961E"/>
                </a:solidFill>
                <a:latin typeface="Menlo-Regular" charset="0"/>
              </a:rPr>
              <a:t>int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num_children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    string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BA8C1C"/>
                </a:solidFill>
                <a:latin typeface="Menlo-Regular" charset="0"/>
              </a:rPr>
              <a:t>label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edge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**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in_edges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edge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** </a:t>
            </a:r>
            <a:r>
              <a:rPr lang="en-US" sz="1400" err="1" smtClean="0">
                <a:solidFill>
                  <a:srgbClr val="BA8C1C"/>
                </a:solidFill>
                <a:latin typeface="Menlo-Regular" charset="0"/>
              </a:rPr>
              <a:t>out_edges</a:t>
            </a:r>
            <a:r>
              <a:rPr lang="en-US" sz="140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smtClean="0">
                <a:solidFill>
                  <a:srgbClr val="2D961E"/>
                </a:solidFill>
                <a:latin typeface="Menlo-Regular" charset="0"/>
              </a:rPr>
              <a:t>int</a:t>
            </a:r>
            <a:r>
              <a:rPr lang="en-US" sz="140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smtClean="0">
                <a:solidFill>
                  <a:srgbClr val="BA8C1C"/>
                </a:solidFill>
                <a:latin typeface="Menlo-Regular" charset="0"/>
              </a:rPr>
              <a:t>depth</a:t>
            </a:r>
            <a:r>
              <a:rPr lang="en-US" sz="1400" smtClean="0">
                <a:solidFill>
                  <a:srgbClr val="F2F2F2"/>
                </a:solidFill>
                <a:latin typeface="Menlo-Regular" charset="0"/>
              </a:rPr>
              <a:t>;</a:t>
            </a:r>
            <a:endParaRPr lang="en-US" sz="1400" dirty="0" smtClean="0">
              <a:solidFill>
                <a:srgbClr val="F2F2F2"/>
              </a:solidFill>
              <a:latin typeface="Menlo-Regular" charset="0"/>
            </a:endParaRPr>
          </a:p>
          <a:p>
            <a:endParaRPr lang="en-US" sz="1400" dirty="0" smtClean="0">
              <a:solidFill>
                <a:srgbClr val="F2F2F2"/>
              </a:solidFill>
              <a:latin typeface="Menlo-Regular" charset="0"/>
            </a:endParaRP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double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BA8C1C"/>
                </a:solidFill>
                <a:latin typeface="Menlo-Regular" charset="0"/>
              </a:rPr>
              <a:t>score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edge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*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prev_path_edge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smtClean="0">
                <a:solidFill>
                  <a:srgbClr val="2D961E"/>
                </a:solidFill>
                <a:latin typeface="Menlo-Regular" charset="0"/>
              </a:rPr>
              <a:t>    bool</a:t>
            </a:r>
            <a:r>
              <a:rPr lang="en-US" sz="140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BA8C1C"/>
                </a:solidFill>
                <a:latin typeface="Menlo-Regular" charset="0"/>
              </a:rPr>
              <a:t>visited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uk-UA" sz="1400" dirty="0" smtClean="0">
                <a:solidFill>
                  <a:srgbClr val="F2F2F2"/>
                </a:solidFill>
                <a:latin typeface="Menlo-Regular" charset="0"/>
              </a:rPr>
              <a:t>};</a:t>
            </a:r>
          </a:p>
          <a:p>
            <a:endParaRPr lang="uk-UA" sz="1400" dirty="0" smtClean="0">
              <a:solidFill>
                <a:srgbClr val="F2F2F2"/>
              </a:solidFill>
              <a:latin typeface="Menlo-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5925" y="4947723"/>
            <a:ext cx="3839588" cy="16004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C200FF"/>
                </a:solidFill>
                <a:latin typeface="Menlo-Regular" charset="0"/>
              </a:rPr>
              <a:t>struct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edge</a:t>
            </a:r>
            <a:endParaRPr lang="en-US" sz="1400" dirty="0" smtClean="0">
              <a:solidFill>
                <a:srgbClr val="F2F2F2"/>
              </a:solidFill>
              <a:latin typeface="Menlo-Regular" charset="0"/>
            </a:endParaRP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{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char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BA8C1C"/>
                </a:solidFill>
                <a:latin typeface="Menlo-Regular" charset="0"/>
              </a:rPr>
              <a:t>label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double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</a:t>
            </a:r>
            <a:r>
              <a:rPr lang="en-US" sz="1400" dirty="0" smtClean="0">
                <a:solidFill>
                  <a:srgbClr val="BA8C1C"/>
                </a:solidFill>
                <a:latin typeface="Menlo-Regular" charset="0"/>
              </a:rPr>
              <a:t>weight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node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*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node_from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    </a:t>
            </a:r>
            <a:r>
              <a:rPr lang="en-US" sz="1400" dirty="0" smtClean="0">
                <a:solidFill>
                  <a:srgbClr val="2D961E"/>
                </a:solidFill>
                <a:latin typeface="Menlo-Regular" charset="0"/>
              </a:rPr>
              <a:t>node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* </a:t>
            </a:r>
            <a:r>
              <a:rPr lang="en-US" sz="1400" dirty="0" err="1" smtClean="0">
                <a:solidFill>
                  <a:srgbClr val="BA8C1C"/>
                </a:solidFill>
                <a:latin typeface="Menlo-Regular" charset="0"/>
              </a:rPr>
              <a:t>node_to</a:t>
            </a:r>
            <a:r>
              <a:rPr lang="en-US" sz="1400" dirty="0" smtClean="0">
                <a:solidFill>
                  <a:srgbClr val="F2F2F2"/>
                </a:solidFill>
                <a:latin typeface="Menlo-Regular" charset="0"/>
              </a:rPr>
              <a:t>;</a:t>
            </a:r>
          </a:p>
          <a:p>
            <a:r>
              <a:rPr lang="uk-UA" sz="1400" dirty="0" smtClean="0">
                <a:solidFill>
                  <a:srgbClr val="F2F2F2"/>
                </a:solidFill>
                <a:latin typeface="Menlo-Regular" charset="0"/>
              </a:rPr>
              <a:t>};</a:t>
            </a:r>
            <a:endParaRPr lang="uk-UA" sz="1400" dirty="0" smtClean="0">
              <a:solidFill>
                <a:srgbClr val="F2F2F2"/>
              </a:solidFill>
              <a:latin typeface="Menlo-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4414" y="2611705"/>
            <a:ext cx="20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Properties that </a:t>
            </a:r>
            <a:r>
              <a:rPr lang="en-US" b="1" smtClean="0">
                <a:solidFill>
                  <a:srgbClr val="C00000"/>
                </a:solidFill>
              </a:rPr>
              <a:t>won’t</a:t>
            </a:r>
            <a:r>
              <a:rPr lang="en-US" smtClean="0">
                <a:solidFill>
                  <a:srgbClr val="C00000"/>
                </a:solidFill>
              </a:rPr>
              <a:t> change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4414" y="4076176"/>
            <a:ext cx="16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B0F0"/>
                </a:solidFill>
              </a:rPr>
              <a:t>Properties that </a:t>
            </a:r>
            <a:r>
              <a:rPr lang="en-US" b="1" smtClean="0">
                <a:solidFill>
                  <a:srgbClr val="00B0F0"/>
                </a:solidFill>
              </a:rPr>
              <a:t>will</a:t>
            </a:r>
            <a:r>
              <a:rPr lang="en-US" smtClean="0">
                <a:solidFill>
                  <a:srgbClr val="00B0F0"/>
                </a:solidFill>
              </a:rPr>
              <a:t> change</a:t>
            </a:r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85220" y="2934870"/>
            <a:ext cx="407856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85220" y="2934870"/>
            <a:ext cx="407856" cy="2605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060367" y="4267740"/>
            <a:ext cx="632709" cy="21431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260350"/>
            <a:ext cx="49149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3761"/>
            <a:ext cx="10515600" cy="2160775"/>
          </a:xfrm>
        </p:spPr>
        <p:txBody>
          <a:bodyPr/>
          <a:lstStyle/>
          <a:p>
            <a:r>
              <a:rPr lang="en-US" smtClean="0"/>
              <a:t>Identity, similarity, homology</a:t>
            </a:r>
          </a:p>
          <a:p>
            <a:r>
              <a:rPr lang="en-US" smtClean="0"/>
              <a:t>What we calculate, what we actually want to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58" y="614083"/>
            <a:ext cx="10246237" cy="29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392"/>
            <a:ext cx="10515600" cy="461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“Homology is the central concept for all of biology. Whenever we say that a mammalian hormone is the ‘same’ hormone as a fish hormone, that a human gene sequence is the ‘same’ as a sequence in a chimp or a mouse, that a HOX gene is the ‘same’ in a mouse, a fruit fly, a frog, and a human - even when we argue that discoveries about a worm, a fruit fly, a frog, a mouse, or a chimp have relevance to the human condition - we have made a bold and direct statement about homology. The aggressive confidence of modern biomedical science implies that we know what we are talking about. But a deeper reflection shows that this confidence is based more on hope than on </a:t>
            </a:r>
            <a:r>
              <a:rPr lang="en-US" smtClean="0"/>
              <a:t>certainty.”</a:t>
            </a:r>
          </a:p>
          <a:p>
            <a:pPr marL="0" indent="0" algn="r">
              <a:buNone/>
            </a:pPr>
            <a:r>
              <a:rPr lang="en-US" smtClean="0"/>
              <a:t>- David Wake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00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" y="1564338"/>
            <a:ext cx="2715141" cy="4626600"/>
          </a:xfrm>
        </p:spPr>
      </p:pic>
      <p:sp>
        <p:nvSpPr>
          <p:cNvPr id="23" name="TextBox 22"/>
          <p:cNvSpPr txBox="1"/>
          <p:nvPr/>
        </p:nvSpPr>
        <p:spPr>
          <a:xfrm>
            <a:off x="4092314" y="1564338"/>
            <a:ext cx="2818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en-US" sz="1600" dirty="0" smtClean="0"/>
              <a:t>V ii</a:t>
            </a:r>
          </a:p>
          <a:p>
            <a:r>
              <a:rPr lang="en-US" sz="1600" dirty="0" smtClean="0"/>
              <a:t>V iii </a:t>
            </a:r>
          </a:p>
          <a:p>
            <a:r>
              <a:rPr lang="en-US" sz="1600" dirty="0" smtClean="0"/>
              <a:t>V iv</a:t>
            </a:r>
          </a:p>
          <a:p>
            <a:r>
              <a:rPr lang="en-US" sz="1600" dirty="0" smtClean="0"/>
              <a:t>V v</a:t>
            </a:r>
          </a:p>
          <a:p>
            <a:r>
              <a:rPr lang="en-US" sz="1600" dirty="0" smtClean="0"/>
              <a:t>V vi</a:t>
            </a:r>
          </a:p>
          <a:p>
            <a:r>
              <a:rPr lang="en-US" sz="1600" dirty="0" smtClean="0"/>
              <a:t>V vii </a:t>
            </a:r>
            <a:r>
              <a:rPr lang="en-US" sz="1600" dirty="0" smtClean="0">
                <a:solidFill>
                  <a:srgbClr val="00B050"/>
                </a:solidFill>
              </a:rPr>
              <a:t>START</a:t>
            </a:r>
          </a:p>
          <a:p>
            <a:r>
              <a:rPr lang="en-US" sz="1600" dirty="0" smtClean="0"/>
              <a:t>E A ii </a:t>
            </a:r>
            <a:r>
              <a:rPr lang="en-US" sz="1600" dirty="0" err="1" smtClean="0"/>
              <a:t>i</a:t>
            </a:r>
            <a:r>
              <a:rPr lang="en-US" sz="1600" dirty="0" smtClean="0"/>
              <a:t> -1</a:t>
            </a:r>
          </a:p>
          <a:p>
            <a:r>
              <a:rPr lang="en-US" sz="1600" dirty="0" smtClean="0"/>
              <a:t>E B iii </a:t>
            </a:r>
            <a:r>
              <a:rPr lang="en-US" sz="1600" dirty="0" err="1" smtClean="0"/>
              <a:t>i</a:t>
            </a:r>
            <a:r>
              <a:rPr lang="en-US" sz="1600" dirty="0" smtClean="0"/>
              <a:t> 5</a:t>
            </a:r>
          </a:p>
          <a:p>
            <a:r>
              <a:rPr lang="en-US" sz="1600" dirty="0" smtClean="0"/>
              <a:t>E C iv </a:t>
            </a:r>
            <a:r>
              <a:rPr lang="en-US" sz="1600" dirty="0" err="1" smtClean="0"/>
              <a:t>i</a:t>
            </a:r>
            <a:r>
              <a:rPr lang="en-US" sz="1600" dirty="0" smtClean="0"/>
              <a:t> -2</a:t>
            </a:r>
          </a:p>
          <a:p>
            <a:r>
              <a:rPr lang="en-US" sz="1600" dirty="0" smtClean="0"/>
              <a:t>E D iv ii 4</a:t>
            </a:r>
          </a:p>
          <a:p>
            <a:r>
              <a:rPr lang="en-US" sz="1600" dirty="0" smtClean="0"/>
              <a:t>E E iv iii -3</a:t>
            </a:r>
          </a:p>
          <a:p>
            <a:r>
              <a:rPr lang="en-US" sz="1600" dirty="0" smtClean="0"/>
              <a:t>E F v ii 2</a:t>
            </a:r>
          </a:p>
          <a:p>
            <a:r>
              <a:rPr lang="en-US" sz="1600" dirty="0" smtClean="0"/>
              <a:t>E G vi iii -3</a:t>
            </a:r>
          </a:p>
          <a:p>
            <a:r>
              <a:rPr lang="en-US" sz="1600" dirty="0" smtClean="0"/>
              <a:t>E H v iv -5</a:t>
            </a:r>
          </a:p>
          <a:p>
            <a:r>
              <a:rPr lang="en-US" sz="1600" dirty="0" smtClean="0"/>
              <a:t>E I vi iv 4</a:t>
            </a:r>
          </a:p>
          <a:p>
            <a:r>
              <a:rPr lang="en-US" sz="1600" dirty="0" smtClean="0"/>
              <a:t>E J vii iv -3</a:t>
            </a:r>
          </a:p>
          <a:p>
            <a:r>
              <a:rPr lang="en-US" sz="1600" dirty="0" smtClean="0"/>
              <a:t>E K vii v 1</a:t>
            </a:r>
          </a:p>
          <a:p>
            <a:r>
              <a:rPr lang="en-US" sz="1600" dirty="0" smtClean="0"/>
              <a:t>E L vii vi -3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6183" y="1492369"/>
            <a:ext cx="59810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Decide how to store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Decide what order to visit nodes in (depth order or any other order in which parents come before children)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START node given, start there instead of at a root</a:t>
            </a:r>
            <a:r>
              <a:rPr lang="en-US" sz="2200" smtClean="0"/>
              <a:t> (and don’t allow other nodes to be the start of new paths)</a:t>
            </a:r>
            <a:endParaRPr lang="en-US" sz="2200" smtClean="0"/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Keep track of highest-weight path found so far to every node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After traversal, look through all nodes to see which has highest weight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END node given, only look at that one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816183" y="3890682"/>
            <a:ext cx="6220919" cy="164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" y="1564338"/>
            <a:ext cx="2715141" cy="4626600"/>
          </a:xfrm>
        </p:spPr>
      </p:pic>
      <p:sp>
        <p:nvSpPr>
          <p:cNvPr id="23" name="TextBox 22"/>
          <p:cNvSpPr txBox="1"/>
          <p:nvPr/>
        </p:nvSpPr>
        <p:spPr>
          <a:xfrm>
            <a:off x="4092314" y="1564338"/>
            <a:ext cx="2818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en-US" sz="1600" dirty="0" smtClean="0"/>
              <a:t>V ii</a:t>
            </a:r>
          </a:p>
          <a:p>
            <a:r>
              <a:rPr lang="en-US" sz="1600" dirty="0" smtClean="0"/>
              <a:t>V iii </a:t>
            </a:r>
          </a:p>
          <a:p>
            <a:r>
              <a:rPr lang="en-US" sz="1600" dirty="0" smtClean="0"/>
              <a:t>V iv</a:t>
            </a:r>
          </a:p>
          <a:p>
            <a:r>
              <a:rPr lang="en-US" sz="1600" dirty="0" smtClean="0"/>
              <a:t>V v</a:t>
            </a:r>
          </a:p>
          <a:p>
            <a:r>
              <a:rPr lang="en-US" sz="1600" dirty="0" smtClean="0"/>
              <a:t>V vi</a:t>
            </a:r>
          </a:p>
          <a:p>
            <a:r>
              <a:rPr lang="en-US" sz="1600" dirty="0" smtClean="0"/>
              <a:t>V vii </a:t>
            </a:r>
            <a:r>
              <a:rPr lang="en-US" sz="1600" dirty="0" smtClean="0">
                <a:solidFill>
                  <a:srgbClr val="00B050"/>
                </a:solidFill>
              </a:rPr>
              <a:t>START</a:t>
            </a:r>
          </a:p>
          <a:p>
            <a:r>
              <a:rPr lang="en-US" sz="1600" dirty="0" smtClean="0"/>
              <a:t>E A ii </a:t>
            </a:r>
            <a:r>
              <a:rPr lang="en-US" sz="1600" dirty="0" err="1" smtClean="0"/>
              <a:t>i</a:t>
            </a:r>
            <a:r>
              <a:rPr lang="en-US" sz="1600" dirty="0" smtClean="0"/>
              <a:t> -1</a:t>
            </a:r>
          </a:p>
          <a:p>
            <a:r>
              <a:rPr lang="en-US" sz="1600" dirty="0" smtClean="0"/>
              <a:t>E B iii </a:t>
            </a:r>
            <a:r>
              <a:rPr lang="en-US" sz="1600" dirty="0" err="1" smtClean="0"/>
              <a:t>i</a:t>
            </a:r>
            <a:r>
              <a:rPr lang="en-US" sz="1600" dirty="0" smtClean="0"/>
              <a:t> 5</a:t>
            </a:r>
          </a:p>
          <a:p>
            <a:r>
              <a:rPr lang="en-US" sz="1600" dirty="0" smtClean="0"/>
              <a:t>E C iv </a:t>
            </a:r>
            <a:r>
              <a:rPr lang="en-US" sz="1600" dirty="0" err="1" smtClean="0"/>
              <a:t>i</a:t>
            </a:r>
            <a:r>
              <a:rPr lang="en-US" sz="1600" dirty="0" smtClean="0"/>
              <a:t> -2</a:t>
            </a:r>
          </a:p>
          <a:p>
            <a:r>
              <a:rPr lang="en-US" sz="1600" dirty="0" smtClean="0"/>
              <a:t>E D iv ii 4</a:t>
            </a:r>
          </a:p>
          <a:p>
            <a:r>
              <a:rPr lang="en-US" sz="1600" dirty="0" smtClean="0"/>
              <a:t>E E iv iii -3</a:t>
            </a:r>
          </a:p>
          <a:p>
            <a:r>
              <a:rPr lang="en-US" sz="1600" dirty="0" smtClean="0"/>
              <a:t>E F v ii 2</a:t>
            </a:r>
          </a:p>
          <a:p>
            <a:r>
              <a:rPr lang="en-US" sz="1600" dirty="0" smtClean="0"/>
              <a:t>E G vi iii -3</a:t>
            </a:r>
          </a:p>
          <a:p>
            <a:r>
              <a:rPr lang="en-US" sz="1600" dirty="0" smtClean="0"/>
              <a:t>E H v iv -5</a:t>
            </a:r>
          </a:p>
          <a:p>
            <a:r>
              <a:rPr lang="en-US" sz="1600" dirty="0" smtClean="0"/>
              <a:t>E I vi iv 4</a:t>
            </a:r>
          </a:p>
          <a:p>
            <a:r>
              <a:rPr lang="en-US" sz="1600" dirty="0" smtClean="0"/>
              <a:t>E J vii iv -3</a:t>
            </a:r>
          </a:p>
          <a:p>
            <a:r>
              <a:rPr lang="en-US" sz="1600" dirty="0" smtClean="0"/>
              <a:t>E K vii v 1</a:t>
            </a:r>
          </a:p>
          <a:p>
            <a:r>
              <a:rPr lang="en-US" sz="1600" dirty="0" smtClean="0"/>
              <a:t>E L vii vi -3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6183" y="1492369"/>
            <a:ext cx="59810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Decide how to store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Decide what order to visit nodes in (depth order or any other order in which parents come before children)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START node given, start there instead of at a root </a:t>
            </a:r>
            <a:r>
              <a:rPr lang="en-US" sz="2200" smtClean="0"/>
              <a:t>(and don’t allow other nodes to be the start of new paths)</a:t>
            </a:r>
            <a:endParaRPr lang="en-US" sz="2200" smtClean="0"/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Keep track of highest-weight path found so far to every node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After traversal, look through all nodes to see which has highest weight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END node given, only look at that one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816183" y="4536140"/>
            <a:ext cx="6220919" cy="995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8" y="1564338"/>
            <a:ext cx="2715141" cy="4626600"/>
          </a:xfrm>
        </p:spPr>
      </p:pic>
      <p:sp>
        <p:nvSpPr>
          <p:cNvPr id="23" name="TextBox 22"/>
          <p:cNvSpPr txBox="1"/>
          <p:nvPr/>
        </p:nvSpPr>
        <p:spPr>
          <a:xfrm>
            <a:off x="4092314" y="1564338"/>
            <a:ext cx="28181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en-US" sz="1600" dirty="0" smtClean="0"/>
              <a:t>V ii</a:t>
            </a:r>
          </a:p>
          <a:p>
            <a:r>
              <a:rPr lang="en-US" sz="1600" dirty="0" smtClean="0"/>
              <a:t>V iii </a:t>
            </a:r>
          </a:p>
          <a:p>
            <a:r>
              <a:rPr lang="en-US" sz="1600" dirty="0" smtClean="0"/>
              <a:t>V iv</a:t>
            </a:r>
          </a:p>
          <a:p>
            <a:r>
              <a:rPr lang="en-US" sz="1600" dirty="0" smtClean="0"/>
              <a:t>V v</a:t>
            </a:r>
          </a:p>
          <a:p>
            <a:r>
              <a:rPr lang="en-US" sz="1600" dirty="0" smtClean="0"/>
              <a:t>V vi</a:t>
            </a:r>
          </a:p>
          <a:p>
            <a:r>
              <a:rPr lang="en-US" sz="1600" dirty="0" smtClean="0"/>
              <a:t>V vii </a:t>
            </a:r>
            <a:r>
              <a:rPr lang="en-US" sz="1600" dirty="0" smtClean="0">
                <a:solidFill>
                  <a:srgbClr val="00B050"/>
                </a:solidFill>
              </a:rPr>
              <a:t>START</a:t>
            </a:r>
          </a:p>
          <a:p>
            <a:r>
              <a:rPr lang="en-US" sz="1600" dirty="0" smtClean="0"/>
              <a:t>E A ii </a:t>
            </a:r>
            <a:r>
              <a:rPr lang="en-US" sz="1600" dirty="0" err="1" smtClean="0"/>
              <a:t>i</a:t>
            </a:r>
            <a:r>
              <a:rPr lang="en-US" sz="1600" dirty="0" smtClean="0"/>
              <a:t> -1</a:t>
            </a:r>
          </a:p>
          <a:p>
            <a:r>
              <a:rPr lang="en-US" sz="1600" dirty="0" smtClean="0"/>
              <a:t>E B iii </a:t>
            </a:r>
            <a:r>
              <a:rPr lang="en-US" sz="1600" dirty="0" err="1" smtClean="0"/>
              <a:t>i</a:t>
            </a:r>
            <a:r>
              <a:rPr lang="en-US" sz="1600" dirty="0" smtClean="0"/>
              <a:t> 5</a:t>
            </a:r>
          </a:p>
          <a:p>
            <a:r>
              <a:rPr lang="en-US" sz="1600" dirty="0" smtClean="0"/>
              <a:t>E C iv </a:t>
            </a:r>
            <a:r>
              <a:rPr lang="en-US" sz="1600" dirty="0" err="1" smtClean="0"/>
              <a:t>i</a:t>
            </a:r>
            <a:r>
              <a:rPr lang="en-US" sz="1600" dirty="0" smtClean="0"/>
              <a:t> -2</a:t>
            </a:r>
          </a:p>
          <a:p>
            <a:r>
              <a:rPr lang="en-US" sz="1600" dirty="0" smtClean="0"/>
              <a:t>E D iv ii 4</a:t>
            </a:r>
          </a:p>
          <a:p>
            <a:r>
              <a:rPr lang="en-US" sz="1600" dirty="0" smtClean="0"/>
              <a:t>E E iv iii -3</a:t>
            </a:r>
          </a:p>
          <a:p>
            <a:r>
              <a:rPr lang="en-US" sz="1600" dirty="0" smtClean="0"/>
              <a:t>E F v ii 2</a:t>
            </a:r>
          </a:p>
          <a:p>
            <a:r>
              <a:rPr lang="en-US" sz="1600" dirty="0" smtClean="0"/>
              <a:t>E G vi iii -3</a:t>
            </a:r>
          </a:p>
          <a:p>
            <a:r>
              <a:rPr lang="en-US" sz="1600" dirty="0" smtClean="0"/>
              <a:t>E H v iv -5</a:t>
            </a:r>
          </a:p>
          <a:p>
            <a:r>
              <a:rPr lang="en-US" sz="1600" dirty="0" smtClean="0"/>
              <a:t>E I vi iv 4</a:t>
            </a:r>
          </a:p>
          <a:p>
            <a:r>
              <a:rPr lang="en-US" sz="1600" dirty="0" smtClean="0"/>
              <a:t>E J vii iv -3</a:t>
            </a:r>
          </a:p>
          <a:p>
            <a:r>
              <a:rPr lang="en-US" sz="1600" dirty="0" smtClean="0"/>
              <a:t>E K vii v 1</a:t>
            </a:r>
          </a:p>
          <a:p>
            <a:r>
              <a:rPr lang="en-US" sz="1600" dirty="0" smtClean="0"/>
              <a:t>E L vii vi -3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6183" y="1492369"/>
            <a:ext cx="59810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Decide how to store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Decide what order to visit nodes in (depth order or any other order in which parents come before children)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START node given, start there instead of at a root (and don’t allow other nodes to be the start of new paths)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Keep track of highest-weight path found so far to every node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After traversal, look through all nodes to see which has highest weight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If END node given, only look at that one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7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Highest-weight path in a DAG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5951"/>
            <a:ext cx="12192000" cy="1001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609" y="2857880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-1.49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5161778" y="2857880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-1.49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4070" y="2857881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-1.49</a:t>
            </a: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10010734" y="2858397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-1.49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7989957" y="2857882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-1.49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65239" y="2857883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018160" y="2856882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2733" y="2857878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95898" y="2857879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0793" y="2857879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18674" y="2857880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4802" y="2857880"/>
            <a:ext cx="110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0.74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3858951"/>
            <a:ext cx="5981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smtClean="0"/>
              <a:t>Convert sequence to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smtClean="0"/>
              <a:t>Find highest-weight path with given weights (using program from other part)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smtClean="0"/>
              <a:t>Most GC-rich region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893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HW 3: Edit graph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 edit graph for 3 sequences using BLOSUM62 score matrix</a:t>
            </a:r>
          </a:p>
          <a:p>
            <a:r>
              <a:rPr lang="en-US" smtClean="0"/>
              <a:t>Output in format for HW2 program</a:t>
            </a:r>
          </a:p>
          <a:p>
            <a:r>
              <a:rPr lang="en-US" smtClean="0"/>
              <a:t>Run HW2 program on it to find highest scoring path (local alignment)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3261</Words>
  <Application>Microsoft Macintosh PowerPoint</Application>
  <PresentationFormat>Widescreen</PresentationFormat>
  <Paragraphs>445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Calibri Light</vt:lpstr>
      <vt:lpstr>Menlo-Regular</vt:lpstr>
      <vt:lpstr>Wingdings</vt:lpstr>
      <vt:lpstr>Arial</vt:lpstr>
      <vt:lpstr>Office Theme</vt:lpstr>
      <vt:lpstr>PowerPoint Presentation</vt:lpstr>
      <vt:lpstr>HW1: Suffix arrays</vt:lpstr>
      <vt:lpstr>Highest-weight path in a DAG</vt:lpstr>
      <vt:lpstr>Highest-weight path in a DAG</vt:lpstr>
      <vt:lpstr>Highest-weight path in a DAG</vt:lpstr>
      <vt:lpstr>Highest-weight path in a DAG</vt:lpstr>
      <vt:lpstr>Highest-weight path in a DAG</vt:lpstr>
      <vt:lpstr>Highest-weight path in a DAG</vt:lpstr>
      <vt:lpstr>HW 3: Edit graph</vt:lpstr>
      <vt:lpstr>Basic Local Alignment Search Tool (BLAST)</vt:lpstr>
      <vt:lpstr>1988 bioinformatics conference questions</vt:lpstr>
      <vt:lpstr>1988 bioinformatics conference questions</vt:lpstr>
      <vt:lpstr>1988 bioinformatics conference questions</vt:lpstr>
      <vt:lpstr>The general problem BLAST was made to solve</vt:lpstr>
      <vt:lpstr>The general problem BLAST was made to solve</vt:lpstr>
      <vt:lpstr>The general problem BLAST was made to solve</vt:lpstr>
      <vt:lpstr>The general problem BLAST was made to solve</vt:lpstr>
      <vt:lpstr>Categories of approximate match algorithms</vt:lpstr>
      <vt:lpstr>Categories of approximate match algorithms</vt:lpstr>
      <vt:lpstr>Categories of approximate match algorithms</vt:lpstr>
      <vt:lpstr>Neighborhoods are sets of all the approximate matches</vt:lpstr>
      <vt:lpstr>Neighborhoods are sets of all the approximate matches</vt:lpstr>
      <vt:lpstr>Neighborhoods are sets of all the approximate matches</vt:lpstr>
      <vt:lpstr>Advantage of using (condensed) neighborhoods</vt:lpstr>
      <vt:lpstr>Advantage of using (condensed) neighborhoods</vt:lpstr>
      <vt:lpstr>Advantage of using (condensed) neighborhoods</vt:lpstr>
      <vt:lpstr>Advantage of using (condensed) neighborhoods</vt:lpstr>
      <vt:lpstr>Advantage of using (condensed) neighborhoods</vt:lpstr>
      <vt:lpstr>Advantage of using (condensed) neighborhoods</vt:lpstr>
      <vt:lpstr>Advantage of using (condensed) neighborhoods</vt:lpstr>
      <vt:lpstr>Determine which positives are true efficiently</vt:lpstr>
      <vt:lpstr>Initial idea for BLAST</vt:lpstr>
      <vt:lpstr>More concrete idea of BLAST (for proteins)</vt:lpstr>
      <vt:lpstr>Getting a provably efficient deterministic algorithm</vt:lpstr>
      <vt:lpstr>Getting a provably efficient deterministic algorithm</vt:lpstr>
      <vt:lpstr>Generating condensed neighborhoods efficiently</vt:lpstr>
      <vt:lpstr>Complexity of entire BLAST algorithm</vt:lpstr>
      <vt:lpstr>Actual implementation of BLAST</vt:lpstr>
      <vt:lpstr>If you’d rather have Gene Myers explain BLAST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E. Clark</dc:creator>
  <cp:lastModifiedBy>Anne E. Clark</cp:lastModifiedBy>
  <cp:revision>92</cp:revision>
  <dcterms:created xsi:type="dcterms:W3CDTF">2016-01-20T18:31:21Z</dcterms:created>
  <dcterms:modified xsi:type="dcterms:W3CDTF">2016-01-21T21:13:28Z</dcterms:modified>
</cp:coreProperties>
</file>