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9" r:id="rId2"/>
    <p:sldId id="257" r:id="rId3"/>
    <p:sldId id="260" r:id="rId4"/>
    <p:sldId id="263" r:id="rId5"/>
    <p:sldId id="264" r:id="rId6"/>
    <p:sldId id="265" r:id="rId7"/>
    <p:sldId id="262" r:id="rId8"/>
    <p:sldId id="283" r:id="rId9"/>
    <p:sldId id="284" r:id="rId10"/>
    <p:sldId id="267" r:id="rId11"/>
    <p:sldId id="285" r:id="rId12"/>
    <p:sldId id="268" r:id="rId13"/>
    <p:sldId id="271" r:id="rId14"/>
    <p:sldId id="270" r:id="rId15"/>
    <p:sldId id="269" r:id="rId16"/>
    <p:sldId id="286" r:id="rId17"/>
    <p:sldId id="287" r:id="rId18"/>
    <p:sldId id="274" r:id="rId19"/>
    <p:sldId id="288" r:id="rId20"/>
    <p:sldId id="289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9"/>
    <p:restoredTop sz="84554"/>
  </p:normalViewPr>
  <p:slideViewPr>
    <p:cSldViewPr snapToGrid="0" snapToObjects="1">
      <p:cViewPr>
        <p:scale>
          <a:sx n="85" d="100"/>
          <a:sy n="85" d="100"/>
        </p:scale>
        <p:origin x="113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68BA8-4871-8942-B7C6-4F30AE87B18E}" type="datetimeFigureOut">
              <a:t>2/4/16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BDF32-11C0-3F45-869C-FB67B85FFD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4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we’re interested</a:t>
            </a:r>
            <a:r>
              <a:rPr lang="en-US" baseline="0"/>
              <a:t> in finding motifs, but don’t know where we expect them to be</a:t>
            </a:r>
          </a:p>
          <a:p>
            <a:r>
              <a:rPr lang="en-US" baseline="0"/>
              <a:t>We have a set of sequences, and we expect it to be present in all of them</a:t>
            </a:r>
          </a:p>
          <a:p>
            <a:r>
              <a:rPr lang="en-US" baseline="0"/>
              <a:t>e.g. we could provide a list of sequences upstream of genes that are coregulated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51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because there are order n locations for the l-mer in each of the t sequences, and for each set we do order l work in calculating consensus score (times the alphabet size</a:t>
            </a:r>
            <a:r>
              <a:rPr lang="is-IS"/>
              <a:t>…)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3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6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Real or artificial</a:t>
            </a:r>
            <a:r>
              <a:rPr lang="en-US" baseline="0"/>
              <a:t> data set</a:t>
            </a:r>
          </a:p>
          <a:p>
            <a:r>
              <a:rPr lang="en-US" baseline="0"/>
              <a:t>- Bias towards tools that don’t find unannotated ones or tools that fit whatever random biases we use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BDF32-11C0-3F45-869C-FB67B85FFDDF}" type="slidenum"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1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2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6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6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5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4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F01E-D2A7-A24D-B542-50C9E5835457}" type="datetimeFigureOut"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96042-7632-2843-B0F5-A79915AF85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Sitemap/samplerecord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/>
              <a:t>HW4: sites that look like transcription start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Nucleotide histogram</a:t>
            </a:r>
          </a:p>
          <a:p>
            <a:r>
              <a:rPr lang="en-US"/>
              <a:t>Background frequency</a:t>
            </a:r>
          </a:p>
          <a:p>
            <a:r>
              <a:rPr lang="en-US"/>
              <a:t>Count matrix for translation start sites (-10 to 10)</a:t>
            </a:r>
          </a:p>
          <a:p>
            <a:r>
              <a:rPr lang="en-US"/>
              <a:t>Frequency matrix for translation start sites (-10 to 10)</a:t>
            </a:r>
          </a:p>
          <a:p>
            <a:r>
              <a:rPr lang="en-US"/>
              <a:t>Weight matrix for translation start sites (-10 to 10)</a:t>
            </a:r>
          </a:p>
          <a:p>
            <a:r>
              <a:rPr lang="en-US"/>
              <a:t>Maximum score</a:t>
            </a:r>
          </a:p>
          <a:p>
            <a:r>
              <a:rPr lang="en-US"/>
              <a:t>Score histogram for CDS</a:t>
            </a:r>
          </a:p>
          <a:p>
            <a:r>
              <a:rPr lang="en-US"/>
              <a:t>Score histogram for all</a:t>
            </a:r>
          </a:p>
          <a:p>
            <a:r>
              <a:rPr lang="en-US"/>
              <a:t>Position list</a:t>
            </a:r>
          </a:p>
        </p:txBody>
      </p:sp>
    </p:spTree>
    <p:extLst>
      <p:ext uri="{BB962C8B-B14F-4D97-AF65-F5344CB8AC3E}">
        <p14:creationId xmlns:p14="http://schemas.microsoft.com/office/powerpoint/2010/main" val="135027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general motif finding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4175"/>
            <a:ext cx="4667250" cy="49470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1   A T C C A G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2   G G G C A A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3   A T G G A T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4   A A G C A A C C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5   T T G G A A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6   A T G C C A T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7   A T G G C A C T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A   5 1 0 0 5 5 0 0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T   1 5 0 0 0 1 1 6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G   1 1 6 3 0 1 0 0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C   0 0 1 4 2 0 6 1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Consensus   A T G C A A C T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Score = 5+5+6+4+5+5+6+6 = 42 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9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30906" y="1445915"/>
            <a:ext cx="6122894" cy="4986540"/>
          </a:xfrm>
          <a:prstGeom prst="rect">
            <a:avLst/>
          </a:prstGeom>
          <a:solidFill>
            <a:srgbClr val="7030A0">
              <a:alpha val="1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general motif finding problem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1150" y="2057585"/>
            <a:ext cx="5962650" cy="47656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G T A C T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C C A G C T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 A T C G G T</a:t>
            </a:r>
          </a:p>
          <a:p>
            <a:pPr marL="0" indent="0">
              <a:buFont typeface="Arial"/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T A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G G G C A A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T T T C A G T C A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A C G T C A T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G G A T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C G G A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T T C A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A G C A A C C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C A A A T A G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C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T T G G A A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G G T T A T C A G T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A C G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G C C A T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A C C A T A A T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A A A G A T C A G T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G G C A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A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60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.</a:t>
            </a:r>
          </a:p>
        </p:txBody>
      </p:sp>
      <p:sp>
        <p:nvSpPr>
          <p:cNvPr id="7" name="Right Brace 6"/>
          <p:cNvSpPr/>
          <p:nvPr/>
        </p:nvSpPr>
        <p:spPr>
          <a:xfrm rot="16200000" flipV="1">
            <a:off x="7604227" y="-302339"/>
            <a:ext cx="275833" cy="4338918"/>
          </a:xfrm>
          <a:prstGeom prst="rightBrace">
            <a:avLst>
              <a:gd name="adj1" fmla="val 104301"/>
              <a:gd name="adj2" fmla="val 50000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10099861" y="2170755"/>
            <a:ext cx="240928" cy="1944043"/>
          </a:xfrm>
          <a:prstGeom prst="rightBrace">
            <a:avLst>
              <a:gd name="adj1" fmla="val 104301"/>
              <a:gd name="adj2" fmla="val 50000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70694" y="1391944"/>
            <a:ext cx="416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04927" y="2915947"/>
            <a:ext cx="416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7030A0"/>
                </a:solidFill>
              </a:rPr>
              <a:t>t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8721269" y="3516675"/>
            <a:ext cx="263873" cy="1738037"/>
          </a:xfrm>
          <a:prstGeom prst="rightBrace">
            <a:avLst>
              <a:gd name="adj1" fmla="val 104301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731620" y="4448907"/>
            <a:ext cx="416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FFC000"/>
                </a:solidFill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1150" y="4881280"/>
            <a:ext cx="5962650" cy="1551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>
                <a:ea typeface="Monaco" charset="0"/>
                <a:cs typeface="Monaco" charset="0"/>
              </a:rPr>
              <a:t>Given a set of t sequences, each of length n, find a set of l-mers (one in each sequence) with maximum consensus score.</a:t>
            </a:r>
          </a:p>
          <a:p>
            <a:pPr marL="0" indent="0">
              <a:buFont typeface="Arial"/>
              <a:buNone/>
            </a:pPr>
            <a:r>
              <a:rPr lang="en-US" sz="2200">
                <a:ea typeface="Monaco" charset="0"/>
                <a:cs typeface="Monaco" charset="0"/>
              </a:rPr>
              <a:t>(Find the most conserved profile.)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38200" y="1654175"/>
            <a:ext cx="4667250" cy="49470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1   A T C C A G C T</a:t>
            </a:r>
          </a:p>
          <a:p>
            <a:pPr marL="0" indent="0">
              <a:buFont typeface="Arial"/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2   G G G C A A C T</a:t>
            </a:r>
          </a:p>
          <a:p>
            <a:pPr marL="0" indent="0">
              <a:buFont typeface="Arial"/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3   A T G G A T C T</a:t>
            </a:r>
          </a:p>
          <a:p>
            <a:pPr marL="0" indent="0">
              <a:buFont typeface="Arial"/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4   A A G C A A C C</a:t>
            </a:r>
          </a:p>
          <a:p>
            <a:pPr marL="0" indent="0">
              <a:buFont typeface="Arial"/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5   T T G G A A C T</a:t>
            </a:r>
          </a:p>
          <a:p>
            <a:pPr marL="0" indent="0">
              <a:buFont typeface="Arial"/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6   A T G C C A T T</a:t>
            </a:r>
          </a:p>
          <a:p>
            <a:pPr marL="0" indent="0">
              <a:buFont typeface="Arial"/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7   A T G G C A C T</a:t>
            </a:r>
          </a:p>
          <a:p>
            <a:pPr marL="0" indent="0">
              <a:buFont typeface="Arial"/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A   5 1 0 0 5 5 0 0</a:t>
            </a:r>
          </a:p>
          <a:p>
            <a:pPr marL="0" indent="0">
              <a:buFont typeface="Arial"/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T   1 5 0 0 0 1 1 6</a:t>
            </a:r>
          </a:p>
          <a:p>
            <a:pPr marL="0" indent="0">
              <a:buFont typeface="Arial"/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G   1 1 6 3 0 1 0 0</a:t>
            </a:r>
          </a:p>
          <a:p>
            <a:pPr marL="0" indent="0">
              <a:buFont typeface="Arial"/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C   0 0 1 4 2 0 6 1</a:t>
            </a:r>
          </a:p>
          <a:p>
            <a:pPr marL="0" indent="0">
              <a:buFont typeface="Arial"/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Consensus   A T G C A A C T</a:t>
            </a:r>
          </a:p>
          <a:p>
            <a:pPr marL="0" indent="0">
              <a:buFont typeface="Arial"/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Score = 5+5+6+4+5+5+6+6 = 42 </a:t>
            </a:r>
          </a:p>
          <a:p>
            <a:pPr marL="0" indent="0">
              <a:buFont typeface="Arial"/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9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Motif finding problem: tree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Location of motif in each sequence (s</a:t>
            </a:r>
            <a:r>
              <a:rPr lang="en-US" baseline="-25000"/>
              <a:t>1</a:t>
            </a:r>
            <a:r>
              <a:rPr lang="en-US"/>
              <a:t>, s</a:t>
            </a:r>
            <a:r>
              <a:rPr lang="en-US" baseline="-25000"/>
              <a:t>2</a:t>
            </a:r>
            <a:r>
              <a:rPr lang="en-US"/>
              <a:t>, </a:t>
            </a:r>
            <a:r>
              <a:rPr lang="is-IS"/>
              <a:t>…, s</a:t>
            </a:r>
            <a:r>
              <a:rPr lang="is-IS" baseline="-25000"/>
              <a:t>t</a:t>
            </a:r>
            <a:r>
              <a:rPr lang="is-IS"/>
              <a:t>)</a:t>
            </a:r>
            <a:endParaRPr lang="en-US"/>
          </a:p>
          <a:p>
            <a:r>
              <a:rPr lang="en-US"/>
              <a:t>t levels in tree (excluding root)</a:t>
            </a:r>
          </a:p>
          <a:p>
            <a:r>
              <a:rPr lang="en-US"/>
              <a:t>n – l + 1 levels per vertex (number of possible starting locations)</a:t>
            </a:r>
          </a:p>
          <a:p>
            <a:r>
              <a:rPr lang="en-US"/>
              <a:t>Non-leaf nodes aren’t full solutions</a:t>
            </a:r>
          </a:p>
        </p:txBody>
      </p:sp>
    </p:spTree>
    <p:extLst>
      <p:ext uri="{BB962C8B-B14F-4D97-AF65-F5344CB8AC3E}">
        <p14:creationId xmlns:p14="http://schemas.microsoft.com/office/powerpoint/2010/main" val="10918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Motif finding problem: brute force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Preorder traversal of all nodes (left subtree before right subtree)</a:t>
            </a:r>
          </a:p>
          <a:p>
            <a:r>
              <a:rPr lang="en-US"/>
              <a:t>At each leaf, c</a:t>
            </a:r>
            <a:r>
              <a:rPr lang="is-IS"/>
              <a:t>alculate score for set of starting positions represented</a:t>
            </a:r>
          </a:p>
          <a:p>
            <a:r>
              <a:rPr lang="en-US"/>
              <a:t>K</a:t>
            </a:r>
            <a:r>
              <a:rPr lang="is-IS"/>
              <a:t>eep track of best score seen so far</a:t>
            </a:r>
          </a:p>
          <a:p>
            <a:r>
              <a:rPr lang="en-US"/>
              <a:t>O(ln</a:t>
            </a:r>
            <a:r>
              <a:rPr lang="en-US" baseline="30000"/>
              <a:t>t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6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Motif finding problem: branch-and-bound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At each point, calculate a bound and then decide whether to continue branching </a:t>
            </a:r>
          </a:p>
          <a:p>
            <a:r>
              <a:rPr lang="en-US"/>
              <a:t>If we’re at a node and can prove none of the children will produce a better result than we’ve seen so far, we can skip traversing them</a:t>
            </a:r>
          </a:p>
          <a:p>
            <a:pPr lvl="1"/>
            <a:r>
              <a:rPr lang="en-US"/>
              <a:t>If the first i of t starting positions are already making a weak profile, don’t keep trying</a:t>
            </a:r>
          </a:p>
          <a:p>
            <a:r>
              <a:rPr lang="en-US"/>
              <a:t>Given partial consensus score for i sequences, remaining sequences can only possibly improve score by (t – i) x l, which happens when they perfectly match the consensus sequence identified at this point</a:t>
            </a:r>
          </a:p>
          <a:p>
            <a:r>
              <a:rPr lang="en-US"/>
              <a:t>So if current score + (t – i) x l is less than the best score we’ve seen so far, don’t bother checking</a:t>
            </a:r>
          </a:p>
        </p:txBody>
      </p:sp>
    </p:spTree>
    <p:extLst>
      <p:ext uri="{BB962C8B-B14F-4D97-AF65-F5344CB8AC3E}">
        <p14:creationId xmlns:p14="http://schemas.microsoft.com/office/powerpoint/2010/main" val="11878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30906" y="1445915"/>
            <a:ext cx="6122894" cy="4986540"/>
          </a:xfrm>
          <a:prstGeom prst="rect">
            <a:avLst/>
          </a:prstGeom>
          <a:solidFill>
            <a:srgbClr val="7030A0">
              <a:alpha val="1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equivalent problem: median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4175"/>
            <a:ext cx="4298577" cy="4947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Sequence 1   A T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C A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C T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Sequence 2  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G C A A C T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Sequence 3   A T G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A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C T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Sequence 4   A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A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G C A A C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C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Sequence 5  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T G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A A C T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Sequence 6   A T G C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A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T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Sequence 7   A T G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170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 A C T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Consensus   A T G C A A C T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2200">
                <a:ea typeface="Monaco" charset="0"/>
                <a:cs typeface="Monaco" charset="0"/>
              </a:rPr>
              <a:t>Hamming distance is sum of all green letters (14)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97021" y="1543238"/>
            <a:ext cx="596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200">
                <a:ea typeface="Monaco" charset="0"/>
                <a:cs typeface="Monaco" charset="0"/>
              </a:rPr>
              <a:t>Given a set of t sequences, each of length n, find the string v of length l that minimizes the total distance between v and one l-mer in each sequence.</a:t>
            </a:r>
          </a:p>
          <a:p>
            <a:pPr marL="0" indent="0">
              <a:buFont typeface="Arial"/>
              <a:buNone/>
            </a:pPr>
            <a:endParaRPr lang="en-US" sz="2200"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2200">
                <a:solidFill>
                  <a:srgbClr val="0070C0"/>
                </a:solidFill>
                <a:ea typeface="Monaco" charset="0"/>
                <a:cs typeface="Monaco" charset="0"/>
              </a:rPr>
              <a:t>(There are 4</a:t>
            </a:r>
            <a:r>
              <a:rPr lang="en-US" sz="2200" baseline="30000">
                <a:solidFill>
                  <a:srgbClr val="0070C0"/>
                </a:solidFill>
                <a:ea typeface="Monaco" charset="0"/>
                <a:cs typeface="Monaco" charset="0"/>
              </a:rPr>
              <a:t>l</a:t>
            </a:r>
            <a:r>
              <a:rPr lang="en-US" sz="2200">
                <a:solidFill>
                  <a:srgbClr val="0070C0"/>
                </a:solidFill>
                <a:ea typeface="Monaco" charset="0"/>
                <a:cs typeface="Monaco" charset="0"/>
              </a:rPr>
              <a:t> possibilities for v that we need to minimize over.)</a:t>
            </a:r>
          </a:p>
          <a:p>
            <a:pPr marL="0" indent="0">
              <a:buFont typeface="Arial"/>
              <a:buNone/>
            </a:pPr>
            <a:endParaRPr lang="en-US" sz="2200">
              <a:solidFill>
                <a:srgbClr val="0070C0"/>
              </a:solidFill>
              <a:ea typeface="Monaco" charset="0"/>
              <a:cs typeface="Monaco" charset="0"/>
            </a:endParaRPr>
          </a:p>
          <a:p>
            <a:pPr marL="0" indent="0">
              <a:buFont typeface="Arial"/>
              <a:buNone/>
            </a:pPr>
            <a:r>
              <a:rPr lang="en-US" sz="2200">
                <a:solidFill>
                  <a:srgbClr val="0070C0"/>
                </a:solidFill>
                <a:ea typeface="Monaco" charset="0"/>
                <a:cs typeface="Monaco" charset="0"/>
              </a:rPr>
              <a:t>for all l-mers v</a:t>
            </a:r>
          </a:p>
          <a:p>
            <a:pPr marL="0" indent="0">
              <a:buFont typeface="Arial"/>
              <a:buNone/>
            </a:pPr>
            <a:r>
              <a:rPr lang="en-US" sz="2200">
                <a:solidFill>
                  <a:srgbClr val="0070C0"/>
                </a:solidFill>
                <a:ea typeface="Monaco" charset="0"/>
                <a:cs typeface="Monaco" charset="0"/>
              </a:rPr>
              <a:t>    for all sequences</a:t>
            </a:r>
          </a:p>
          <a:p>
            <a:pPr marL="0" indent="0">
              <a:buFont typeface="Arial"/>
              <a:buNone/>
            </a:pPr>
            <a:r>
              <a:rPr lang="en-US" sz="2200">
                <a:solidFill>
                  <a:srgbClr val="0070C0"/>
                </a:solidFill>
                <a:ea typeface="Monaco" charset="0"/>
                <a:cs typeface="Monaco" charset="0"/>
              </a:rPr>
              <a:t>         for all starting positions</a:t>
            </a:r>
          </a:p>
        </p:txBody>
      </p:sp>
    </p:spTree>
    <p:extLst>
      <p:ext uri="{BB962C8B-B14F-4D97-AF65-F5344CB8AC3E}">
        <p14:creationId xmlns:p14="http://schemas.microsoft.com/office/powerpoint/2010/main" val="18486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Median string problem: tree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Tree to store all l-mers, with l levels (excluding root)</a:t>
            </a:r>
          </a:p>
          <a:p>
            <a:r>
              <a:rPr lang="en-US"/>
              <a:t>First level is first position in l-mer, and so on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Median string problem: brute force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each l-mer leaf, search all sequences for lowest-distance match</a:t>
            </a:r>
          </a:p>
          <a:p>
            <a:r>
              <a:rPr lang="en-US"/>
              <a:t>O(4</a:t>
            </a:r>
            <a:r>
              <a:rPr lang="en-US" baseline="30000"/>
              <a:t>l</a:t>
            </a:r>
            <a:r>
              <a:rPr lang="en-US"/>
              <a:t>nt)</a:t>
            </a:r>
          </a:p>
          <a:p>
            <a:pPr lvl="1"/>
            <a:r>
              <a:rPr lang="en-US"/>
              <a:t>4</a:t>
            </a:r>
            <a:r>
              <a:rPr lang="en-US" baseline="30000"/>
              <a:t>10</a:t>
            </a:r>
            <a:r>
              <a:rPr lang="en-US"/>
              <a:t> ~ 1,000,000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Median string problem: branch-and-bound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total distance for current i-mer is greater than the lowest distance we’ve seen so far, don’t bother continuing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Median string problem: branch-and-bound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the total distance for current i-mer is greater than the lowest distance we’ve seen so far, don’t bother continuing</a:t>
            </a:r>
          </a:p>
          <a:p>
            <a:endParaRPr lang="en-US"/>
          </a:p>
          <a:p>
            <a:r>
              <a:rPr lang="en-US"/>
              <a:t>In general, branch-and-bound approach helps, but doesn’t reduce worst-case time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Count/frequency matrix for translation start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Genbank flat file format (.gbff)</a:t>
            </a:r>
          </a:p>
          <a:p>
            <a:pPr lvl="1"/>
            <a:r>
              <a:rPr lang="en-US"/>
              <a:t>CDS features are coding sequences</a:t>
            </a:r>
          </a:p>
          <a:p>
            <a:pPr lvl="1"/>
            <a:r>
              <a:rPr lang="en-US"/>
              <a:t>Complement indicates taking the reverse complement of the specified set of positions</a:t>
            </a:r>
          </a:p>
          <a:p>
            <a:pPr lvl="1"/>
            <a:r>
              <a:rPr lang="en-US"/>
              <a:t>ORIGIN section comes after all features on the contig, and ends with a “//” line</a:t>
            </a:r>
          </a:p>
          <a:p>
            <a:pPr lvl="1"/>
            <a:r>
              <a:rPr lang="en-US">
                <a:hlinkClick r:id="rId2"/>
              </a:rPr>
              <a:t>http://www.ncbi.nlm.nih.gov/Sitemap/samplerecord.html</a:t>
            </a:r>
            <a:endParaRPr lang="en-US"/>
          </a:p>
          <a:p>
            <a:r>
              <a:rPr lang="en-US"/>
              <a:t>The +10 positions might span noncontiguous ranges</a:t>
            </a:r>
          </a:p>
          <a:p>
            <a:pPr lvl="1"/>
            <a:r>
              <a:rPr lang="fr-FR"/>
              <a:t>join(1000..1008,1200..1500)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motif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Scan each sequence only once</a:t>
            </a:r>
          </a:p>
          <a:p>
            <a:r>
              <a:rPr lang="en-US"/>
              <a:t>First find the two closest l-mers</a:t>
            </a:r>
          </a:p>
          <a:p>
            <a:r>
              <a:rPr lang="en-US"/>
              <a:t>Then continue adding best l-mer one sequence at a time</a:t>
            </a:r>
          </a:p>
        </p:txBody>
      </p:sp>
    </p:spTree>
    <p:extLst>
      <p:ext uri="{BB962C8B-B14F-4D97-AF65-F5344CB8AC3E}">
        <p14:creationId xmlns:p14="http://schemas.microsoft.com/office/powerpoint/2010/main" val="16540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motif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Scan each sequence only once</a:t>
            </a:r>
          </a:p>
          <a:p>
            <a:r>
              <a:rPr lang="en-US"/>
              <a:t>First find the two closest l-mers</a:t>
            </a:r>
          </a:p>
          <a:p>
            <a:r>
              <a:rPr lang="en-US"/>
              <a:t>Then continue adding best l-mer one sequence at a time</a:t>
            </a:r>
          </a:p>
          <a:p>
            <a:r>
              <a:rPr lang="en-US"/>
              <a:t>CONSENSUS</a:t>
            </a:r>
          </a:p>
          <a:p>
            <a:pPr lvl="1"/>
            <a:r>
              <a:rPr lang="en-US"/>
              <a:t>Greedy motif algorithm described before, except saves many (1000 or more) l-mers at each step so that it is more likely to find better ones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comparison of motif-finding algorithms for TF binding sites (2005)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379052"/>
            <a:ext cx="8185879" cy="3839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64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motif finding tool: Weeder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Similar motif-enumerating approach</a:t>
            </a:r>
          </a:p>
          <a:p>
            <a:r>
              <a:rPr lang="en-US"/>
              <a:t>Looks for motifs in range of sizes (e.g. 6-12)</a:t>
            </a:r>
          </a:p>
          <a:p>
            <a:r>
              <a:rPr lang="en-US"/>
              <a:t>Choice of how many sequences motif must occur in</a:t>
            </a:r>
          </a:p>
          <a:p>
            <a:r>
              <a:rPr lang="en-US"/>
              <a:t>Number of mutations allowed: 1/6, 2/8, 3/10, 4/12</a:t>
            </a:r>
          </a:p>
          <a:p>
            <a:r>
              <a:rPr lang="en-US"/>
              <a:t>Pre-computed set of background motifs, specifically designed for TF binding sites</a:t>
            </a:r>
          </a:p>
        </p:txBody>
      </p:sp>
    </p:spTree>
    <p:extLst>
      <p:ext uri="{BB962C8B-B14F-4D97-AF65-F5344CB8AC3E}">
        <p14:creationId xmlns:p14="http://schemas.microsoft.com/office/powerpoint/2010/main" val="13978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significance of motifs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How often do you expect identified motif to occur by chance?</a:t>
            </a:r>
          </a:p>
          <a:p>
            <a:r>
              <a:rPr lang="en-US"/>
              <a:t>Probability of observing the given information content or higher by chance with alignment of random l-mers</a:t>
            </a:r>
          </a:p>
          <a:p>
            <a:pPr lvl="1"/>
            <a:r>
              <a:rPr lang="en-US"/>
              <a:t>Information content: </a:t>
            </a:r>
          </a:p>
          <a:p>
            <a:pPr lvl="1"/>
            <a:r>
              <a:rPr lang="en-US"/>
              <a:t>Multiply this p-value by number of possible alignments (correct for multiple testing)</a:t>
            </a:r>
          </a:p>
          <a:p>
            <a:r>
              <a:rPr lang="en-US"/>
              <a:t>Expected frequency for a motif of a given length with at most </a:t>
            </a:r>
            <a:r>
              <a:rPr lang="en-US" i="1"/>
              <a:t>e </a:t>
            </a:r>
            <a:r>
              <a:rPr lang="en-US"/>
              <a:t>substitutions</a:t>
            </a:r>
          </a:p>
          <a:p>
            <a:pPr lvl="1"/>
            <a:r>
              <a:rPr lang="en-US"/>
              <a:t>Sum 1/(expected frequence * sequence length) over all sequences in which it is present</a:t>
            </a:r>
          </a:p>
          <a:p>
            <a:r>
              <a:rPr lang="en-US"/>
              <a:t>How many times motif occurs in all sequences, compared to expected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362" y="3073309"/>
            <a:ext cx="23622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850695"/>
            <a:ext cx="91059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smtClean="0">
                <a:latin typeface="Menlo-Regular" charset="0"/>
              </a:rPr>
              <a:t> CDS             join(10183..10943,11138..11246,11408..11525,11697..11815,</a:t>
            </a:r>
          </a:p>
          <a:p>
            <a:r>
              <a:rPr lang="de-DE" sz="1200" smtClean="0">
                <a:latin typeface="Menlo-Regular" charset="0"/>
              </a:rPr>
              <a:t>                     12006..12056,12284..12445,12661..12792,12989..13135,</a:t>
            </a:r>
          </a:p>
          <a:p>
            <a:r>
              <a:rPr lang="de-DE" sz="1200" smtClean="0">
                <a:latin typeface="Menlo-Regular" charset="0"/>
              </a:rPr>
              <a:t>                     13293..13400,13597..13661,13848..13957,14104..14208,</a:t>
            </a:r>
          </a:p>
          <a:p>
            <a:r>
              <a:rPr lang="de-DE" sz="1200" smtClean="0">
                <a:latin typeface="Menlo-Regular" charset="0"/>
              </a:rPr>
              <a:t>                     14364..14440,14606..14773,14909..15013)</a:t>
            </a:r>
          </a:p>
          <a:p>
            <a:r>
              <a:rPr lang="de-DE" sz="1200" smtClean="0">
                <a:latin typeface="Menlo-Regular" charset="0"/>
              </a:rPr>
              <a:t>                     /locus_tag="PTSG_00005"</a:t>
            </a:r>
          </a:p>
          <a:p>
            <a:r>
              <a:rPr lang="de-DE" sz="1200" smtClean="0">
                <a:latin typeface="Menlo-Regular" charset="0"/>
              </a:rPr>
              <a:t>                     /codon_start=1</a:t>
            </a:r>
          </a:p>
          <a:p>
            <a:r>
              <a:rPr lang="en-US" sz="1200" smtClean="0">
                <a:latin typeface="Menlo-Regular" charset="0"/>
              </a:rPr>
              <a:t>                     /product="hypothetical protein"</a:t>
            </a:r>
          </a:p>
          <a:p>
            <a:r>
              <a:rPr lang="de-DE" sz="1200" smtClean="0">
                <a:latin typeface="Menlo-Regular" charset="0"/>
              </a:rPr>
              <a:t>                     /protein_id="EGD71989.1"</a:t>
            </a:r>
          </a:p>
          <a:p>
            <a:r>
              <a:rPr lang="de-DE" sz="1200" smtClean="0">
                <a:latin typeface="Menlo-Regular" charset="0"/>
              </a:rPr>
              <a:t>                     /db_xref="GI:326426419"</a:t>
            </a:r>
          </a:p>
          <a:p>
            <a:r>
              <a:rPr lang="de-DE" sz="1200" smtClean="0">
                <a:latin typeface="Menlo-Regular" charset="0"/>
              </a:rPr>
              <a:t>                     /translation="MMMMMMMMRPCCSLPSTWWLVVVVLAAACCAATPTAAAVPAAAP</a:t>
            </a:r>
          </a:p>
          <a:p>
            <a:r>
              <a:rPr lang="de-DE" sz="1200" smtClean="0">
                <a:latin typeface="Menlo-Regular" charset="0"/>
              </a:rPr>
              <a:t>                     AEAADPSVVNVGQFVVSLDEDGVLSAVRNPAQMPNPHLAWHSTGEILEVAASKMYLHG...“</a:t>
            </a:r>
            <a:endParaRPr lang="en-US" sz="1200"/>
          </a:p>
        </p:txBody>
      </p:sp>
      <p:sp>
        <p:nvSpPr>
          <p:cNvPr id="5" name="Rectangle 4"/>
          <p:cNvSpPr/>
          <p:nvPr/>
        </p:nvSpPr>
        <p:spPr>
          <a:xfrm>
            <a:off x="1447800" y="4091562"/>
            <a:ext cx="8743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smtClean="0">
                <a:latin typeface="Menlo-Regular" charset="0"/>
              </a:rPr>
              <a:t> CDS             complement(join(15291..15934,16108..16234,16358..16394,</a:t>
            </a:r>
          </a:p>
          <a:p>
            <a:r>
              <a:rPr lang="de-DE" sz="1200" smtClean="0">
                <a:latin typeface="Menlo-Regular" charset="0"/>
              </a:rPr>
              <a:t>                     16582..16790,17086..17196,17376..17456,17810..17877,</a:t>
            </a:r>
          </a:p>
          <a:p>
            <a:r>
              <a:rPr lang="de-DE" sz="1200" smtClean="0">
                <a:latin typeface="Menlo-Regular" charset="0"/>
              </a:rPr>
              <a:t>                     18020..18060,18199..18256,18556..18598,18767..19187,</a:t>
            </a:r>
          </a:p>
          <a:p>
            <a:r>
              <a:rPr lang="de-DE" sz="1200" smtClean="0">
                <a:latin typeface="Menlo-Regular" charset="0"/>
              </a:rPr>
              <a:t>                     19334..19410,19552..19631,19795..19917,20098..20183,</a:t>
            </a:r>
          </a:p>
          <a:p>
            <a:r>
              <a:rPr lang="de-DE" sz="1200" smtClean="0">
                <a:latin typeface="Menlo-Regular" charset="0"/>
              </a:rPr>
              <a:t>                     20449..20577,20789..20904,21261..21449,21667..21787,</a:t>
            </a:r>
          </a:p>
          <a:p>
            <a:r>
              <a:rPr lang="de-DE" sz="1200" smtClean="0">
                <a:latin typeface="Menlo-Regular" charset="0"/>
              </a:rPr>
              <a:t>                     21936..22108,22453..22549,22808..22934,23895..23970,</a:t>
            </a:r>
          </a:p>
          <a:p>
            <a:r>
              <a:rPr lang="de-DE" sz="1200" smtClean="0">
                <a:latin typeface="Menlo-Regular" charset="0"/>
              </a:rPr>
              <a:t>                     24140..24246,24389..27209))</a:t>
            </a:r>
          </a:p>
          <a:p>
            <a:r>
              <a:rPr lang="de-DE" sz="1200" smtClean="0">
                <a:latin typeface="Menlo-Regular" charset="0"/>
              </a:rPr>
              <a:t>                     /locus_tag="PTSG_11525"</a:t>
            </a:r>
          </a:p>
          <a:p>
            <a:r>
              <a:rPr lang="de-DE" sz="1200" smtClean="0">
                <a:latin typeface="Menlo-Regular" charset="0"/>
              </a:rPr>
              <a:t>                     /codon_start=1</a:t>
            </a:r>
          </a:p>
          <a:p>
            <a:r>
              <a:rPr lang="en-US" sz="1200" smtClean="0">
                <a:latin typeface="Menlo-Regular" charset="0"/>
              </a:rPr>
              <a:t>                     /product="hypothetical protein"</a:t>
            </a:r>
          </a:p>
          <a:p>
            <a:r>
              <a:rPr lang="de-DE" sz="1200" smtClean="0">
                <a:latin typeface="Menlo-Regular" charset="0"/>
              </a:rPr>
              <a:t>                     /protein_id="EGD71990.1"</a:t>
            </a:r>
          </a:p>
          <a:p>
            <a:r>
              <a:rPr lang="de-DE" sz="1200" smtClean="0">
                <a:latin typeface="Menlo-Regular" charset="0"/>
              </a:rPr>
              <a:t>                     /db_xref="GI:326426420"</a:t>
            </a:r>
          </a:p>
          <a:p>
            <a:r>
              <a:rPr lang="de-DE" sz="1200" smtClean="0">
                <a:latin typeface="Menlo-Regular" charset="0"/>
              </a:rPr>
              <a:t>                     /translation="MWRSWRHGEVGSGVAGGENGKDAQQASSNSHGSHGSHGSNHPNG</a:t>
            </a:r>
          </a:p>
          <a:p>
            <a:r>
              <a:rPr lang="de-DE" sz="1200" smtClean="0">
                <a:latin typeface="Menlo-Regular" charset="0"/>
              </a:rPr>
              <a:t>                     NHGGSSDNVGSSHDERSSSDREQERGQVQRRKRRHARMHEKHASNHAASSVARPSRLT...“ </a:t>
            </a:r>
            <a:endParaRPr lang="en-US" sz="1200"/>
          </a:p>
        </p:txBody>
      </p:sp>
      <p:sp>
        <p:nvSpPr>
          <p:cNvPr id="6" name="Rectangle 5"/>
          <p:cNvSpPr/>
          <p:nvPr/>
        </p:nvSpPr>
        <p:spPr>
          <a:xfrm>
            <a:off x="1447800" y="86514"/>
            <a:ext cx="11972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smtClean="0">
                <a:latin typeface="Menlo-Regular" charset="0"/>
              </a:rPr>
              <a:t> CDS             96094..97215</a:t>
            </a:r>
          </a:p>
          <a:p>
            <a:r>
              <a:rPr lang="de-DE" sz="1200" smtClean="0">
                <a:latin typeface="Menlo-Regular" charset="0"/>
              </a:rPr>
              <a:t>                     /locus_tag="PTSG_00022"</a:t>
            </a:r>
          </a:p>
          <a:p>
            <a:r>
              <a:rPr lang="de-DE" sz="1200" smtClean="0">
                <a:latin typeface="Menlo-Regular" charset="0"/>
              </a:rPr>
              <a:t>                     /codon_start=1</a:t>
            </a:r>
          </a:p>
          <a:p>
            <a:r>
              <a:rPr lang="en-US" sz="1200" smtClean="0">
                <a:latin typeface="Menlo-Regular" charset="0"/>
              </a:rPr>
              <a:t>                     /product="hypothetical protein"</a:t>
            </a:r>
          </a:p>
          <a:p>
            <a:r>
              <a:rPr lang="de-DE" sz="1200" smtClean="0">
                <a:latin typeface="Menlo-Regular" charset="0"/>
              </a:rPr>
              <a:t>                     /protein_id="EGD72006.1"</a:t>
            </a:r>
          </a:p>
          <a:p>
            <a:r>
              <a:rPr lang="de-DE" sz="1200" smtClean="0">
                <a:latin typeface="Menlo-Regular" charset="0"/>
              </a:rPr>
              <a:t>                     /db_xref="GI:326426436"</a:t>
            </a:r>
          </a:p>
          <a:p>
            <a:r>
              <a:rPr lang="de-DE" sz="1200" smtClean="0">
                <a:latin typeface="Menlo-Regular" charset="0"/>
              </a:rPr>
              <a:t>                     /translation="MVVAAGSGGASRPTNAPSCPLCPGGSVGGAVLMVVPLLVCIALL</a:t>
            </a:r>
          </a:p>
          <a:p>
            <a:r>
              <a:rPr lang="de-DE" sz="1200" smtClean="0">
                <a:latin typeface="Menlo-Regular" charset="0"/>
              </a:rPr>
              <a:t>                     AGCLSVSSLWRRNKRQRHAPQYASTCASGRAKPNKRAAPRVQPDLRLPHQQQQPQHPQ</a:t>
            </a:r>
            <a:r>
              <a:rPr lang="de-DE" sz="1200">
                <a:latin typeface="Menlo-Regular" charset="0"/>
              </a:rPr>
              <a:t>...“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427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 matrix for translation start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log</a:t>
            </a:r>
            <a:r>
              <a:rPr lang="en-US" baseline="-25000"/>
              <a:t>2</a:t>
            </a:r>
            <a:r>
              <a:rPr lang="en-US"/>
              <a:t>(frequency of base in start site/background frequency of base)</a:t>
            </a:r>
          </a:p>
          <a:p>
            <a:r>
              <a:rPr lang="en-US"/>
              <a:t>-99 if frequency is zero (2</a:t>
            </a:r>
            <a:r>
              <a:rPr lang="en-US" baseline="30000"/>
              <a:t>-99</a:t>
            </a:r>
            <a:r>
              <a:rPr lang="en-US"/>
              <a:t> = 1.6x10</a:t>
            </a:r>
            <a:r>
              <a:rPr lang="en-US" baseline="30000"/>
              <a:t>-30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9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Score histogram for CDS and all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Integer bins rounded down</a:t>
            </a:r>
          </a:p>
          <a:p>
            <a:r>
              <a:rPr lang="en-US"/>
              <a:t>Print all bins with at least one count</a:t>
            </a:r>
          </a:p>
          <a:p>
            <a:r>
              <a:rPr lang="en-US"/>
              <a:t>Put all scores less than -50 into one bin</a:t>
            </a:r>
          </a:p>
        </p:txBody>
      </p:sp>
      <p:sp>
        <p:nvSpPr>
          <p:cNvPr id="4" name="Rectangle 3"/>
          <p:cNvSpPr/>
          <p:nvPr/>
        </p:nvSpPr>
        <p:spPr>
          <a:xfrm>
            <a:off x="9282954" y="1314637"/>
            <a:ext cx="290904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Score Histogram All: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-5 101880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-4 76413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-3 54704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-2 38081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-1 27202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0 21440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1 18671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2 18825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3 19072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4 18675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5 17308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6 14429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7 10595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8 6915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9 3886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10 1850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11 699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12 225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13 46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14 4 </a:t>
            </a:r>
          </a:p>
          <a:p>
            <a:r>
              <a:rPr lang="it-IT" sz="1600">
                <a:latin typeface="Monaco" charset="0"/>
                <a:ea typeface="Monaco" charset="0"/>
                <a:cs typeface="Monaco" charset="0"/>
              </a:rPr>
              <a:t>lt-50 6132782 </a:t>
            </a:r>
            <a:br>
              <a:rPr lang="it-IT" sz="1600">
                <a:latin typeface="Monaco" charset="0"/>
                <a:ea typeface="Monaco" charset="0"/>
                <a:cs typeface="Monaco" charset="0"/>
              </a:rPr>
            </a:br>
            <a:endParaRPr lang="en-US" sz="160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Number is all sites with score at least 10 – translation start sites with score at least 10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8176" y="331464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/>
              <a:t>Position List: </a:t>
            </a:r>
          </a:p>
          <a:p>
            <a:r>
              <a:rPr lang="nb-NO"/>
              <a:t>1899 0 10.1167 </a:t>
            </a:r>
          </a:p>
          <a:p>
            <a:r>
              <a:rPr lang="nb-NO"/>
              <a:t>2274 0 10.1923 </a:t>
            </a:r>
          </a:p>
          <a:p>
            <a:r>
              <a:rPr lang="nb-NO"/>
              <a:t>2502 0 10.1098 </a:t>
            </a:r>
          </a:p>
          <a:p>
            <a:r>
              <a:rPr lang="nb-NO"/>
              <a:t>4646 0 10.5886 </a:t>
            </a:r>
          </a:p>
          <a:p>
            <a:r>
              <a:rPr lang="nb-NO"/>
              <a:t>5252 0 10.5534 </a:t>
            </a:r>
          </a:p>
          <a:p>
            <a:r>
              <a:rPr lang="nb-NO"/>
              <a:t>6127 0 11.0669 </a:t>
            </a:r>
          </a:p>
          <a:p>
            <a:r>
              <a:rPr lang="nb-NO"/>
              <a:t>7250 1 10.0453 </a:t>
            </a:r>
          </a:p>
          <a:p>
            <a:r>
              <a:rPr lang="nb-NO"/>
              <a:t>11016 1 10.1616 </a:t>
            </a:r>
            <a:br>
              <a:rPr lang="nb-NO"/>
            </a:br>
            <a:r>
              <a:rPr lang="nb-NO"/>
              <a:t>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HW4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Only consider positions where location is certain (no &lt; or &gt;), but don’t throw out the whole CDS because one of coordinates is uncertain</a:t>
            </a:r>
          </a:p>
          <a:p>
            <a:pPr lvl="1"/>
            <a:r>
              <a:rPr lang="en-US"/>
              <a:t>Can always go upstream (away from coding region) fine, but may have to jump to new site going the other way, and that new position might be uncertain</a:t>
            </a:r>
          </a:p>
          <a:p>
            <a:pPr lvl="1"/>
            <a:r>
              <a:rPr lang="en-US"/>
              <a:t>Throw out block of 21 if it has any uncertain positions involved in it (ie all rows of count matrix should have same sum)</a:t>
            </a:r>
          </a:p>
          <a:p>
            <a:r>
              <a:rPr lang="en-US"/>
              <a:t>Precision (also important for later homeworks) – double has twice the precision of float</a:t>
            </a:r>
          </a:p>
          <a:p>
            <a:r>
              <a:rPr lang="en-US"/>
              <a:t>Make sure outputs make sense (ATG</a:t>
            </a:r>
            <a:r>
              <a:rPr lang="is-IS"/>
              <a:t>…)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general motif finding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1921"/>
            <a:ext cx="8667750" cy="47656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Sequence 1   G T A C T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C C A G C T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 A T C G G T</a:t>
            </a:r>
          </a:p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Sequence 2   T A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G G G C A A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T T T C A G T C A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Sequence 3   A C G T C A T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G G A T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C G G A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Sequence 4   T T C A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A G C A A C C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C A A A T A G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Sequence 5   C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T T G G A A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G G T T A T C A G T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Sequence 6   A C G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G C C A T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A C C A T A A T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Sequence 7   A A A G A T C A G T </a:t>
            </a:r>
            <a:r>
              <a:rPr lang="en-US" sz="1600">
                <a:solidFill>
                  <a:srgbClr val="FFC000"/>
                </a:solidFill>
                <a:latin typeface="Monaco" charset="0"/>
                <a:ea typeface="Monaco" charset="0"/>
                <a:cs typeface="Monaco" charset="0"/>
              </a:rPr>
              <a:t>A T G G C A C T </a:t>
            </a:r>
            <a:r>
              <a:rPr lang="en-US" sz="1600">
                <a:latin typeface="Monaco" charset="0"/>
                <a:ea typeface="Monaco" charset="0"/>
                <a:cs typeface="Monaco" charset="0"/>
              </a:rPr>
              <a:t>A</a:t>
            </a:r>
            <a:endParaRPr lang="en-US" sz="1600">
              <a:solidFill>
                <a:srgbClr val="FFC000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600">
                <a:latin typeface="Monaco" charset="0"/>
                <a:ea typeface="Monaco" charset="0"/>
                <a:cs typeface="Monaco" charset="0"/>
              </a:rPr>
              <a:t> Consensus   A T G C A A C T</a:t>
            </a:r>
          </a:p>
          <a:p>
            <a:pPr marL="0" indent="0"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endParaRPr lang="en-US" sz="16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60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1150" y="1825625"/>
            <a:ext cx="4667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200"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1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general motif finding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4175"/>
            <a:ext cx="4667250" cy="49470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1   A T C C A G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2   G G G C A A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3   A T G G A T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4   A A G C A A C C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5   T T G G A A C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6   A T G C C A T T</a:t>
            </a:r>
          </a:p>
          <a:p>
            <a:pPr marL="0" indent="0">
              <a:buNone/>
            </a:pPr>
            <a:r>
              <a:rPr lang="en-US" sz="1800">
                <a:latin typeface="Monaco" charset="0"/>
                <a:ea typeface="Monaco" charset="0"/>
                <a:cs typeface="Monaco" charset="0"/>
              </a:rPr>
              <a:t>Sequence </a:t>
            </a:r>
            <a:r>
              <a:rPr lang="en-US" sz="1700">
                <a:latin typeface="Monaco" charset="0"/>
                <a:ea typeface="Monaco" charset="0"/>
                <a:cs typeface="Monaco" charset="0"/>
              </a:rPr>
              <a:t>7   A T G G C A C T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A   5 1 0 0 5 5 0 0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T   1 5 0 0 0 1 1 6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G   1 1 6 3 0 1 0 0</a:t>
            </a: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        C   0 0 1 4 2 0 6 1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r>
              <a:rPr lang="en-US" sz="1700">
                <a:latin typeface="Monaco" charset="0"/>
                <a:ea typeface="Monaco" charset="0"/>
                <a:cs typeface="Monaco" charset="0"/>
              </a:rPr>
              <a:t> Consensus   A T G C A A C T</a:t>
            </a:r>
          </a:p>
          <a:p>
            <a:pPr marL="0" indent="0">
              <a:buNone/>
            </a:pPr>
            <a:r>
              <a:rPr lang="en-US" sz="170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    Score = 5+5+6+4+5+5+6+6 = 42 </a:t>
            </a:r>
          </a:p>
          <a:p>
            <a:pPr marL="0" indent="0">
              <a:buNone/>
            </a:pPr>
            <a:endParaRPr lang="en-US" sz="170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2185</Words>
  <Application>Microsoft Macintosh PowerPoint</Application>
  <PresentationFormat>Widescreen</PresentationFormat>
  <Paragraphs>263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Calibri Light</vt:lpstr>
      <vt:lpstr>Menlo-Regular</vt:lpstr>
      <vt:lpstr>Monaco</vt:lpstr>
      <vt:lpstr>Arial</vt:lpstr>
      <vt:lpstr>Office Theme</vt:lpstr>
      <vt:lpstr>HW4: sites that look like transcription start sites</vt:lpstr>
      <vt:lpstr>Count/frequency matrix for translation start sites</vt:lpstr>
      <vt:lpstr>PowerPoint Presentation</vt:lpstr>
      <vt:lpstr>Weight matrix for translation start sites</vt:lpstr>
      <vt:lpstr>Score histogram for CDS and all sites</vt:lpstr>
      <vt:lpstr>Position list</vt:lpstr>
      <vt:lpstr>HW4 Tips</vt:lpstr>
      <vt:lpstr>A more general motif finding problem</vt:lpstr>
      <vt:lpstr>A more general motif finding problem</vt:lpstr>
      <vt:lpstr>A more general motif finding problem</vt:lpstr>
      <vt:lpstr>A more general motif finding problem</vt:lpstr>
      <vt:lpstr>Motif finding problem: tree representation</vt:lpstr>
      <vt:lpstr>Motif finding problem: brute force algorithm</vt:lpstr>
      <vt:lpstr>Motif finding problem: branch-and-bound</vt:lpstr>
      <vt:lpstr>An equivalent problem: median string</vt:lpstr>
      <vt:lpstr>Median string problem: tree representation</vt:lpstr>
      <vt:lpstr>Median string problem: brute force algorithm</vt:lpstr>
      <vt:lpstr>Median string problem: branch-and-bound</vt:lpstr>
      <vt:lpstr>Median string problem: branch-and-bound</vt:lpstr>
      <vt:lpstr>Greedy motif search</vt:lpstr>
      <vt:lpstr>Greedy motif search</vt:lpstr>
      <vt:lpstr>A comparison of motif-finding algorithms for TF binding sites (2005)</vt:lpstr>
      <vt:lpstr>Another motif finding tool: Weeder</vt:lpstr>
      <vt:lpstr>Statistical significance of motifs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E. Clark</dc:creator>
  <cp:lastModifiedBy>Anne E. Clark</cp:lastModifiedBy>
  <cp:revision>114</cp:revision>
  <dcterms:created xsi:type="dcterms:W3CDTF">2016-02-03T17:18:26Z</dcterms:created>
  <dcterms:modified xsi:type="dcterms:W3CDTF">2016-02-04T21:31:13Z</dcterms:modified>
</cp:coreProperties>
</file>