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3" r:id="rId2"/>
    <p:sldId id="302" r:id="rId3"/>
    <p:sldId id="300" r:id="rId4"/>
    <p:sldId id="301" r:id="rId5"/>
    <p:sldId id="294" r:id="rId6"/>
    <p:sldId id="298" r:id="rId7"/>
    <p:sldId id="304" r:id="rId8"/>
    <p:sldId id="295" r:id="rId9"/>
    <p:sldId id="287" r:id="rId10"/>
    <p:sldId id="275" r:id="rId11"/>
    <p:sldId id="288" r:id="rId12"/>
    <p:sldId id="276" r:id="rId13"/>
    <p:sldId id="277" r:id="rId14"/>
    <p:sldId id="278" r:id="rId15"/>
    <p:sldId id="289" r:id="rId16"/>
    <p:sldId id="290" r:id="rId17"/>
    <p:sldId id="258" r:id="rId18"/>
    <p:sldId id="257" r:id="rId19"/>
    <p:sldId id="281" r:id="rId20"/>
    <p:sldId id="280" r:id="rId21"/>
    <p:sldId id="286" r:id="rId22"/>
    <p:sldId id="266" r:id="rId23"/>
    <p:sldId id="267" r:id="rId24"/>
    <p:sldId id="265" r:id="rId25"/>
    <p:sldId id="268" r:id="rId26"/>
    <p:sldId id="269" r:id="rId27"/>
    <p:sldId id="271" r:id="rId28"/>
    <p:sldId id="27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84395"/>
  </p:normalViewPr>
  <p:slideViewPr>
    <p:cSldViewPr snapToGrid="0" snapToObjects="1">
      <p:cViewPr>
        <p:scale>
          <a:sx n="95" d="100"/>
          <a:sy n="95" d="100"/>
        </p:scale>
        <p:origin x="17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044A6-2F4C-5749-9DA8-079536F5C2A5}" type="datetimeFigureOut"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D2C3-FDA5-254A-926A-9E393DF7E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 is observations</a:t>
            </a:r>
          </a:p>
          <a:p>
            <a:r>
              <a:rPr lang="en-US"/>
              <a:t>Y</a:t>
            </a:r>
            <a:r>
              <a:rPr lang="en-US" baseline="0"/>
              <a:t> is state sequences</a:t>
            </a:r>
          </a:p>
          <a:p>
            <a:r>
              <a:rPr lang="en-US" baseline="0"/>
              <a:t>Theta is parameters</a:t>
            </a:r>
          </a:p>
          <a:p>
            <a:r>
              <a:rPr lang="en-US" baseline="0"/>
              <a:t>So we want to maximize observing x given parameters (by changing parameters)</a:t>
            </a:r>
          </a:p>
          <a:p>
            <a:r>
              <a:rPr lang="en-US" baseline="0"/>
              <a:t>And this involves summing over all state sequences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 is observations</a:t>
            </a:r>
          </a:p>
          <a:p>
            <a:r>
              <a:rPr lang="en-US"/>
              <a:t>Y</a:t>
            </a:r>
            <a:r>
              <a:rPr lang="en-US" baseline="0"/>
              <a:t> is state sequences</a:t>
            </a:r>
          </a:p>
          <a:p>
            <a:r>
              <a:rPr lang="en-US" baseline="0"/>
              <a:t>Theta is parameters</a:t>
            </a:r>
          </a:p>
          <a:p>
            <a:r>
              <a:rPr lang="en-US" baseline="0"/>
              <a:t>So we want to maximize observing x given parameters (by changing parameters)</a:t>
            </a:r>
          </a:p>
          <a:p>
            <a:r>
              <a:rPr lang="en-US" baseline="0"/>
              <a:t>And this involves summing over all state sequences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8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 is number of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B(s) is number of trees</a:t>
            </a:r>
            <a:r>
              <a:rPr lang="en-US" baseline="0"/>
              <a:t> possible for s species</a:t>
            </a:r>
          </a:p>
          <a:p>
            <a:r>
              <a:rPr lang="en-US" baseline="0"/>
              <a:t>integrating over all combinations of branch lengths (v) and substitution parameters (theta)</a:t>
            </a:r>
          </a:p>
          <a:p>
            <a:r>
              <a:rPr lang="en-US" baseline="0"/>
              <a:t>f(ti) is prior for trees, typically set to 1/B(s)</a:t>
            </a:r>
          </a:p>
          <a:p>
            <a:r>
              <a:rPr lang="en-US" baseline="0"/>
              <a:t>f(v, theta) is prior on branch lengths and substitution parameters, assume poisson process or something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BD2C3-FDA5-254A-926A-9E393DF7EA52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CDFB-B208-9A4F-B91A-ECBF0FBE827C}" type="datetimeFigureOut"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1E06-A556-AE47-86C1-AE4E620E9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nome.ucsc.edu/cgi-bin/hgTracks?db=hg18&amp;lastVirtModeType=default&amp;lastVirtModeExtraState=&amp;virtModeType=default&amp;virtMode=0&amp;nonVirtPosition=&amp;position=chr11%3A4730996-5732587&amp;hgsid=477415705_hsOHD2dsAOK6lFv6g65rqlbpgzy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HW7: Evolutionarily conserved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ENCODE region 009 (beta-globin locus)</a:t>
            </a:r>
          </a:p>
          <a:p>
            <a:r>
              <a:rPr lang="en-US"/>
              <a:t>Multiple alignment of human, dog, and mouse</a:t>
            </a:r>
          </a:p>
          <a:p>
            <a:r>
              <a:rPr lang="en-US"/>
              <a:t>2 states: neutral (fast-evolving), conserved (slow-evolving)</a:t>
            </a:r>
          </a:p>
          <a:p>
            <a:r>
              <a:rPr lang="en-US"/>
              <a:t>Emitted symbols are multiple alignment columns (e.g. ‘AAT’)</a:t>
            </a:r>
          </a:p>
          <a:p>
            <a:r>
              <a:rPr lang="en-US"/>
              <a:t>Viterbi parse (no iteration)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Goal is to find parameters that maximize the log likelihood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Given one set of parameters, want to pick a better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3136900"/>
            <a:ext cx="4693416" cy="103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99" y="5126830"/>
            <a:ext cx="2020599" cy="8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Goal is to find parameters that maximize the log likelihood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With                                                  + algebra, can rewrite log likelihood as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Then multplying by                         and summing over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92" y="2184400"/>
            <a:ext cx="4693416" cy="103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042" y="3482181"/>
            <a:ext cx="38608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92" y="4362450"/>
            <a:ext cx="6595209" cy="687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92" y="5752306"/>
            <a:ext cx="11277872" cy="109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538" r="60442" b="29927"/>
          <a:stretch/>
        </p:blipFill>
        <p:spPr>
          <a:xfrm>
            <a:off x="4004058" y="4931171"/>
            <a:ext cx="1581150" cy="764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9222" t="1" r="68582" b="38653"/>
          <a:stretch/>
        </p:blipFill>
        <p:spPr>
          <a:xfrm>
            <a:off x="8496300" y="4931171"/>
            <a:ext cx="247650" cy="6695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1792" y="5049838"/>
            <a:ext cx="11239772" cy="180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Goal is to find parameters that maximize the log likelihood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With                                                  + algebra, can rewrite log likelihood as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Then multplying by                         and summing over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92" y="2184400"/>
            <a:ext cx="4693416" cy="103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042" y="3482181"/>
            <a:ext cx="38608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92" y="4362450"/>
            <a:ext cx="6595209" cy="687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92" y="5752306"/>
            <a:ext cx="11277872" cy="109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538" r="60442" b="29927"/>
          <a:stretch/>
        </p:blipFill>
        <p:spPr>
          <a:xfrm>
            <a:off x="4004058" y="4931171"/>
            <a:ext cx="1581150" cy="764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9222" t="1" r="68582" b="38653"/>
          <a:stretch/>
        </p:blipFill>
        <p:spPr>
          <a:xfrm>
            <a:off x="8496300" y="4931171"/>
            <a:ext cx="247650" cy="6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14850"/>
            <a:ext cx="10515600" cy="137636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Want this difference to be positive: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28" y="1690688"/>
            <a:ext cx="11277872" cy="109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222" t="1" r="68582" b="38653"/>
          <a:stretch/>
        </p:blipFill>
        <p:spPr>
          <a:xfrm>
            <a:off x="8496300" y="4931171"/>
            <a:ext cx="247650" cy="669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7" y="3277392"/>
            <a:ext cx="5631661" cy="9898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924800" y="2782095"/>
            <a:ext cx="42100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24650" y="2782095"/>
            <a:ext cx="3771900" cy="7239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6" y="5276053"/>
            <a:ext cx="10306323" cy="11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90750"/>
            <a:ext cx="10515600" cy="137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Want this difference to be positive: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6" y="2951953"/>
            <a:ext cx="10306323" cy="1113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6" y="4328315"/>
            <a:ext cx="6389204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6" y="5314804"/>
            <a:ext cx="4213096" cy="104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560" y="5147465"/>
            <a:ext cx="5000240" cy="878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4100" y="593104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Average of the log likelihood of x and y given </a:t>
            </a:r>
            <a:r>
              <a:rPr lang="el-GR" sz="2000"/>
              <a:t>θ, </a:t>
            </a:r>
            <a:r>
              <a:rPr lang="en-US" sz="2000"/>
              <a:t>over the distribution of y given the current set of parameters </a:t>
            </a:r>
            <a:r>
              <a:rPr lang="el-GR" sz="2000"/>
              <a:t>θ</a:t>
            </a:r>
            <a:r>
              <a:rPr lang="en-US" sz="2000" baseline="30000"/>
              <a:t>t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891792" y="5049838"/>
            <a:ext cx="11239772" cy="180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90750"/>
            <a:ext cx="10515600" cy="137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Want this difference to be positive: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6" y="2951953"/>
            <a:ext cx="10306323" cy="1113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6" y="4328315"/>
            <a:ext cx="6389204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6" y="5314804"/>
            <a:ext cx="4213096" cy="104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560" y="5147465"/>
            <a:ext cx="5000240" cy="878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4100" y="593104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Average of the log likelihood of x and y given </a:t>
            </a:r>
            <a:r>
              <a:rPr lang="el-GR" sz="2000"/>
              <a:t>θ, </a:t>
            </a:r>
            <a:r>
              <a:rPr lang="en-US" sz="2000"/>
              <a:t>over the distribution of y given the current set of parameters </a:t>
            </a:r>
            <a:r>
              <a:rPr lang="el-GR" sz="2000"/>
              <a:t>θ</a:t>
            </a:r>
            <a:r>
              <a:rPr lang="en-US" sz="2000" baseline="30000"/>
              <a:t>t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5695950" y="5049838"/>
            <a:ext cx="6435614" cy="180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90750"/>
            <a:ext cx="10515600" cy="137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Want this difference to be positive: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6" y="2951953"/>
            <a:ext cx="10306323" cy="1113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6" y="4328315"/>
            <a:ext cx="6389204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6" y="5314804"/>
            <a:ext cx="4213096" cy="104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290" y="5836696"/>
            <a:ext cx="5000240" cy="8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Expectation step: Calculate Q function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Maximization step: Choose new parameters to maximize 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10" y="2442365"/>
            <a:ext cx="5000240" cy="878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310" y="3970011"/>
            <a:ext cx="4213096" cy="10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Baum-Welch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Special case of EM</a:t>
            </a:r>
          </a:p>
          <a:p>
            <a:pPr lvl="1"/>
            <a:r>
              <a:rPr lang="en-US"/>
              <a:t>Missing data are the unknown states</a:t>
            </a:r>
          </a:p>
          <a:p>
            <a:r>
              <a:rPr lang="en-US"/>
              <a:t>Overall likelihood increases, will converge to local maximum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Baum-Welch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812008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881312"/>
            <a:ext cx="5018171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4881560"/>
            <a:ext cx="6536335" cy="14811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438649"/>
            <a:ext cx="10515600" cy="137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Each parameter occurs some number of times in the joint probability:</a:t>
            </a:r>
          </a:p>
        </p:txBody>
      </p:sp>
    </p:spTree>
    <p:extLst>
      <p:ext uri="{BB962C8B-B14F-4D97-AF65-F5344CB8AC3E}">
        <p14:creationId xmlns:p14="http://schemas.microsoft.com/office/powerpoint/2010/main" val="600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Original maf format</a:t>
            </a:r>
          </a:p>
          <a:p>
            <a:pPr lvl="1"/>
            <a:r>
              <a:rPr lang="en-US"/>
              <a:t>Sequences broken into alignment blocks based on which species included</a:t>
            </a:r>
          </a:p>
          <a:p>
            <a:pPr lvl="1"/>
            <a:r>
              <a:rPr lang="en-US"/>
              <a:t>http://genome.ucsc.edu/FAQ/FAQformat.html#format5</a:t>
            </a:r>
          </a:p>
          <a:p>
            <a:r>
              <a:rPr lang="en-US"/>
              <a:t>Your file format</a:t>
            </a:r>
          </a:p>
          <a:p>
            <a:pPr lvl="1"/>
            <a:r>
              <a:rPr lang="en-US"/>
              <a:t>Only 3 species</a:t>
            </a:r>
          </a:p>
          <a:p>
            <a:pPr lvl="1"/>
            <a:r>
              <a:rPr lang="en-US"/>
              <a:t>Gaps filled in with As in human sequence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Baum-Welch algorithm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 step: calculate expectations for emission and transition probabilites</a:t>
            </a:r>
          </a:p>
          <a:p>
            <a:r>
              <a:rPr lang="en-US"/>
              <a:t>M step: reestimate emission and transition probabilities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2560"/>
            <a:ext cx="6536335" cy="1481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693" y="4622800"/>
            <a:ext cx="2889250" cy="165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493" y="4622800"/>
            <a:ext cx="351738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 Monte Carlo (MCMC)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Markov Chains + Monte Carlo methods</a:t>
            </a:r>
          </a:p>
        </p:txBody>
      </p:sp>
    </p:spTree>
    <p:extLst>
      <p:ext uri="{BB962C8B-B14F-4D97-AF65-F5344CB8AC3E}">
        <p14:creationId xmlns:p14="http://schemas.microsoft.com/office/powerpoint/2010/main" val="1463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5700" cy="4351338"/>
          </a:xfrm>
        </p:spPr>
        <p:txBody>
          <a:bodyPr/>
          <a:lstStyle/>
          <a:p>
            <a:r>
              <a:rPr lang="en-US"/>
              <a:t>Like a Hidden Markov Model except the whole thing is observed</a:t>
            </a:r>
          </a:p>
          <a:p>
            <a:r>
              <a:rPr lang="en-US"/>
              <a:t>Markov property – current state only depends on previous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542" y="1387474"/>
            <a:ext cx="2908808" cy="3789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4500" y="5177453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Andrey Markov</a:t>
            </a:r>
          </a:p>
        </p:txBody>
      </p:sp>
    </p:spTree>
    <p:extLst>
      <p:ext uri="{BB962C8B-B14F-4D97-AF65-F5344CB8AC3E}">
        <p14:creationId xmlns:p14="http://schemas.microsoft.com/office/powerpoint/2010/main" val="3146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9871" cy="4351338"/>
          </a:xfrm>
        </p:spPr>
        <p:txBody>
          <a:bodyPr/>
          <a:lstStyle/>
          <a:p>
            <a:r>
              <a:rPr lang="en-US"/>
              <a:t>Random sampling to obtain numerical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83" y="1678688"/>
            <a:ext cx="4923117" cy="49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 Monte Carlo (MCMC)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Markov Chains + Monte Carlo methods</a:t>
            </a:r>
          </a:p>
          <a:p>
            <a:pPr lvl="1"/>
            <a:r>
              <a:rPr lang="en-US"/>
              <a:t>Random sampling of a probability distribution using a Markov chain</a:t>
            </a:r>
            <a:endParaRPr lang="en-US"/>
          </a:p>
          <a:p>
            <a:r>
              <a:rPr lang="en-US"/>
              <a:t>Way of computing an integral, expected value</a:t>
            </a:r>
          </a:p>
          <a:p>
            <a:r>
              <a:rPr lang="en-US"/>
              <a:t>First application was in statistical physics</a:t>
            </a:r>
          </a:p>
        </p:txBody>
      </p:sp>
    </p:spTree>
    <p:extLst>
      <p:ext uri="{BB962C8B-B14F-4D97-AF65-F5344CB8AC3E}">
        <p14:creationId xmlns:p14="http://schemas.microsoft.com/office/powerpoint/2010/main" val="780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Metropolis-Hastings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 each step, pick a candidate for next sample value based on the current sample value</a:t>
            </a:r>
          </a:p>
          <a:p>
            <a:r>
              <a:rPr lang="en-US"/>
              <a:t>With some probability, accept the candidate and use it in the next iteration</a:t>
            </a:r>
          </a:p>
          <a:p>
            <a:r>
              <a:rPr lang="en-US"/>
              <a:t>How to determine probability of acceptance?</a:t>
            </a:r>
          </a:p>
          <a:p>
            <a:pPr lvl="1"/>
            <a:r>
              <a:rPr lang="en-US"/>
              <a:t>Need function that is proportional to sampled distribution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inference of phylogenetic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Want to calculate the probability of a particular phylogeny given a sequence alignment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2772296"/>
            <a:ext cx="6311900" cy="19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218" y="4709567"/>
            <a:ext cx="579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inference of phylogenetic trees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Propose new tree topology or parameter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Determine acceptance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a random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Move to new tree if random number is less than acceptance ratio; otherwise remain at old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Return to step 1 if equilibrium hasn’t been reached</a:t>
            </a:r>
          </a:p>
        </p:txBody>
      </p:sp>
    </p:spTree>
    <p:extLst>
      <p:ext uri="{BB962C8B-B14F-4D97-AF65-F5344CB8AC3E}">
        <p14:creationId xmlns:p14="http://schemas.microsoft.com/office/powerpoint/2010/main" val="10524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87" y="1824316"/>
            <a:ext cx="8052063" cy="45180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Bayesian inference of phylogenetic trees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inference of phylogenetic trees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Propose new tree topology or parameter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Determine acceptance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a random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Move to new tree if random number is less than acceptance ratio; otherwise remain at old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Return to step 1 if equilibrium hasn’t been reached</a:t>
            </a:r>
          </a:p>
        </p:txBody>
      </p:sp>
    </p:spTree>
    <p:extLst>
      <p:ext uri="{BB962C8B-B14F-4D97-AF65-F5344CB8AC3E}">
        <p14:creationId xmlns:p14="http://schemas.microsoft.com/office/powerpoint/2010/main" val="1313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Emission probabilities</a:t>
            </a:r>
          </a:p>
          <a:p>
            <a:pPr lvl="1"/>
            <a:r>
              <a:rPr lang="en-US"/>
              <a:t>Neutral state: observed frequencies in neutral data set</a:t>
            </a:r>
          </a:p>
          <a:p>
            <a:pPr lvl="1"/>
            <a:r>
              <a:rPr lang="en-US"/>
              <a:t>Conserved state: observed frequencies in functional data set</a:t>
            </a:r>
          </a:p>
          <a:p>
            <a:r>
              <a:rPr lang="en-US"/>
              <a:t>Transition probabilities</a:t>
            </a:r>
          </a:p>
          <a:p>
            <a:pPr lvl="1"/>
            <a:r>
              <a:rPr lang="en-US"/>
              <a:t>Given</a:t>
            </a:r>
          </a:p>
          <a:p>
            <a:pPr lvl="1"/>
            <a:r>
              <a:rPr lang="en-US"/>
              <a:t>More likely to go from conserved to neutral</a:t>
            </a:r>
          </a:p>
          <a:p>
            <a:r>
              <a:rPr lang="en-US"/>
              <a:t>Initial probabilites</a:t>
            </a:r>
          </a:p>
          <a:p>
            <a:pPr lvl="1"/>
            <a:r>
              <a:rPr lang="en-US"/>
              <a:t>Given</a:t>
            </a:r>
          </a:p>
          <a:p>
            <a:pPr lvl="1"/>
            <a:r>
              <a:rPr lang="en-US"/>
              <a:t>More likely to start in neutral state</a:t>
            </a:r>
          </a:p>
        </p:txBody>
      </p:sp>
    </p:spTree>
    <p:extLst>
      <p:ext uri="{BB962C8B-B14F-4D97-AF65-F5344CB8AC3E}">
        <p14:creationId xmlns:p14="http://schemas.microsoft.com/office/powerpoint/2010/main" val="2251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recent MCMC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1676400"/>
            <a:ext cx="11793855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2588" y="4724400"/>
            <a:ext cx="9318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Sampling posterior probabilities of variant being interesting, given experimental results </a:t>
            </a:r>
          </a:p>
        </p:txBody>
      </p:sp>
    </p:spTree>
    <p:extLst>
      <p:ext uri="{BB962C8B-B14F-4D97-AF65-F5344CB8AC3E}">
        <p14:creationId xmlns:p14="http://schemas.microsoft.com/office/powerpoint/2010/main" val="14518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Parameter values</a:t>
            </a:r>
          </a:p>
          <a:p>
            <a:pPr lvl="1"/>
            <a:r>
              <a:rPr lang="en-US"/>
              <a:t>Including emission probabilities you calculated from neutral and conserved data sets</a:t>
            </a:r>
          </a:p>
          <a:p>
            <a:r>
              <a:rPr lang="en-US"/>
              <a:t>State and segment histograms (like HW5)</a:t>
            </a:r>
          </a:p>
          <a:p>
            <a:r>
              <a:rPr lang="en-US"/>
              <a:t>Coordinates of 10 longest conserved segments (relative to the start position)</a:t>
            </a:r>
          </a:p>
          <a:p>
            <a:r>
              <a:rPr lang="en-US"/>
              <a:t>Brief annotations for the 5 longest conserved segments (just look at UCSC genome browser)</a:t>
            </a:r>
          </a:p>
        </p:txBody>
      </p:sp>
    </p:spTree>
    <p:extLst>
      <p:ext uri="{BB962C8B-B14F-4D97-AF65-F5344CB8AC3E}">
        <p14:creationId xmlns:p14="http://schemas.microsoft.com/office/powerpoint/2010/main" val="1153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Pilot study of 30 Mb (1% of human genome) in 44 regions</a:t>
            </a:r>
          </a:p>
          <a:p>
            <a:pPr lvl="1"/>
            <a:r>
              <a:rPr lang="en-US"/>
              <a:t>50% chosen, 50% random</a:t>
            </a:r>
          </a:p>
          <a:p>
            <a:r>
              <a:rPr lang="en-US"/>
              <a:t>Some findings:</a:t>
            </a:r>
          </a:p>
          <a:p>
            <a:pPr lvl="1"/>
            <a:r>
              <a:rPr lang="en-US"/>
              <a:t>Pervasive transcription</a:t>
            </a:r>
          </a:p>
          <a:p>
            <a:pPr lvl="1"/>
            <a:r>
              <a:rPr lang="en-US"/>
              <a:t>Novel transcription start sites</a:t>
            </a:r>
          </a:p>
          <a:p>
            <a:pPr lvl="1"/>
            <a:r>
              <a:rPr lang="en-US"/>
              <a:t>Regulatory sequences around TSS are symmetrically distributed</a:t>
            </a:r>
          </a:p>
          <a:p>
            <a:pPr lvl="1"/>
            <a:r>
              <a:rPr lang="en-US"/>
              <a:t>Chromatin accessibility and histone modification patterns are highly predictive of transcriptional activity</a:t>
            </a:r>
          </a:p>
          <a:p>
            <a:pPr lvl="1"/>
            <a:r>
              <a:rPr lang="en-US"/>
              <a:t>DNA replication timing correlated with chromatin structure</a:t>
            </a:r>
          </a:p>
          <a:p>
            <a:pPr lvl="1"/>
            <a:r>
              <a:rPr lang="en-US"/>
              <a:t>5% of genome under evolutionary constraint in mammals, 60% of this show biochemical function</a:t>
            </a:r>
          </a:p>
          <a:p>
            <a:pPr lvl="1"/>
            <a:r>
              <a:rPr lang="en-US"/>
              <a:t>Many functional elements unconstrained across mammalian evolution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2" b="45048"/>
          <a:stretch/>
        </p:blipFill>
        <p:spPr>
          <a:xfrm>
            <a:off x="191813" y="1963321"/>
            <a:ext cx="5577840" cy="457770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268860" y="1963321"/>
            <a:ext cx="5577840" cy="3843666"/>
            <a:chOff x="7122701" y="1"/>
            <a:chExt cx="4820024" cy="33214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182" b="92333"/>
            <a:stretch/>
          </p:blipFill>
          <p:spPr>
            <a:xfrm>
              <a:off x="7122701" y="1"/>
              <a:ext cx="4820024" cy="4770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5042" b="8523"/>
            <a:stretch/>
          </p:blipFill>
          <p:spPr>
            <a:xfrm>
              <a:off x="7122701" y="640938"/>
              <a:ext cx="4820024" cy="2680521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 assays</a:t>
            </a:r>
          </a:p>
        </p:txBody>
      </p:sp>
    </p:spTree>
    <p:extLst>
      <p:ext uri="{BB962C8B-B14F-4D97-AF65-F5344CB8AC3E}">
        <p14:creationId xmlns:p14="http://schemas.microsoft.com/office/powerpoint/2010/main" val="8447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2" b="45048"/>
          <a:stretch/>
        </p:blipFill>
        <p:spPr>
          <a:xfrm>
            <a:off x="191813" y="1963321"/>
            <a:ext cx="5577840" cy="457770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268860" y="1963321"/>
            <a:ext cx="5577840" cy="3843666"/>
            <a:chOff x="7122701" y="1"/>
            <a:chExt cx="4820024" cy="33214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182" b="92333"/>
            <a:stretch/>
          </p:blipFill>
          <p:spPr>
            <a:xfrm>
              <a:off x="7122701" y="1"/>
              <a:ext cx="4820024" cy="4770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5042" b="8523"/>
            <a:stretch/>
          </p:blipFill>
          <p:spPr>
            <a:xfrm>
              <a:off x="7122701" y="640938"/>
              <a:ext cx="4820024" cy="2680521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 assays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453" y="1690220"/>
            <a:ext cx="6502400" cy="466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5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ENm009 – beta 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https://genome.ucsc.edu/cgi-bin/hgTracks?db=hg18&amp;lastVirtModeType=default&amp;lastVirtModeExtraState=&amp;virtModeType=default&amp;virtMode=0&amp;nonVirtPosition=&amp;position=chr11%3A4730996-5732587&amp;hgsid=477415705_hsOHD2dsAOK6lFv6g65rqlbpgzyP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Expectation-maximization (EM)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 algorithm for ML estimation with “missing data”</a:t>
            </a:r>
          </a:p>
          <a:p>
            <a:r>
              <a:rPr lang="en-US"/>
              <a:t>Clustering</a:t>
            </a:r>
          </a:p>
          <a:p>
            <a:r>
              <a:rPr lang="en-US"/>
              <a:t>Machine learning</a:t>
            </a:r>
          </a:p>
          <a:p>
            <a:r>
              <a:rPr lang="en-US"/>
              <a:t>Computer vision</a:t>
            </a:r>
          </a:p>
          <a:p>
            <a:r>
              <a:rPr lang="en-US"/>
              <a:t>Natural language processing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11630</TotalTime>
  <Words>953</Words>
  <Application>Microsoft Macintosh PowerPoint</Application>
  <PresentationFormat>Widescreen</PresentationFormat>
  <Paragraphs>161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Theme</vt:lpstr>
      <vt:lpstr>HW7: Evolutionarily conserved segments</vt:lpstr>
      <vt:lpstr>Input</vt:lpstr>
      <vt:lpstr>Setting parameters</vt:lpstr>
      <vt:lpstr>Output</vt:lpstr>
      <vt:lpstr>ENCODE project</vt:lpstr>
      <vt:lpstr>ENCODE assays</vt:lpstr>
      <vt:lpstr>ENCODE assays</vt:lpstr>
      <vt:lpstr>ENm009 – beta globin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Expectation-maximization (EM) algorithm</vt:lpstr>
      <vt:lpstr>Baum-Welch algorithm</vt:lpstr>
      <vt:lpstr>Baum-Welch algorithm</vt:lpstr>
      <vt:lpstr>Baum-Welch algorithm</vt:lpstr>
      <vt:lpstr>Markov Chain Monte Carlo (MCMC) methods</vt:lpstr>
      <vt:lpstr>Markov chain</vt:lpstr>
      <vt:lpstr>Monte Carlo methods</vt:lpstr>
      <vt:lpstr>Markov Chain Monte Carlo (MCMC)</vt:lpstr>
      <vt:lpstr>Metropolis-Hastings algorithm</vt:lpstr>
      <vt:lpstr>Bayesian inference of phylogenetic trees</vt:lpstr>
      <vt:lpstr>Bayesian inference of phylogenetic trees</vt:lpstr>
      <vt:lpstr>Bayesian inference of phylogenetic trees</vt:lpstr>
      <vt:lpstr>Bayesian inference of phylogenetic trees</vt:lpstr>
      <vt:lpstr>Another recent MCMC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E. Clark</dc:creator>
  <cp:lastModifiedBy>Anne E. Clark</cp:lastModifiedBy>
  <cp:revision>100</cp:revision>
  <dcterms:created xsi:type="dcterms:W3CDTF">2016-02-17T19:31:07Z</dcterms:created>
  <dcterms:modified xsi:type="dcterms:W3CDTF">2016-02-25T21:22:03Z</dcterms:modified>
</cp:coreProperties>
</file>