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8" r:id="rId2"/>
    <p:sldId id="332" r:id="rId3"/>
    <p:sldId id="284" r:id="rId4"/>
    <p:sldId id="295" r:id="rId5"/>
    <p:sldId id="296" r:id="rId6"/>
    <p:sldId id="259" r:id="rId7"/>
    <p:sldId id="32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0" r:id="rId23"/>
    <p:sldId id="262" r:id="rId24"/>
    <p:sldId id="303" r:id="rId25"/>
    <p:sldId id="261" r:id="rId26"/>
    <p:sldId id="298" r:id="rId27"/>
    <p:sldId id="293" r:id="rId28"/>
    <p:sldId id="294" r:id="rId29"/>
    <p:sldId id="306" r:id="rId30"/>
    <p:sldId id="307" r:id="rId31"/>
    <p:sldId id="308" r:id="rId32"/>
    <p:sldId id="309" r:id="rId33"/>
    <p:sldId id="301" r:id="rId34"/>
    <p:sldId id="318" r:id="rId35"/>
    <p:sldId id="329" r:id="rId36"/>
    <p:sldId id="316" r:id="rId37"/>
    <p:sldId id="317" r:id="rId38"/>
    <p:sldId id="330" r:id="rId39"/>
    <p:sldId id="314" r:id="rId40"/>
    <p:sldId id="331" r:id="rId41"/>
    <p:sldId id="320" r:id="rId42"/>
    <p:sldId id="321" r:id="rId43"/>
    <p:sldId id="322" r:id="rId44"/>
    <p:sldId id="323" r:id="rId45"/>
    <p:sldId id="324" r:id="rId46"/>
    <p:sldId id="325" r:id="rId47"/>
    <p:sldId id="326" r:id="rId48"/>
    <p:sldId id="31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4"/>
    <p:restoredTop sz="92038"/>
  </p:normalViewPr>
  <p:slideViewPr>
    <p:cSldViewPr snapToGrid="0" snapToObjects="1">
      <p:cViewPr>
        <p:scale>
          <a:sx n="105" d="100"/>
          <a:sy n="105" d="100"/>
        </p:scale>
        <p:origin x="-164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7352C-84EC-6F44-B212-24DCB3BAC3D3}" type="datetimeFigureOut">
              <a:t>3/2/16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4FAD4-AC2B-2649-8C05-5E63DE3276F9}" type="slidenum">
              <a:t>‹#›</a:t>
            </a:fld>
            <a:endParaRPr lang="en-US"/>
          </a:p>
        </p:txBody>
      </p:sp>
    </p:spTree>
    <p:extLst>
      <p:ext uri="{BB962C8B-B14F-4D97-AF65-F5344CB8AC3E}">
        <p14:creationId xmlns:p14="http://schemas.microsoft.com/office/powerpoint/2010/main" val="208237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 the maximal d segments</a:t>
            </a:r>
          </a:p>
        </p:txBody>
      </p:sp>
      <p:sp>
        <p:nvSpPr>
          <p:cNvPr id="4" name="Slide Number Placeholder 3"/>
          <p:cNvSpPr>
            <a:spLocks noGrp="1"/>
          </p:cNvSpPr>
          <p:nvPr>
            <p:ph type="sldNum" sz="quarter" idx="10"/>
          </p:nvPr>
        </p:nvSpPr>
        <p:spPr/>
        <p:txBody>
          <a:bodyPr/>
          <a:lstStyle/>
          <a:p>
            <a:fld id="{E634FAD4-AC2B-2649-8C05-5E63DE3276F9}" type="slidenum">
              <a:t>3</a:t>
            </a:fld>
            <a:endParaRPr lang="en-US"/>
          </a:p>
        </p:txBody>
      </p:sp>
    </p:spTree>
    <p:extLst>
      <p:ext uri="{BB962C8B-B14F-4D97-AF65-F5344CB8AC3E}">
        <p14:creationId xmlns:p14="http://schemas.microsoft.com/office/powerpoint/2010/main" val="92731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analysis</a:t>
            </a:r>
            <a:r>
              <a:rPr lang="en-US" baseline="0"/>
              <a:t> of algorithms, complexity theory, big O notation, tex</a:t>
            </a:r>
            <a:endParaRPr lang="en-US"/>
          </a:p>
        </p:txBody>
      </p:sp>
      <p:sp>
        <p:nvSpPr>
          <p:cNvPr id="4" name="Slide Number Placeholder 3"/>
          <p:cNvSpPr>
            <a:spLocks noGrp="1"/>
          </p:cNvSpPr>
          <p:nvPr>
            <p:ph type="sldNum" sz="quarter" idx="10"/>
          </p:nvPr>
        </p:nvSpPr>
        <p:spPr/>
        <p:txBody>
          <a:bodyPr/>
          <a:lstStyle/>
          <a:p>
            <a:fld id="{E634FAD4-AC2B-2649-8C05-5E63DE3276F9}" type="slidenum">
              <a:t>39</a:t>
            </a:fld>
            <a:endParaRPr lang="en-US"/>
          </a:p>
        </p:txBody>
      </p:sp>
    </p:spTree>
    <p:extLst>
      <p:ext uri="{BB962C8B-B14F-4D97-AF65-F5344CB8AC3E}">
        <p14:creationId xmlns:p14="http://schemas.microsoft.com/office/powerpoint/2010/main" val="11654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a:t>
            </a:r>
            <a:r>
              <a:rPr lang="en-US" baseline="0"/>
              <a:t> through example code</a:t>
            </a:r>
            <a:endParaRPr lang="en-US"/>
          </a:p>
        </p:txBody>
      </p:sp>
      <p:sp>
        <p:nvSpPr>
          <p:cNvPr id="4" name="Slide Number Placeholder 3"/>
          <p:cNvSpPr>
            <a:spLocks noGrp="1"/>
          </p:cNvSpPr>
          <p:nvPr>
            <p:ph type="sldNum" sz="quarter" idx="10"/>
          </p:nvPr>
        </p:nvSpPr>
        <p:spPr/>
        <p:txBody>
          <a:bodyPr/>
          <a:lstStyle/>
          <a:p>
            <a:fld id="{E634FAD4-AC2B-2649-8C05-5E63DE3276F9}" type="slidenum">
              <a:t>41</a:t>
            </a:fld>
            <a:endParaRPr lang="en-US"/>
          </a:p>
        </p:txBody>
      </p:sp>
    </p:spTree>
    <p:extLst>
      <p:ext uri="{BB962C8B-B14F-4D97-AF65-F5344CB8AC3E}">
        <p14:creationId xmlns:p14="http://schemas.microsoft.com/office/powerpoint/2010/main" val="31537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code</a:t>
            </a:r>
          </a:p>
        </p:txBody>
      </p:sp>
      <p:sp>
        <p:nvSpPr>
          <p:cNvPr id="4" name="Slide Number Placeholder 3"/>
          <p:cNvSpPr>
            <a:spLocks noGrp="1"/>
          </p:cNvSpPr>
          <p:nvPr>
            <p:ph type="sldNum" sz="quarter" idx="10"/>
          </p:nvPr>
        </p:nvSpPr>
        <p:spPr/>
        <p:txBody>
          <a:bodyPr/>
          <a:lstStyle/>
          <a:p>
            <a:fld id="{E634FAD4-AC2B-2649-8C05-5E63DE3276F9}" type="slidenum">
              <a:t>42</a:t>
            </a:fld>
            <a:endParaRPr lang="en-US"/>
          </a:p>
        </p:txBody>
      </p:sp>
    </p:spTree>
    <p:extLst>
      <p:ext uri="{BB962C8B-B14F-4D97-AF65-F5344CB8AC3E}">
        <p14:creationId xmlns:p14="http://schemas.microsoft.com/office/powerpoint/2010/main" val="51888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Brackets [] indicate ‘or’</a:t>
            </a:r>
          </a:p>
          <a:p>
            <a:r>
              <a:rPr lang="pt-BR"/>
              <a:t>Curly braces {} indicate </a:t>
            </a:r>
          </a:p>
          <a:p>
            <a:r>
              <a:rPr lang="pt-BR"/>
              <a:t>\b is word boundary</a:t>
            </a:r>
          </a:p>
          <a:p>
            <a:r>
              <a:rPr lang="pt-BR"/>
              <a:t>A-Z indicates alphabetic characters</a:t>
            </a:r>
          </a:p>
          <a:p>
            <a:r>
              <a:rPr lang="pt-BR"/>
              <a:t>0-9 indicates numeric characters</a:t>
            </a:r>
          </a:p>
          <a:p>
            <a:r>
              <a:rPr lang="pt-BR"/>
              <a:t>+ indicates 1 or more times (for the thing before it)</a:t>
            </a:r>
          </a:p>
          <a:p>
            <a:r>
              <a:rPr lang="pt-BR"/>
              <a:t>{2,} indicates 2 or more times</a:t>
            </a:r>
          </a:p>
          <a:p>
            <a:r>
              <a:rPr lang="pt-BR"/>
              <a:t>\ is escape character</a:t>
            </a:r>
            <a:endParaRPr lang="en-US"/>
          </a:p>
          <a:p>
            <a:endParaRPr lang="en-US"/>
          </a:p>
        </p:txBody>
      </p:sp>
      <p:sp>
        <p:nvSpPr>
          <p:cNvPr id="4" name="Slide Number Placeholder 3"/>
          <p:cNvSpPr>
            <a:spLocks noGrp="1"/>
          </p:cNvSpPr>
          <p:nvPr>
            <p:ph type="sldNum" sz="quarter" idx="10"/>
          </p:nvPr>
        </p:nvSpPr>
        <p:spPr/>
        <p:txBody>
          <a:bodyPr/>
          <a:lstStyle/>
          <a:p>
            <a:fld id="{E634FAD4-AC2B-2649-8C05-5E63DE3276F9}" type="slidenum">
              <a:t>44</a:t>
            </a:fld>
            <a:endParaRPr lang="en-US"/>
          </a:p>
        </p:txBody>
      </p:sp>
    </p:spTree>
    <p:extLst>
      <p:ext uri="{BB962C8B-B14F-4D97-AF65-F5344CB8AC3E}">
        <p14:creationId xmlns:p14="http://schemas.microsoft.com/office/powerpoint/2010/main" val="13880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4FAD4-AC2B-2649-8C05-5E63DE3276F9}" type="slidenum">
              <a:t>4</a:t>
            </a:fld>
            <a:endParaRPr lang="en-US"/>
          </a:p>
        </p:txBody>
      </p:sp>
    </p:spTree>
    <p:extLst>
      <p:ext uri="{BB962C8B-B14F-4D97-AF65-F5344CB8AC3E}">
        <p14:creationId xmlns:p14="http://schemas.microsoft.com/office/powerpoint/2010/main" val="119874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4FAD4-AC2B-2649-8C05-5E63DE3276F9}" type="slidenum">
              <a:t>5</a:t>
            </a:fld>
            <a:endParaRPr lang="en-US"/>
          </a:p>
        </p:txBody>
      </p:sp>
    </p:spTree>
    <p:extLst>
      <p:ext uri="{BB962C8B-B14F-4D97-AF65-F5344CB8AC3E}">
        <p14:creationId xmlns:p14="http://schemas.microsoft.com/office/powerpoint/2010/main" val="165441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 can be larger than this, but no less</a:t>
            </a:r>
          </a:p>
        </p:txBody>
      </p:sp>
      <p:sp>
        <p:nvSpPr>
          <p:cNvPr id="4" name="Slide Number Placeholder 3"/>
          <p:cNvSpPr>
            <a:spLocks noGrp="1"/>
          </p:cNvSpPr>
          <p:nvPr>
            <p:ph type="sldNum" sz="quarter" idx="10"/>
          </p:nvPr>
        </p:nvSpPr>
        <p:spPr/>
        <p:txBody>
          <a:bodyPr/>
          <a:lstStyle/>
          <a:p>
            <a:fld id="{E634FAD4-AC2B-2649-8C05-5E63DE3276F9}" type="slidenum">
              <a:t>25</a:t>
            </a:fld>
            <a:endParaRPr lang="en-US"/>
          </a:p>
        </p:txBody>
      </p:sp>
    </p:spTree>
    <p:extLst>
      <p:ext uri="{BB962C8B-B14F-4D97-AF65-F5344CB8AC3E}">
        <p14:creationId xmlns:p14="http://schemas.microsoft.com/office/powerpoint/2010/main" val="100516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4FAD4-AC2B-2649-8C05-5E63DE3276F9}" type="slidenum">
              <a:t>26</a:t>
            </a:fld>
            <a:endParaRPr lang="en-US"/>
          </a:p>
        </p:txBody>
      </p:sp>
    </p:spTree>
    <p:extLst>
      <p:ext uri="{BB962C8B-B14F-4D97-AF65-F5344CB8AC3E}">
        <p14:creationId xmlns:p14="http://schemas.microsoft.com/office/powerpoint/2010/main" val="82958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4FAD4-AC2B-2649-8C05-5E63DE3276F9}" type="slidenum">
              <a:t>27</a:t>
            </a:fld>
            <a:endParaRPr lang="en-US"/>
          </a:p>
        </p:txBody>
      </p:sp>
    </p:spTree>
    <p:extLst>
      <p:ext uri="{BB962C8B-B14F-4D97-AF65-F5344CB8AC3E}">
        <p14:creationId xmlns:p14="http://schemas.microsoft.com/office/powerpoint/2010/main" val="3151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4FAD4-AC2B-2649-8C05-5E63DE3276F9}" type="slidenum">
              <a:t>28</a:t>
            </a:fld>
            <a:endParaRPr lang="en-US"/>
          </a:p>
        </p:txBody>
      </p:sp>
    </p:spTree>
    <p:extLst>
      <p:ext uri="{BB962C8B-B14F-4D97-AF65-F5344CB8AC3E}">
        <p14:creationId xmlns:p14="http://schemas.microsoft.com/office/powerpoint/2010/main" val="80784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GCC compiles a C/C++ program into executable in 4 steps as shown in the above diagram. For example, a "gcc -o hello.exe hello.c" is carried out as follows: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Pre-processing: via the GNU C Preprocessor (cpp.exe), which includes the headers (#include) and expands the macros (#define).&gt; </a:t>
            </a:r>
            <a:r>
              <a:rPr lang="en-US" sz="1200" b="1" i="0" kern="1200">
                <a:solidFill>
                  <a:schemeClr val="tx1"/>
                </a:solidFill>
                <a:effectLst/>
                <a:latin typeface="+mn-lt"/>
                <a:ea typeface="+mn-ea"/>
                <a:cs typeface="+mn-cs"/>
              </a:rPr>
              <a:t>cpp hello.c &gt; hello.i</a:t>
            </a:r>
          </a:p>
          <a:p>
            <a:r>
              <a:rPr lang="en-US" sz="1200" b="0" i="0" kern="1200">
                <a:solidFill>
                  <a:schemeClr val="tx1"/>
                </a:solidFill>
                <a:effectLst/>
                <a:latin typeface="+mn-lt"/>
                <a:ea typeface="+mn-ea"/>
                <a:cs typeface="+mn-cs"/>
              </a:rPr>
              <a:t>The resultant intermediate file "hello.i" contains the expanded source code.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Compilation: The compiler compiles the pre-processed source code into assembly code for a specific processor.&gt; </a:t>
            </a:r>
            <a:r>
              <a:rPr lang="en-US" sz="1200" b="1" i="0" kern="1200">
                <a:solidFill>
                  <a:schemeClr val="tx1"/>
                </a:solidFill>
                <a:effectLst/>
                <a:latin typeface="+mn-lt"/>
                <a:ea typeface="+mn-ea"/>
                <a:cs typeface="+mn-cs"/>
              </a:rPr>
              <a:t>gcc -S hello.i</a:t>
            </a:r>
            <a:r>
              <a:rPr lang="en-US" sz="1200" b="0" i="0" kern="1200">
                <a:solidFill>
                  <a:schemeClr val="tx1"/>
                </a:solidFill>
                <a:effectLst/>
                <a:latin typeface="+mn-lt"/>
                <a:ea typeface="+mn-ea"/>
                <a:cs typeface="+mn-cs"/>
              </a:rPr>
              <a:t>The -S option specifies to produce assembly code, instead of object code. The resultant assembly file is "hello.s".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Assembly: The assembler (as.exe) converts the assembly code into machine code in the object file "hello.o".&gt; </a:t>
            </a:r>
            <a:r>
              <a:rPr lang="en-US" sz="1200" b="1" i="0" kern="1200">
                <a:solidFill>
                  <a:schemeClr val="tx1"/>
                </a:solidFill>
                <a:effectLst/>
                <a:latin typeface="+mn-lt"/>
                <a:ea typeface="+mn-ea"/>
                <a:cs typeface="+mn-cs"/>
              </a:rPr>
              <a:t>as -o hello.o hello.s</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Linker: Finally, the linker (ld.exe) links the object code with the library code to produce an executable file "hello.exe".&gt; </a:t>
            </a:r>
            <a:r>
              <a:rPr lang="en-US" sz="1200" b="1" i="0" kern="1200">
                <a:solidFill>
                  <a:schemeClr val="tx1"/>
                </a:solidFill>
                <a:effectLst/>
                <a:latin typeface="+mn-lt"/>
                <a:ea typeface="+mn-ea"/>
                <a:cs typeface="+mn-cs"/>
              </a:rPr>
              <a:t>ld -o hello.exe hello.o ...libraries</a:t>
            </a:r>
            <a:r>
              <a:rPr lang="is-IS" sz="1200" b="1" i="0"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4FAD4-AC2B-2649-8C05-5E63DE3276F9}" type="slidenum">
              <a:t>36</a:t>
            </a:fld>
            <a:endParaRPr lang="en-US"/>
          </a:p>
        </p:txBody>
      </p:sp>
    </p:spTree>
    <p:extLst>
      <p:ext uri="{BB962C8B-B14F-4D97-AF65-F5344CB8AC3E}">
        <p14:creationId xmlns:p14="http://schemas.microsoft.com/office/powerpoint/2010/main" val="23883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GCC compiles a C/C++ program into executable in 4 steps as shown in the above diagram. For example, a "gcc -o hello.exe hello.c" is carried out as follows: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Pre-processing: via the GNU C Preprocessor (cpp.exe), which includes the headers (#include) and expands the macros (#define).&gt; </a:t>
            </a:r>
            <a:r>
              <a:rPr lang="en-US" sz="1200" b="1" i="0" kern="1200">
                <a:solidFill>
                  <a:schemeClr val="tx1"/>
                </a:solidFill>
                <a:effectLst/>
                <a:latin typeface="+mn-lt"/>
                <a:ea typeface="+mn-ea"/>
                <a:cs typeface="+mn-cs"/>
              </a:rPr>
              <a:t>cpp hello.c &gt; hello.i</a:t>
            </a:r>
          </a:p>
          <a:p>
            <a:r>
              <a:rPr lang="en-US" sz="1200" b="0" i="0" kern="1200">
                <a:solidFill>
                  <a:schemeClr val="tx1"/>
                </a:solidFill>
                <a:effectLst/>
                <a:latin typeface="+mn-lt"/>
                <a:ea typeface="+mn-ea"/>
                <a:cs typeface="+mn-cs"/>
              </a:rPr>
              <a:t>The resultant intermediate file "hello.i" contains the expanded source code.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Compilation: The compiler compiles the pre-processed source code into assembly code for a specific processor.&gt; </a:t>
            </a:r>
            <a:r>
              <a:rPr lang="en-US" sz="1200" b="1" i="0" kern="1200">
                <a:solidFill>
                  <a:schemeClr val="tx1"/>
                </a:solidFill>
                <a:effectLst/>
                <a:latin typeface="+mn-lt"/>
                <a:ea typeface="+mn-ea"/>
                <a:cs typeface="+mn-cs"/>
              </a:rPr>
              <a:t>gcc -S hello.i</a:t>
            </a:r>
            <a:r>
              <a:rPr lang="en-US" sz="1200" b="0" i="0" kern="1200">
                <a:solidFill>
                  <a:schemeClr val="tx1"/>
                </a:solidFill>
                <a:effectLst/>
                <a:latin typeface="+mn-lt"/>
                <a:ea typeface="+mn-ea"/>
                <a:cs typeface="+mn-cs"/>
              </a:rPr>
              <a:t>The -S option specifies to produce assembly code, instead of object code. The resultant assembly file is "hello.s".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Assembly: The assembler (as.exe) converts the assembly code into machine code in the object file "hello.o".&gt; </a:t>
            </a:r>
            <a:r>
              <a:rPr lang="en-US" sz="1200" b="1" i="0" kern="1200">
                <a:solidFill>
                  <a:schemeClr val="tx1"/>
                </a:solidFill>
                <a:effectLst/>
                <a:latin typeface="+mn-lt"/>
                <a:ea typeface="+mn-ea"/>
                <a:cs typeface="+mn-cs"/>
              </a:rPr>
              <a:t>as -o hello.o hello.s</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Linker: Finally, the linker (ld.exe) links the object code with the library code to produce an executable file "hello.exe".&gt; </a:t>
            </a:r>
            <a:r>
              <a:rPr lang="en-US" sz="1200" b="1" i="0" kern="1200">
                <a:solidFill>
                  <a:schemeClr val="tx1"/>
                </a:solidFill>
                <a:effectLst/>
                <a:latin typeface="+mn-lt"/>
                <a:ea typeface="+mn-ea"/>
                <a:cs typeface="+mn-cs"/>
              </a:rPr>
              <a:t>ld -o hello.exe hello.o ...libraries</a:t>
            </a:r>
            <a:r>
              <a:rPr lang="is-IS" sz="1200" b="1" i="0"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4FAD4-AC2B-2649-8C05-5E63DE3276F9}" type="slidenum">
              <a:t>38</a:t>
            </a:fld>
            <a:endParaRPr lang="en-US"/>
          </a:p>
        </p:txBody>
      </p:sp>
    </p:spTree>
    <p:extLst>
      <p:ext uri="{BB962C8B-B14F-4D97-AF65-F5344CB8AC3E}">
        <p14:creationId xmlns:p14="http://schemas.microsoft.com/office/powerpoint/2010/main" val="56561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49627B-304A-6D4E-B768-5C3D31B7099A}" type="datetimeFigureOut">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20136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9627B-304A-6D4E-B768-5C3D31B7099A}" type="datetimeFigureOut">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71531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9627B-304A-6D4E-B768-5C3D31B7099A}" type="datetimeFigureOut">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74059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9627B-304A-6D4E-B768-5C3D31B7099A}" type="datetimeFigureOut">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61743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9627B-304A-6D4E-B768-5C3D31B7099A}" type="datetimeFigureOut">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38847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49627B-304A-6D4E-B768-5C3D31B7099A}" type="datetimeFigureOut">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59840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49627B-304A-6D4E-B768-5C3D31B7099A}" type="datetimeFigureOut">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5061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49627B-304A-6D4E-B768-5C3D31B7099A}" type="datetimeFigureOut">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69781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627B-304A-6D4E-B768-5C3D31B7099A}" type="datetimeFigureOut">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48950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49627B-304A-6D4E-B768-5C3D31B7099A}" type="datetimeFigureOut">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85887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49627B-304A-6D4E-B768-5C3D31B7099A}" type="datetimeFigureOut">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778CE-1EB3-C24B-85F6-E069DA344207}" type="slidenum">
              <a:t>‹#›</a:t>
            </a:fld>
            <a:endParaRPr lang="en-US"/>
          </a:p>
        </p:txBody>
      </p:sp>
    </p:spTree>
    <p:extLst>
      <p:ext uri="{BB962C8B-B14F-4D97-AF65-F5344CB8AC3E}">
        <p14:creationId xmlns:p14="http://schemas.microsoft.com/office/powerpoint/2010/main" val="18145493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627B-304A-6D4E-B768-5C3D31B7099A}" type="datetimeFigureOut">
              <a:t>2/29/16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778CE-1EB3-C24B-85F6-E069DA344207}" type="slidenum">
              <a:t>‹#›</a:t>
            </a:fld>
            <a:endParaRPr lang="en-US"/>
          </a:p>
        </p:txBody>
      </p:sp>
    </p:spTree>
    <p:extLst>
      <p:ext uri="{BB962C8B-B14F-4D97-AF65-F5344CB8AC3E}">
        <p14:creationId xmlns:p14="http://schemas.microsoft.com/office/powerpoint/2010/main" val="174846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ozeman.genome.washington.edu/compbio/mbt599/hw8_template.tx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Maximal D-segments</a:t>
            </a:r>
          </a:p>
        </p:txBody>
      </p:sp>
      <p:sp>
        <p:nvSpPr>
          <p:cNvPr id="3" name="Content Placeholder 2"/>
          <p:cNvSpPr>
            <a:spLocks noGrp="1"/>
          </p:cNvSpPr>
          <p:nvPr>
            <p:ph idx="1"/>
          </p:nvPr>
        </p:nvSpPr>
        <p:spPr/>
        <p:txBody>
          <a:bodyPr/>
          <a:lstStyle/>
          <a:p>
            <a:r>
              <a:rPr lang="en-US"/>
              <a:t>Maximal-scoring</a:t>
            </a:r>
          </a:p>
          <a:p>
            <a:pPr lvl="1"/>
            <a:r>
              <a:rPr lang="en-US"/>
              <a:t>No subsegment has higher score</a:t>
            </a:r>
          </a:p>
          <a:p>
            <a:pPr lvl="1"/>
            <a:r>
              <a:rPr lang="en-US"/>
              <a:t>No segment properly containing the segment satisfies the above</a:t>
            </a:r>
          </a:p>
          <a:p>
            <a:pPr lvl="1"/>
            <a:r>
              <a:rPr lang="en-US" strike="sngStrike"/>
              <a:t>No supersegment has higher score </a:t>
            </a:r>
            <a:r>
              <a:rPr lang="en-US">
                <a:solidFill>
                  <a:srgbClr val="FF0000"/>
                </a:solidFill>
                <a:sym typeface="Wingdings"/>
              </a:rPr>
              <a:t> NOT TRUE (see next slide for example)</a:t>
            </a:r>
            <a:endParaRPr lang="en-US" strike="sngStrike">
              <a:solidFill>
                <a:srgbClr val="FF0000"/>
              </a:solidFill>
            </a:endParaRPr>
          </a:p>
          <a:p>
            <a:r>
              <a:rPr lang="en-US"/>
              <a:t>Maximum allowed dropoff D &lt; 0</a:t>
            </a:r>
          </a:p>
          <a:p>
            <a:pPr lvl="1"/>
            <a:r>
              <a:rPr lang="en-US"/>
              <a:t>No subsegment has score &lt; D</a:t>
            </a:r>
          </a:p>
          <a:p>
            <a:r>
              <a:rPr lang="en-US"/>
              <a:t>Score &gt;= S</a:t>
            </a:r>
          </a:p>
          <a:p>
            <a:pPr lvl="1"/>
            <a:r>
              <a:rPr lang="en-US"/>
              <a:t>Where S &gt;= -D</a:t>
            </a:r>
          </a:p>
        </p:txBody>
      </p:sp>
    </p:spTree>
    <p:extLst>
      <p:ext uri="{BB962C8B-B14F-4D97-AF65-F5344CB8AC3E}">
        <p14:creationId xmlns:p14="http://schemas.microsoft.com/office/powerpoint/2010/main" val="896935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0</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5</a:t>
            </a:r>
          </a:p>
          <a:p>
            <a:pPr marL="0" indent="0">
              <a:buNone/>
            </a:pPr>
            <a:r>
              <a:rPr lang="en-US" sz="1600">
                <a:latin typeface="Monaco" charset="0"/>
                <a:ea typeface="Monaco" charset="0"/>
                <a:cs typeface="Monaco" charset="0"/>
              </a:rPr>
              <a:t>cumul = -.05</a:t>
            </a:r>
          </a:p>
        </p:txBody>
      </p:sp>
      <p:sp>
        <p:nvSpPr>
          <p:cNvPr id="4" name="Rectangle 3"/>
          <p:cNvSpPr/>
          <p:nvPr/>
        </p:nvSpPr>
        <p:spPr>
          <a:xfrm>
            <a:off x="4430121"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16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.52</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5</a:t>
            </a:r>
          </a:p>
          <a:p>
            <a:pPr marL="0" indent="0">
              <a:buNone/>
            </a:pPr>
            <a:r>
              <a:rPr lang="en-US" sz="1600">
                <a:latin typeface="Monaco" charset="0"/>
                <a:ea typeface="Monaco" charset="0"/>
                <a:cs typeface="Monaco" charset="0"/>
              </a:rPr>
              <a:t>cumul = .52</a:t>
            </a:r>
          </a:p>
        </p:txBody>
      </p:sp>
      <p:sp>
        <p:nvSpPr>
          <p:cNvPr id="4" name="Rectangle 3"/>
          <p:cNvSpPr/>
          <p:nvPr/>
        </p:nvSpPr>
        <p:spPr>
          <a:xfrm>
            <a:off x="5044985"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360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1.62</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6</a:t>
            </a:r>
          </a:p>
          <a:p>
            <a:pPr marL="0" indent="0">
              <a:buNone/>
            </a:pPr>
            <a:r>
              <a:rPr lang="en-US" sz="1600">
                <a:latin typeface="Monaco" charset="0"/>
                <a:ea typeface="Monaco" charset="0"/>
                <a:cs typeface="Monaco" charset="0"/>
              </a:rPr>
              <a:t>cumul = 1.62</a:t>
            </a:r>
          </a:p>
        </p:txBody>
      </p:sp>
      <p:sp>
        <p:nvSpPr>
          <p:cNvPr id="4" name="Rectangle 3"/>
          <p:cNvSpPr/>
          <p:nvPr/>
        </p:nvSpPr>
        <p:spPr>
          <a:xfrm>
            <a:off x="5659843"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33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1.62</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6</a:t>
            </a:r>
          </a:p>
          <a:p>
            <a:pPr marL="0" indent="0">
              <a:buNone/>
            </a:pPr>
            <a:r>
              <a:rPr lang="en-US" sz="1600">
                <a:latin typeface="Monaco" charset="0"/>
                <a:ea typeface="Monaco" charset="0"/>
                <a:cs typeface="Monaco" charset="0"/>
              </a:rPr>
              <a:t>cumul = 1.57</a:t>
            </a:r>
          </a:p>
        </p:txBody>
      </p:sp>
      <p:sp>
        <p:nvSpPr>
          <p:cNvPr id="4" name="Rectangle 3"/>
          <p:cNvSpPr/>
          <p:nvPr/>
        </p:nvSpPr>
        <p:spPr>
          <a:xfrm>
            <a:off x="6274705"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916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3.27</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8</a:t>
            </a:r>
          </a:p>
          <a:p>
            <a:pPr marL="0" indent="0">
              <a:buNone/>
            </a:pPr>
            <a:r>
              <a:rPr lang="en-US" sz="1600">
                <a:latin typeface="Monaco" charset="0"/>
                <a:ea typeface="Monaco" charset="0"/>
                <a:cs typeface="Monaco" charset="0"/>
              </a:rPr>
              <a:t>cumul = 3.27</a:t>
            </a:r>
          </a:p>
        </p:txBody>
      </p:sp>
      <p:sp>
        <p:nvSpPr>
          <p:cNvPr id="4" name="Rectangle 3"/>
          <p:cNvSpPr/>
          <p:nvPr/>
        </p:nvSpPr>
        <p:spPr>
          <a:xfrm>
            <a:off x="6889561"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345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3.79</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9</a:t>
            </a:r>
          </a:p>
          <a:p>
            <a:pPr marL="0" indent="0">
              <a:buNone/>
            </a:pPr>
            <a:r>
              <a:rPr lang="en-US" sz="1600">
                <a:latin typeface="Monaco" charset="0"/>
                <a:ea typeface="Monaco" charset="0"/>
                <a:cs typeface="Monaco" charset="0"/>
              </a:rPr>
              <a:t>cumul = 3.79</a:t>
            </a:r>
          </a:p>
        </p:txBody>
      </p:sp>
      <p:sp>
        <p:nvSpPr>
          <p:cNvPr id="4" name="Rectangle 3"/>
          <p:cNvSpPr/>
          <p:nvPr/>
        </p:nvSpPr>
        <p:spPr>
          <a:xfrm>
            <a:off x="7504421"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426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4.89</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10</a:t>
            </a:r>
          </a:p>
          <a:p>
            <a:pPr marL="0" indent="0">
              <a:buNone/>
            </a:pPr>
            <a:r>
              <a:rPr lang="en-US" sz="1600">
                <a:latin typeface="Monaco" charset="0"/>
                <a:ea typeface="Monaco" charset="0"/>
                <a:cs typeface="Monaco" charset="0"/>
              </a:rPr>
              <a:t>cumul = 4.89</a:t>
            </a:r>
          </a:p>
        </p:txBody>
      </p:sp>
      <p:sp>
        <p:nvSpPr>
          <p:cNvPr id="4" name="Rectangle 3"/>
          <p:cNvSpPr/>
          <p:nvPr/>
        </p:nvSpPr>
        <p:spPr>
          <a:xfrm>
            <a:off x="8119283"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53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4.89</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10</a:t>
            </a:r>
          </a:p>
          <a:p>
            <a:pPr marL="0" indent="0">
              <a:buNone/>
            </a:pPr>
            <a:r>
              <a:rPr lang="en-US" sz="1600">
                <a:latin typeface="Monaco" charset="0"/>
                <a:ea typeface="Monaco" charset="0"/>
                <a:cs typeface="Monaco" charset="0"/>
              </a:rPr>
              <a:t>cumul = 4.84</a:t>
            </a:r>
          </a:p>
        </p:txBody>
      </p:sp>
      <p:sp>
        <p:nvSpPr>
          <p:cNvPr id="4" name="Rectangle 3"/>
          <p:cNvSpPr/>
          <p:nvPr/>
        </p:nvSpPr>
        <p:spPr>
          <a:xfrm>
            <a:off x="8702613"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005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4.89</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10</a:t>
            </a:r>
          </a:p>
          <a:p>
            <a:pPr marL="0" indent="0">
              <a:buNone/>
            </a:pPr>
            <a:r>
              <a:rPr lang="en-US" sz="1600">
                <a:latin typeface="Monaco" charset="0"/>
                <a:ea typeface="Monaco" charset="0"/>
                <a:cs typeface="Monaco" charset="0"/>
              </a:rPr>
              <a:t>cumul = 4.79</a:t>
            </a:r>
          </a:p>
        </p:txBody>
      </p:sp>
      <p:sp>
        <p:nvSpPr>
          <p:cNvPr id="4" name="Rectangle 3"/>
          <p:cNvSpPr/>
          <p:nvPr/>
        </p:nvSpPr>
        <p:spPr>
          <a:xfrm>
            <a:off x="9333237"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4.89</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10</a:t>
            </a:r>
          </a:p>
          <a:p>
            <a:pPr marL="0" indent="0">
              <a:buNone/>
            </a:pPr>
            <a:r>
              <a:rPr lang="en-US" sz="1600">
                <a:latin typeface="Monaco" charset="0"/>
                <a:ea typeface="Monaco" charset="0"/>
                <a:cs typeface="Monaco" charset="0"/>
              </a:rPr>
              <a:t>cumul = 4.74</a:t>
            </a:r>
          </a:p>
        </p:txBody>
      </p:sp>
      <p:sp>
        <p:nvSpPr>
          <p:cNvPr id="4" name="Rectangle 3"/>
          <p:cNvSpPr/>
          <p:nvPr/>
        </p:nvSpPr>
        <p:spPr>
          <a:xfrm>
            <a:off x="9932335"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3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503065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4.89</a:t>
            </a:r>
          </a:p>
          <a:p>
            <a:pPr marL="0" indent="0">
              <a:buNone/>
            </a:pPr>
            <a:r>
              <a:rPr lang="en-US" sz="1600">
                <a:latin typeface="Monaco" charset="0"/>
                <a:ea typeface="Monaco" charset="0"/>
                <a:cs typeface="Monaco" charset="0"/>
              </a:rPr>
              <a:t>start = 5</a:t>
            </a:r>
          </a:p>
          <a:p>
            <a:pPr marL="0" indent="0">
              <a:buNone/>
            </a:pPr>
            <a:r>
              <a:rPr lang="en-US" sz="1600">
                <a:latin typeface="Monaco" charset="0"/>
                <a:ea typeface="Monaco" charset="0"/>
                <a:cs typeface="Monaco" charset="0"/>
              </a:rPr>
              <a:t>end = 10</a:t>
            </a:r>
          </a:p>
          <a:p>
            <a:pPr marL="0" indent="0">
              <a:buNone/>
            </a:pPr>
            <a:r>
              <a:rPr lang="en-US" sz="1600">
                <a:latin typeface="Monaco" charset="0"/>
                <a:ea typeface="Monaco" charset="0"/>
                <a:cs typeface="Monaco" charset="0"/>
              </a:rPr>
              <a:t>cumul = 4.69</a:t>
            </a:r>
          </a:p>
        </p:txBody>
      </p:sp>
      <p:sp>
        <p:nvSpPr>
          <p:cNvPr id="4" name="Rectangle 3"/>
          <p:cNvSpPr/>
          <p:nvPr/>
        </p:nvSpPr>
        <p:spPr>
          <a:xfrm>
            <a:off x="10547197"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854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b="1">
                <a:latin typeface="Monaco" charset="0"/>
                <a:ea typeface="Monaco" charset="0"/>
                <a:cs typeface="Monaco" charset="0"/>
              </a:rPr>
              <a:t>max = 4.89</a:t>
            </a:r>
          </a:p>
          <a:p>
            <a:pPr marL="0" indent="0">
              <a:buNone/>
            </a:pPr>
            <a:r>
              <a:rPr lang="en-US" sz="1600" b="1">
                <a:latin typeface="Monaco" charset="0"/>
                <a:ea typeface="Monaco" charset="0"/>
                <a:cs typeface="Monaco" charset="0"/>
              </a:rPr>
              <a:t>start = 5</a:t>
            </a:r>
          </a:p>
          <a:p>
            <a:pPr marL="0" indent="0">
              <a:buNone/>
            </a:pPr>
            <a:r>
              <a:rPr lang="en-US" sz="1600" b="1">
                <a:latin typeface="Monaco" charset="0"/>
                <a:ea typeface="Monaco" charset="0"/>
                <a:cs typeface="Monaco" charset="0"/>
              </a:rPr>
              <a:t>end = 10</a:t>
            </a:r>
            <a:endParaRPr lang="en-US" sz="1600">
              <a:latin typeface="Monaco" charset="0"/>
              <a:ea typeface="Monaco" charset="0"/>
              <a:cs typeface="Monaco" charset="0"/>
            </a:endParaRPr>
          </a:p>
        </p:txBody>
      </p:sp>
      <p:sp>
        <p:nvSpPr>
          <p:cNvPr id="4" name="Rectangle 3"/>
          <p:cNvSpPr/>
          <p:nvPr/>
        </p:nvSpPr>
        <p:spPr>
          <a:xfrm>
            <a:off x="5092326" y="1828800"/>
            <a:ext cx="3673302"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1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Parameters</a:t>
            </a:r>
          </a:p>
        </p:txBody>
      </p:sp>
      <p:sp>
        <p:nvSpPr>
          <p:cNvPr id="3" name="Content Placeholder 2"/>
          <p:cNvSpPr>
            <a:spLocks noGrp="1"/>
          </p:cNvSpPr>
          <p:nvPr>
            <p:ph idx="1"/>
          </p:nvPr>
        </p:nvSpPr>
        <p:spPr/>
        <p:txBody>
          <a:bodyPr/>
          <a:lstStyle/>
          <a:p>
            <a:r>
              <a:rPr lang="en-US"/>
              <a:t>N = expected length of normal copy number region (state 1)</a:t>
            </a:r>
          </a:p>
          <a:p>
            <a:r>
              <a:rPr lang="en-US"/>
              <a:t>E = expected length of elevated copy number region (state 2)</a:t>
            </a:r>
          </a:p>
          <a:p>
            <a:r>
              <a:rPr lang="en-US"/>
              <a:t>Transition probabilities:</a:t>
            </a:r>
          </a:p>
          <a:p>
            <a:pPr lvl="1"/>
            <a:r>
              <a:rPr lang="en-US"/>
              <a:t>a</a:t>
            </a:r>
            <a:r>
              <a:rPr lang="en-US" baseline="-25000"/>
              <a:t>12</a:t>
            </a:r>
            <a:r>
              <a:rPr lang="en-US"/>
              <a:t> = 1/N, a</a:t>
            </a:r>
            <a:r>
              <a:rPr lang="en-US" baseline="-25000"/>
              <a:t>11</a:t>
            </a:r>
            <a:r>
              <a:rPr lang="en-US"/>
              <a:t> = 1 – 1/N</a:t>
            </a:r>
          </a:p>
          <a:p>
            <a:pPr lvl="1"/>
            <a:r>
              <a:rPr lang="en-US"/>
              <a:t>a</a:t>
            </a:r>
            <a:r>
              <a:rPr lang="en-US" baseline="-25000"/>
              <a:t>21</a:t>
            </a:r>
            <a:r>
              <a:rPr lang="en-US"/>
              <a:t> = 1/E, </a:t>
            </a:r>
            <a:r>
              <a:rPr lang="en-US"/>
              <a:t>a</a:t>
            </a:r>
            <a:r>
              <a:rPr lang="en-US" baseline="-25000"/>
              <a:t>22</a:t>
            </a:r>
            <a:r>
              <a:rPr lang="en-US"/>
              <a:t> = 1 – 1/E</a:t>
            </a:r>
          </a:p>
          <a:p>
            <a:r>
              <a:rPr lang="en-US"/>
              <a:t>Emission probabilities:</a:t>
            </a:r>
          </a:p>
          <a:p>
            <a:pPr lvl="1"/>
            <a:r>
              <a:rPr lang="en-US"/>
              <a:t>Symbols: 0, 1, 2, &gt;=3 (number of read starts)</a:t>
            </a:r>
          </a:p>
          <a:p>
            <a:pPr lvl="1"/>
            <a:r>
              <a:rPr lang="en-US"/>
              <a:t>Poisson-distributed with given means </a:t>
            </a:r>
          </a:p>
          <a:p>
            <a:pPr lvl="2"/>
            <a:r>
              <a:rPr lang="en-US"/>
              <a:t>m</a:t>
            </a:r>
            <a:r>
              <a:rPr lang="en-US" baseline="-25000"/>
              <a:t>1</a:t>
            </a:r>
            <a:r>
              <a:rPr lang="en-US"/>
              <a:t> = average number of read starts per site across chromsome</a:t>
            </a:r>
          </a:p>
          <a:p>
            <a:pPr lvl="2"/>
            <a:r>
              <a:rPr lang="en-US"/>
              <a:t>m</a:t>
            </a:r>
            <a:r>
              <a:rPr lang="en-US" baseline="-25000"/>
              <a:t>2</a:t>
            </a:r>
            <a:r>
              <a:rPr lang="en-US"/>
              <a:t> = 1.5m</a:t>
            </a:r>
            <a:r>
              <a:rPr lang="en-US" baseline="-25000"/>
              <a:t>1</a:t>
            </a:r>
            <a:r>
              <a:rPr lang="en-US"/>
              <a:t> </a:t>
            </a:r>
          </a:p>
        </p:txBody>
      </p:sp>
    </p:spTree>
    <p:extLst>
      <p:ext uri="{BB962C8B-B14F-4D97-AF65-F5344CB8AC3E}">
        <p14:creationId xmlns:p14="http://schemas.microsoft.com/office/powerpoint/2010/main" val="1617589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Poisson-distributed emission probabilities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909" y="1690688"/>
            <a:ext cx="9479061" cy="4820471"/>
          </a:xfrm>
          <a:prstGeom prst="rect">
            <a:avLst/>
          </a:prstGeom>
        </p:spPr>
      </p:pic>
      <p:sp>
        <p:nvSpPr>
          <p:cNvPr id="6" name="TextBox 5"/>
          <p:cNvSpPr txBox="1"/>
          <p:nvPr/>
        </p:nvSpPr>
        <p:spPr>
          <a:xfrm>
            <a:off x="7705344" y="2084832"/>
            <a:ext cx="1475232" cy="400110"/>
          </a:xfrm>
          <a:prstGeom prst="rect">
            <a:avLst/>
          </a:prstGeom>
          <a:solidFill>
            <a:srgbClr val="7030A0">
              <a:alpha val="29000"/>
            </a:srgbClr>
          </a:solidFill>
          <a:ln w="38100">
            <a:noFill/>
          </a:ln>
          <a:effectLst/>
        </p:spPr>
        <p:txBody>
          <a:bodyPr wrap="square" rtlCol="0">
            <a:spAutoFit/>
          </a:bodyPr>
          <a:lstStyle/>
          <a:p>
            <a:r>
              <a:rPr lang="en-US" sz="2000"/>
              <a:t>p = m</a:t>
            </a:r>
            <a:r>
              <a:rPr lang="en-US" sz="2000" baseline="30000"/>
              <a:t>r</a:t>
            </a:r>
            <a:r>
              <a:rPr lang="en-US" sz="2000"/>
              <a:t>e</a:t>
            </a:r>
            <a:r>
              <a:rPr lang="en-US" sz="2000" baseline="30000"/>
              <a:t>-m</a:t>
            </a:r>
            <a:r>
              <a:rPr lang="en-US" sz="2000"/>
              <a:t>/r!</a:t>
            </a:r>
          </a:p>
        </p:txBody>
      </p:sp>
    </p:spTree>
    <p:extLst>
      <p:ext uri="{BB962C8B-B14F-4D97-AF65-F5344CB8AC3E}">
        <p14:creationId xmlns:p14="http://schemas.microsoft.com/office/powerpoint/2010/main" val="1394742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Poisson-distributed emission probabilities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909" y="1690688"/>
            <a:ext cx="9479061" cy="4820471"/>
          </a:xfrm>
          <a:prstGeom prst="rect">
            <a:avLst/>
          </a:prstGeom>
        </p:spPr>
      </p:pic>
      <p:sp>
        <p:nvSpPr>
          <p:cNvPr id="5" name="Bent-Up Arrow 4"/>
          <p:cNvSpPr/>
          <p:nvPr/>
        </p:nvSpPr>
        <p:spPr>
          <a:xfrm flipH="1">
            <a:off x="8351520" y="6181345"/>
            <a:ext cx="975360" cy="329814"/>
          </a:xfrm>
          <a:prstGeom prst="bentUpArrow">
            <a:avLst>
              <a:gd name="adj1" fmla="val 6579"/>
              <a:gd name="adj2" fmla="val 25000"/>
              <a:gd name="adj3" fmla="val 25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26880" y="6181345"/>
            <a:ext cx="1524000" cy="646331"/>
          </a:xfrm>
          <a:prstGeom prst="rect">
            <a:avLst/>
          </a:prstGeom>
          <a:noFill/>
        </p:spPr>
        <p:txBody>
          <a:bodyPr wrap="square" rtlCol="0">
            <a:spAutoFit/>
          </a:bodyPr>
          <a:lstStyle/>
          <a:p>
            <a:r>
              <a:rPr lang="en-US">
                <a:solidFill>
                  <a:srgbClr val="7030A0"/>
                </a:solidFill>
              </a:rPr>
              <a:t>How do you calculate this?</a:t>
            </a:r>
          </a:p>
        </p:txBody>
      </p:sp>
      <p:sp>
        <p:nvSpPr>
          <p:cNvPr id="7" name="TextBox 6"/>
          <p:cNvSpPr txBox="1"/>
          <p:nvPr/>
        </p:nvSpPr>
        <p:spPr>
          <a:xfrm>
            <a:off x="7705344" y="2084832"/>
            <a:ext cx="1475232" cy="400110"/>
          </a:xfrm>
          <a:prstGeom prst="rect">
            <a:avLst/>
          </a:prstGeom>
          <a:solidFill>
            <a:srgbClr val="7030A0">
              <a:alpha val="29000"/>
            </a:srgbClr>
          </a:solidFill>
          <a:ln w="38100">
            <a:noFill/>
          </a:ln>
          <a:effectLst/>
        </p:spPr>
        <p:txBody>
          <a:bodyPr wrap="square" rtlCol="0">
            <a:spAutoFit/>
          </a:bodyPr>
          <a:lstStyle/>
          <a:p>
            <a:r>
              <a:rPr lang="en-US" sz="2000"/>
              <a:t>p = m</a:t>
            </a:r>
            <a:r>
              <a:rPr lang="en-US" sz="2000" baseline="30000"/>
              <a:t>r</a:t>
            </a:r>
            <a:r>
              <a:rPr lang="en-US" sz="2000"/>
              <a:t>e</a:t>
            </a:r>
            <a:r>
              <a:rPr lang="en-US" sz="2000" baseline="30000"/>
              <a:t>-m</a:t>
            </a:r>
            <a:r>
              <a:rPr lang="en-US" sz="2000"/>
              <a:t>/r!</a:t>
            </a:r>
          </a:p>
        </p:txBody>
      </p:sp>
    </p:spTree>
    <p:extLst>
      <p:ext uri="{BB962C8B-B14F-4D97-AF65-F5344CB8AC3E}">
        <p14:creationId xmlns:p14="http://schemas.microsoft.com/office/powerpoint/2010/main" val="213138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0" y="5273995"/>
            <a:ext cx="1621536" cy="1330140"/>
            <a:chOff x="4584192" y="5395672"/>
            <a:chExt cx="1621536" cy="1330140"/>
          </a:xfrm>
        </p:grpSpPr>
        <p:pic>
          <p:nvPicPr>
            <p:cNvPr id="7" name="Picture 6"/>
            <p:cNvPicPr>
              <a:picLocks noChangeAspect="1"/>
            </p:cNvPicPr>
            <p:nvPr/>
          </p:nvPicPr>
          <p:blipFill rotWithShape="1">
            <a:blip r:embed="rId3"/>
            <a:srcRect r="90579" b="65763"/>
            <a:stretch/>
          </p:blipFill>
          <p:spPr>
            <a:xfrm>
              <a:off x="4584192" y="5395672"/>
              <a:ext cx="384048" cy="782656"/>
            </a:xfrm>
            <a:prstGeom prst="rect">
              <a:avLst/>
            </a:prstGeom>
          </p:spPr>
        </p:pic>
        <p:pic>
          <p:nvPicPr>
            <p:cNvPr id="8" name="Picture 7"/>
            <p:cNvPicPr>
              <a:picLocks noChangeAspect="1"/>
            </p:cNvPicPr>
            <p:nvPr/>
          </p:nvPicPr>
          <p:blipFill rotWithShape="1">
            <a:blip r:embed="rId3"/>
            <a:srcRect l="11869" t="51035" r="78710" b="24350"/>
            <a:stretch/>
          </p:blipFill>
          <p:spPr>
            <a:xfrm>
              <a:off x="5821680" y="5607122"/>
              <a:ext cx="384048" cy="562692"/>
            </a:xfrm>
            <a:prstGeom prst="rect">
              <a:avLst/>
            </a:prstGeom>
          </p:spPr>
        </p:pic>
        <p:pic>
          <p:nvPicPr>
            <p:cNvPr id="9" name="Picture 8"/>
            <p:cNvPicPr>
              <a:picLocks noChangeAspect="1"/>
            </p:cNvPicPr>
            <p:nvPr/>
          </p:nvPicPr>
          <p:blipFill rotWithShape="1">
            <a:blip r:embed="rId3"/>
            <a:srcRect l="21888" t="51035" r="57177"/>
            <a:stretch/>
          </p:blipFill>
          <p:spPr>
            <a:xfrm>
              <a:off x="4968240" y="5606460"/>
              <a:ext cx="853440" cy="1119352"/>
            </a:xfrm>
            <a:prstGeom prst="rect">
              <a:avLst/>
            </a:prstGeom>
          </p:spPr>
        </p:pic>
      </p:grpSp>
      <p:sp>
        <p:nvSpPr>
          <p:cNvPr id="2" name="Title 1"/>
          <p:cNvSpPr>
            <a:spLocks noGrp="1"/>
          </p:cNvSpPr>
          <p:nvPr>
            <p:ph type="title"/>
          </p:nvPr>
        </p:nvSpPr>
        <p:spPr/>
        <p:txBody>
          <a:bodyPr/>
          <a:lstStyle/>
          <a:p>
            <a:r>
              <a:rPr lang="en-US"/>
              <a:t>Scoring function</a:t>
            </a:r>
          </a:p>
        </p:txBody>
      </p:sp>
      <p:pic>
        <p:nvPicPr>
          <p:cNvPr id="4" name="Picture 3"/>
          <p:cNvPicPr>
            <a:picLocks noChangeAspect="1"/>
          </p:cNvPicPr>
          <p:nvPr/>
        </p:nvPicPr>
        <p:blipFill rotWithShape="1">
          <a:blip r:embed="rId3"/>
          <a:srcRect b="48276"/>
          <a:stretch/>
        </p:blipFill>
        <p:spPr>
          <a:xfrm>
            <a:off x="4057650" y="1530096"/>
            <a:ext cx="4076700" cy="1182414"/>
          </a:xfrm>
          <a:prstGeom prst="rect">
            <a:avLst/>
          </a:prstGeom>
        </p:spPr>
      </p:pic>
      <p:pic>
        <p:nvPicPr>
          <p:cNvPr id="5" name="Picture 4"/>
          <p:cNvPicPr>
            <a:picLocks noChangeAspect="1"/>
          </p:cNvPicPr>
          <p:nvPr/>
        </p:nvPicPr>
        <p:blipFill rotWithShape="1">
          <a:blip r:embed="rId3"/>
          <a:srcRect t="51035"/>
          <a:stretch/>
        </p:blipFill>
        <p:spPr>
          <a:xfrm>
            <a:off x="4057650" y="3555876"/>
            <a:ext cx="4076700" cy="1119352"/>
          </a:xfrm>
          <a:prstGeom prst="rect">
            <a:avLst/>
          </a:prstGeom>
        </p:spPr>
      </p:pic>
      <p:sp>
        <p:nvSpPr>
          <p:cNvPr id="6" name="Content Placeholder 2"/>
          <p:cNvSpPr>
            <a:spLocks noGrp="1"/>
          </p:cNvSpPr>
          <p:nvPr>
            <p:ph idx="1"/>
          </p:nvPr>
        </p:nvSpPr>
        <p:spPr>
          <a:xfrm>
            <a:off x="838200" y="3035807"/>
            <a:ext cx="10515600" cy="2434019"/>
          </a:xfrm>
        </p:spPr>
        <p:txBody>
          <a:bodyPr>
            <a:normAutofit lnSpcReduction="10000"/>
          </a:bodyPr>
          <a:lstStyle/>
          <a:p>
            <a:r>
              <a:rPr lang="en-US"/>
              <a:t>Maximum dropoff:</a:t>
            </a:r>
          </a:p>
          <a:p>
            <a:endParaRPr lang="en-US"/>
          </a:p>
          <a:p>
            <a:endParaRPr lang="en-US"/>
          </a:p>
          <a:p>
            <a:endParaRPr lang="en-US"/>
          </a:p>
          <a:p>
            <a:r>
              <a:rPr lang="en-US"/>
              <a:t>Minimum segment score:</a:t>
            </a:r>
          </a:p>
        </p:txBody>
      </p:sp>
    </p:spTree>
    <p:extLst>
      <p:ext uri="{BB962C8B-B14F-4D97-AF65-F5344CB8AC3E}">
        <p14:creationId xmlns:p14="http://schemas.microsoft.com/office/powerpoint/2010/main" val="377693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97085" y="4036170"/>
            <a:ext cx="406400" cy="461665"/>
          </a:xfrm>
          <a:prstGeom prst="rect">
            <a:avLst/>
          </a:prstGeom>
          <a:noFill/>
        </p:spPr>
        <p:txBody>
          <a:bodyPr wrap="square" rtlCol="0">
            <a:spAutoFit/>
          </a:bodyPr>
          <a:lstStyle/>
          <a:p>
            <a:r>
              <a:rPr lang="en-US" sz="2400">
                <a:solidFill>
                  <a:srgbClr val="00B050"/>
                </a:solidFill>
              </a:rPr>
              <a:t>S</a:t>
            </a:r>
          </a:p>
        </p:txBody>
      </p:sp>
      <p:cxnSp>
        <p:nvCxnSpPr>
          <p:cNvPr id="15" name="Straight Connector 14"/>
          <p:cNvCxnSpPr/>
          <p:nvPr/>
        </p:nvCxnSpPr>
        <p:spPr>
          <a:xfrm flipH="1">
            <a:off x="2523067" y="4911159"/>
            <a:ext cx="429995" cy="4555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45960" y="4276695"/>
            <a:ext cx="265932" cy="57290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599071" y="3255769"/>
            <a:ext cx="335238" cy="41844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242" y="3762929"/>
            <a:ext cx="314421" cy="45655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29235" y="3253666"/>
            <a:ext cx="335799" cy="32182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4271" y="2301795"/>
            <a:ext cx="892610" cy="131882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0" idx="4"/>
          </p:cNvCxnSpPr>
          <p:nvPr/>
        </p:nvCxnSpPr>
        <p:spPr>
          <a:xfrm>
            <a:off x="5341503" y="2293003"/>
            <a:ext cx="316270" cy="129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21635" y="2998737"/>
            <a:ext cx="916328" cy="1258973"/>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24333" y="3032793"/>
            <a:ext cx="434553" cy="592232"/>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90226" y="1862184"/>
            <a:ext cx="1091417" cy="1761855"/>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939023" y="1880729"/>
            <a:ext cx="723902" cy="94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73324" y="5118545"/>
            <a:ext cx="406400" cy="461665"/>
          </a:xfrm>
          <a:prstGeom prst="rect">
            <a:avLst/>
          </a:prstGeom>
          <a:noFill/>
        </p:spPr>
        <p:txBody>
          <a:bodyPr wrap="square" rtlCol="0">
            <a:spAutoFit/>
          </a:bodyPr>
          <a:lstStyle/>
          <a:p>
            <a:r>
              <a:rPr lang="en-US" sz="2400"/>
              <a:t>0</a:t>
            </a:r>
          </a:p>
        </p:txBody>
      </p:sp>
      <p:cxnSp>
        <p:nvCxnSpPr>
          <p:cNvPr id="14" name="Straight Connector 13"/>
          <p:cNvCxnSpPr/>
          <p:nvPr/>
        </p:nvCxnSpPr>
        <p:spPr>
          <a:xfrm flipV="1">
            <a:off x="2523067" y="5378556"/>
            <a:ext cx="72136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2848132" y="4821221"/>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120452" y="416415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82713" y="364199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889943" y="31348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27153" y="348210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764364" y="289999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246545" y="22279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770540" y="355706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237731" y="298994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689931" y="350210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806718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05219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8429442" y="235285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8836673" y="177074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9228913" y="226791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9606163" y="276508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42381" y="2824961"/>
            <a:ext cx="406400" cy="461665"/>
          </a:xfrm>
          <a:prstGeom prst="rect">
            <a:avLst/>
          </a:prstGeom>
          <a:noFill/>
        </p:spPr>
        <p:txBody>
          <a:bodyPr wrap="square" rtlCol="0">
            <a:spAutoFit/>
          </a:bodyPr>
          <a:lstStyle/>
          <a:p>
            <a:r>
              <a:rPr lang="en-US" sz="2400">
                <a:solidFill>
                  <a:srgbClr val="C00000"/>
                </a:solidFill>
              </a:rPr>
              <a:t>D</a:t>
            </a:r>
          </a:p>
        </p:txBody>
      </p:sp>
      <p:cxnSp>
        <p:nvCxnSpPr>
          <p:cNvPr id="86" name="Straight Connector 85"/>
          <p:cNvCxnSpPr/>
          <p:nvPr/>
        </p:nvCxnSpPr>
        <p:spPr>
          <a:xfrm flipV="1">
            <a:off x="2552292" y="5582930"/>
            <a:ext cx="2785693" cy="4437"/>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414151" y="5582930"/>
            <a:ext cx="2510237"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407982" y="4295722"/>
            <a:ext cx="0" cy="1308579"/>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923759" y="1945087"/>
            <a:ext cx="976" cy="365921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0" idx="4"/>
          </p:cNvCxnSpPr>
          <p:nvPr/>
        </p:nvCxnSpPr>
        <p:spPr>
          <a:xfrm flipH="1">
            <a:off x="2552292" y="5436717"/>
            <a:ext cx="615" cy="16758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8" idx="4"/>
          </p:cNvCxnSpPr>
          <p:nvPr/>
        </p:nvCxnSpPr>
        <p:spPr>
          <a:xfrm>
            <a:off x="5337985" y="2410819"/>
            <a:ext cx="0" cy="3157528"/>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55108" y="2762932"/>
            <a:ext cx="365434" cy="7789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8250" y="2870038"/>
            <a:ext cx="355609" cy="130693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6328332" y="4119196"/>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66333" y="3401240"/>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913604" y="274743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23067" y="1227244"/>
            <a:ext cx="0" cy="41656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2461467" y="525383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6427504" y="2301795"/>
            <a:ext cx="0" cy="16894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983564" y="3370245"/>
            <a:ext cx="0" cy="19654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23067" y="6001408"/>
            <a:ext cx="7213600" cy="461665"/>
          </a:xfrm>
          <a:prstGeom prst="rect">
            <a:avLst/>
          </a:prstGeom>
          <a:noFill/>
        </p:spPr>
        <p:txBody>
          <a:bodyPr wrap="square" rtlCol="0">
            <a:spAutoFit/>
          </a:bodyPr>
          <a:lstStyle/>
          <a:p>
            <a:pPr algn="ctr"/>
            <a:r>
              <a:rPr lang="en-US" sz="2400"/>
              <a:t>sequence position</a:t>
            </a:r>
          </a:p>
        </p:txBody>
      </p:sp>
      <p:sp>
        <p:nvSpPr>
          <p:cNvPr id="76" name="TextBox 75"/>
          <p:cNvSpPr txBox="1"/>
          <p:nvPr/>
        </p:nvSpPr>
        <p:spPr>
          <a:xfrm rot="16200000">
            <a:off x="-361494" y="3066136"/>
            <a:ext cx="4139449" cy="461665"/>
          </a:xfrm>
          <a:prstGeom prst="rect">
            <a:avLst/>
          </a:prstGeom>
          <a:noFill/>
        </p:spPr>
        <p:txBody>
          <a:bodyPr wrap="square" rtlCol="0">
            <a:spAutoFit/>
          </a:bodyPr>
          <a:lstStyle/>
          <a:p>
            <a:pPr algn="ctr"/>
            <a:r>
              <a:rPr lang="en-US" sz="2400"/>
              <a:t>cumulative score</a:t>
            </a:r>
          </a:p>
        </p:txBody>
      </p:sp>
      <p:sp>
        <p:nvSpPr>
          <p:cNvPr id="2" name="Title 1"/>
          <p:cNvSpPr>
            <a:spLocks noGrp="1"/>
          </p:cNvSpPr>
          <p:nvPr>
            <p:ph type="title"/>
          </p:nvPr>
        </p:nvSpPr>
        <p:spPr>
          <a:xfrm>
            <a:off x="313944" y="11557"/>
            <a:ext cx="10515600" cy="1325563"/>
          </a:xfrm>
        </p:spPr>
        <p:txBody>
          <a:bodyPr>
            <a:normAutofit/>
          </a:bodyPr>
          <a:lstStyle/>
          <a:p>
            <a:r>
              <a:rPr lang="en-US" sz="3600"/>
              <a:t>Why does S need to be &gt;= -D?</a:t>
            </a:r>
          </a:p>
        </p:txBody>
      </p:sp>
    </p:spTree>
    <p:extLst>
      <p:ext uri="{BB962C8B-B14F-4D97-AF65-F5344CB8AC3E}">
        <p14:creationId xmlns:p14="http://schemas.microsoft.com/office/powerpoint/2010/main" val="304149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97698" y="4975052"/>
            <a:ext cx="406400" cy="461665"/>
          </a:xfrm>
          <a:prstGeom prst="rect">
            <a:avLst/>
          </a:prstGeom>
          <a:noFill/>
        </p:spPr>
        <p:txBody>
          <a:bodyPr wrap="square" rtlCol="0">
            <a:spAutoFit/>
          </a:bodyPr>
          <a:lstStyle/>
          <a:p>
            <a:r>
              <a:rPr lang="en-US" sz="2400">
                <a:solidFill>
                  <a:srgbClr val="00B050"/>
                </a:solidFill>
              </a:rPr>
              <a:t>S</a:t>
            </a:r>
          </a:p>
        </p:txBody>
      </p:sp>
      <p:cxnSp>
        <p:nvCxnSpPr>
          <p:cNvPr id="15" name="Straight Connector 14"/>
          <p:cNvCxnSpPr/>
          <p:nvPr/>
        </p:nvCxnSpPr>
        <p:spPr>
          <a:xfrm flipH="1">
            <a:off x="2523067" y="4911159"/>
            <a:ext cx="429995" cy="4555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45960" y="4276695"/>
            <a:ext cx="265932" cy="57290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599071" y="3255769"/>
            <a:ext cx="335238" cy="41844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242" y="3762929"/>
            <a:ext cx="314421" cy="45655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29235" y="3253666"/>
            <a:ext cx="335799" cy="32182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4271" y="2301795"/>
            <a:ext cx="892610" cy="131882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0" idx="4"/>
          </p:cNvCxnSpPr>
          <p:nvPr/>
        </p:nvCxnSpPr>
        <p:spPr>
          <a:xfrm>
            <a:off x="5341503" y="2293003"/>
            <a:ext cx="316270" cy="129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21635" y="2998737"/>
            <a:ext cx="916328" cy="1258973"/>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24333" y="3032793"/>
            <a:ext cx="434553" cy="592232"/>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90226" y="1862184"/>
            <a:ext cx="1091417" cy="1761855"/>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939023" y="1880729"/>
            <a:ext cx="723902" cy="94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73324" y="5118545"/>
            <a:ext cx="406400" cy="461665"/>
          </a:xfrm>
          <a:prstGeom prst="rect">
            <a:avLst/>
          </a:prstGeom>
          <a:noFill/>
        </p:spPr>
        <p:txBody>
          <a:bodyPr wrap="square" rtlCol="0">
            <a:spAutoFit/>
          </a:bodyPr>
          <a:lstStyle/>
          <a:p>
            <a:r>
              <a:rPr lang="en-US" sz="2400"/>
              <a:t>0</a:t>
            </a:r>
          </a:p>
        </p:txBody>
      </p:sp>
      <p:cxnSp>
        <p:nvCxnSpPr>
          <p:cNvPr id="14" name="Straight Connector 13"/>
          <p:cNvCxnSpPr/>
          <p:nvPr/>
        </p:nvCxnSpPr>
        <p:spPr>
          <a:xfrm flipV="1">
            <a:off x="2523067" y="5378556"/>
            <a:ext cx="72136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2848132" y="4821221"/>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120452" y="416415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82713" y="364199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889943" y="31348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27153" y="348210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764364" y="289999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246545" y="22279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770540" y="355706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237731" y="298994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689931" y="350210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806718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05219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8429442" y="235285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8836673" y="177074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9228913" y="226791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9606163" y="276508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42381" y="2824961"/>
            <a:ext cx="406400" cy="461665"/>
          </a:xfrm>
          <a:prstGeom prst="rect">
            <a:avLst/>
          </a:prstGeom>
          <a:noFill/>
        </p:spPr>
        <p:txBody>
          <a:bodyPr wrap="square" rtlCol="0">
            <a:spAutoFit/>
          </a:bodyPr>
          <a:lstStyle/>
          <a:p>
            <a:r>
              <a:rPr lang="en-US" sz="2400">
                <a:solidFill>
                  <a:srgbClr val="C00000"/>
                </a:solidFill>
              </a:rPr>
              <a:t>D</a:t>
            </a:r>
          </a:p>
        </p:txBody>
      </p:sp>
      <p:cxnSp>
        <p:nvCxnSpPr>
          <p:cNvPr id="86" name="Straight Connector 85"/>
          <p:cNvCxnSpPr/>
          <p:nvPr/>
        </p:nvCxnSpPr>
        <p:spPr>
          <a:xfrm flipV="1">
            <a:off x="2552292" y="5582930"/>
            <a:ext cx="2785693" cy="4437"/>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414151" y="5582930"/>
            <a:ext cx="2510237"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407982" y="4295722"/>
            <a:ext cx="0" cy="1308579"/>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923759" y="1945087"/>
            <a:ext cx="976" cy="365921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0" idx="4"/>
          </p:cNvCxnSpPr>
          <p:nvPr/>
        </p:nvCxnSpPr>
        <p:spPr>
          <a:xfrm flipH="1">
            <a:off x="2552292" y="5436717"/>
            <a:ext cx="615" cy="16758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8" idx="4"/>
          </p:cNvCxnSpPr>
          <p:nvPr/>
        </p:nvCxnSpPr>
        <p:spPr>
          <a:xfrm>
            <a:off x="5337985" y="2410819"/>
            <a:ext cx="0" cy="3157528"/>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55108" y="2762932"/>
            <a:ext cx="365434" cy="7789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8250" y="2870038"/>
            <a:ext cx="355609" cy="130693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6328332" y="4119196"/>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66333" y="3401240"/>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913604" y="274743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23067" y="1227244"/>
            <a:ext cx="0" cy="41656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2461467" y="525383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6427504" y="2301795"/>
            <a:ext cx="0" cy="16894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983564" y="5004101"/>
            <a:ext cx="0" cy="3315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23067" y="6001408"/>
            <a:ext cx="7213600" cy="461665"/>
          </a:xfrm>
          <a:prstGeom prst="rect">
            <a:avLst/>
          </a:prstGeom>
          <a:noFill/>
        </p:spPr>
        <p:txBody>
          <a:bodyPr wrap="square" rtlCol="0">
            <a:spAutoFit/>
          </a:bodyPr>
          <a:lstStyle/>
          <a:p>
            <a:pPr algn="ctr"/>
            <a:r>
              <a:rPr lang="en-US" sz="2400"/>
              <a:t>sequence position</a:t>
            </a:r>
          </a:p>
        </p:txBody>
      </p:sp>
      <p:sp>
        <p:nvSpPr>
          <p:cNvPr id="76" name="TextBox 75"/>
          <p:cNvSpPr txBox="1"/>
          <p:nvPr/>
        </p:nvSpPr>
        <p:spPr>
          <a:xfrm rot="16200000">
            <a:off x="-361494" y="3066136"/>
            <a:ext cx="4139449" cy="461665"/>
          </a:xfrm>
          <a:prstGeom prst="rect">
            <a:avLst/>
          </a:prstGeom>
          <a:noFill/>
        </p:spPr>
        <p:txBody>
          <a:bodyPr wrap="square" rtlCol="0">
            <a:spAutoFit/>
          </a:bodyPr>
          <a:lstStyle/>
          <a:p>
            <a:pPr algn="ctr"/>
            <a:r>
              <a:rPr lang="en-US" sz="2400"/>
              <a:t>cumulative score</a:t>
            </a:r>
          </a:p>
        </p:txBody>
      </p:sp>
      <p:sp>
        <p:nvSpPr>
          <p:cNvPr id="57" name="Title 1"/>
          <p:cNvSpPr txBox="1">
            <a:spLocks/>
          </p:cNvSpPr>
          <p:nvPr/>
        </p:nvSpPr>
        <p:spPr>
          <a:xfrm>
            <a:off x="313944" y="11557"/>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Why does S need to be &gt;= -D?</a:t>
            </a:r>
          </a:p>
        </p:txBody>
      </p:sp>
    </p:spTree>
    <p:extLst>
      <p:ext uri="{BB962C8B-B14F-4D97-AF65-F5344CB8AC3E}">
        <p14:creationId xmlns:p14="http://schemas.microsoft.com/office/powerpoint/2010/main" val="200207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97698" y="4975052"/>
            <a:ext cx="406400" cy="461665"/>
          </a:xfrm>
          <a:prstGeom prst="rect">
            <a:avLst/>
          </a:prstGeom>
          <a:noFill/>
        </p:spPr>
        <p:txBody>
          <a:bodyPr wrap="square" rtlCol="0">
            <a:spAutoFit/>
          </a:bodyPr>
          <a:lstStyle/>
          <a:p>
            <a:r>
              <a:rPr lang="en-US" sz="2400">
                <a:solidFill>
                  <a:srgbClr val="00B050"/>
                </a:solidFill>
              </a:rPr>
              <a:t>S</a:t>
            </a:r>
          </a:p>
        </p:txBody>
      </p:sp>
      <p:cxnSp>
        <p:nvCxnSpPr>
          <p:cNvPr id="15" name="Straight Connector 14"/>
          <p:cNvCxnSpPr/>
          <p:nvPr/>
        </p:nvCxnSpPr>
        <p:spPr>
          <a:xfrm flipH="1">
            <a:off x="2523067" y="4911159"/>
            <a:ext cx="429995" cy="4555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45960" y="4276695"/>
            <a:ext cx="265932" cy="57290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599071" y="3255769"/>
            <a:ext cx="335238" cy="41844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242" y="3762929"/>
            <a:ext cx="314421" cy="45655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29235" y="3253666"/>
            <a:ext cx="335799" cy="32182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4271" y="2301795"/>
            <a:ext cx="892610" cy="131882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0" idx="4"/>
          </p:cNvCxnSpPr>
          <p:nvPr/>
        </p:nvCxnSpPr>
        <p:spPr>
          <a:xfrm>
            <a:off x="5341503" y="2293003"/>
            <a:ext cx="316270" cy="129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21635" y="2998737"/>
            <a:ext cx="916328" cy="1258973"/>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24333" y="3032793"/>
            <a:ext cx="434553" cy="592232"/>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90226" y="1862184"/>
            <a:ext cx="1091417" cy="1761855"/>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939023" y="1880729"/>
            <a:ext cx="723902" cy="94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73324" y="5118545"/>
            <a:ext cx="406400" cy="461665"/>
          </a:xfrm>
          <a:prstGeom prst="rect">
            <a:avLst/>
          </a:prstGeom>
          <a:noFill/>
        </p:spPr>
        <p:txBody>
          <a:bodyPr wrap="square" rtlCol="0">
            <a:spAutoFit/>
          </a:bodyPr>
          <a:lstStyle/>
          <a:p>
            <a:r>
              <a:rPr lang="en-US" sz="2400"/>
              <a:t>0</a:t>
            </a:r>
          </a:p>
        </p:txBody>
      </p:sp>
      <p:cxnSp>
        <p:nvCxnSpPr>
          <p:cNvPr id="14" name="Straight Connector 13"/>
          <p:cNvCxnSpPr/>
          <p:nvPr/>
        </p:nvCxnSpPr>
        <p:spPr>
          <a:xfrm flipV="1">
            <a:off x="2523067" y="5378556"/>
            <a:ext cx="72136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2848132" y="4821221"/>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120452" y="416415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82713" y="364199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889943" y="31348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27153" y="348210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764364" y="289999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246545" y="22279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770540" y="355706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237731" y="298994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689931" y="350210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806718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05219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8429442" y="235285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8836673" y="177074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9228913" y="226791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9606163" y="276508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42381" y="2824961"/>
            <a:ext cx="406400" cy="461665"/>
          </a:xfrm>
          <a:prstGeom prst="rect">
            <a:avLst/>
          </a:prstGeom>
          <a:noFill/>
        </p:spPr>
        <p:txBody>
          <a:bodyPr wrap="square" rtlCol="0">
            <a:spAutoFit/>
          </a:bodyPr>
          <a:lstStyle/>
          <a:p>
            <a:r>
              <a:rPr lang="en-US" sz="2400">
                <a:solidFill>
                  <a:srgbClr val="C00000"/>
                </a:solidFill>
              </a:rPr>
              <a:t>D</a:t>
            </a:r>
          </a:p>
        </p:txBody>
      </p:sp>
      <p:cxnSp>
        <p:nvCxnSpPr>
          <p:cNvPr id="86" name="Straight Connector 85"/>
          <p:cNvCxnSpPr/>
          <p:nvPr/>
        </p:nvCxnSpPr>
        <p:spPr>
          <a:xfrm flipV="1">
            <a:off x="2552292" y="5582930"/>
            <a:ext cx="2785693" cy="4437"/>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414151" y="5582930"/>
            <a:ext cx="2510237"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407982" y="4295722"/>
            <a:ext cx="0" cy="1308579"/>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923759" y="1945087"/>
            <a:ext cx="976" cy="365921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0" idx="4"/>
          </p:cNvCxnSpPr>
          <p:nvPr/>
        </p:nvCxnSpPr>
        <p:spPr>
          <a:xfrm flipH="1">
            <a:off x="2552292" y="5436717"/>
            <a:ext cx="615" cy="16758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8" idx="4"/>
          </p:cNvCxnSpPr>
          <p:nvPr/>
        </p:nvCxnSpPr>
        <p:spPr>
          <a:xfrm>
            <a:off x="5337985" y="2410819"/>
            <a:ext cx="0" cy="3157528"/>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55108" y="2762932"/>
            <a:ext cx="365434" cy="7789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8250" y="2870038"/>
            <a:ext cx="355609" cy="130693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6328332" y="4119196"/>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66333" y="3401240"/>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913604" y="274743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23067" y="1227244"/>
            <a:ext cx="0" cy="41656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2461467" y="525383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6427504" y="2301795"/>
            <a:ext cx="0" cy="16894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983564" y="5004101"/>
            <a:ext cx="0" cy="3315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23067" y="6001408"/>
            <a:ext cx="7213600" cy="461665"/>
          </a:xfrm>
          <a:prstGeom prst="rect">
            <a:avLst/>
          </a:prstGeom>
          <a:noFill/>
        </p:spPr>
        <p:txBody>
          <a:bodyPr wrap="square" rtlCol="0">
            <a:spAutoFit/>
          </a:bodyPr>
          <a:lstStyle/>
          <a:p>
            <a:pPr algn="ctr"/>
            <a:r>
              <a:rPr lang="en-US" sz="2400"/>
              <a:t>sequence position</a:t>
            </a:r>
          </a:p>
        </p:txBody>
      </p:sp>
      <p:sp>
        <p:nvSpPr>
          <p:cNvPr id="76" name="TextBox 75"/>
          <p:cNvSpPr txBox="1"/>
          <p:nvPr/>
        </p:nvSpPr>
        <p:spPr>
          <a:xfrm rot="16200000">
            <a:off x="-361494" y="3066136"/>
            <a:ext cx="4139449" cy="461665"/>
          </a:xfrm>
          <a:prstGeom prst="rect">
            <a:avLst/>
          </a:prstGeom>
          <a:noFill/>
        </p:spPr>
        <p:txBody>
          <a:bodyPr wrap="square" rtlCol="0">
            <a:spAutoFit/>
          </a:bodyPr>
          <a:lstStyle/>
          <a:p>
            <a:pPr algn="ctr"/>
            <a:r>
              <a:rPr lang="en-US" sz="2400"/>
              <a:t>cumulative score</a:t>
            </a:r>
          </a:p>
        </p:txBody>
      </p:sp>
      <p:cxnSp>
        <p:nvCxnSpPr>
          <p:cNvPr id="50" name="Straight Connector 49"/>
          <p:cNvCxnSpPr/>
          <p:nvPr/>
        </p:nvCxnSpPr>
        <p:spPr>
          <a:xfrm>
            <a:off x="5651804" y="5576597"/>
            <a:ext cx="368738"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655108" y="3584120"/>
            <a:ext cx="2665" cy="1992477"/>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011179" y="2930314"/>
            <a:ext cx="1" cy="2638033"/>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a:off x="313944" y="11557"/>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Why does S need to be &gt;= -D?</a:t>
            </a:r>
          </a:p>
        </p:txBody>
      </p:sp>
    </p:spTree>
    <p:extLst>
      <p:ext uri="{BB962C8B-B14F-4D97-AF65-F5344CB8AC3E}">
        <p14:creationId xmlns:p14="http://schemas.microsoft.com/office/powerpoint/2010/main" val="1225903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happens when we</a:t>
            </a:r>
            <a:r>
              <a:rPr lang="is-IS"/>
              <a:t>…</a:t>
            </a:r>
            <a:endParaRPr lang="en-US"/>
          </a:p>
        </p:txBody>
      </p:sp>
      <p:sp>
        <p:nvSpPr>
          <p:cNvPr id="3" name="Content Placeholder 2"/>
          <p:cNvSpPr>
            <a:spLocks noGrp="1"/>
          </p:cNvSpPr>
          <p:nvPr>
            <p:ph idx="1"/>
          </p:nvPr>
        </p:nvSpPr>
        <p:spPr>
          <a:xfrm>
            <a:off x="838200" y="1825624"/>
            <a:ext cx="5721096" cy="4623943"/>
          </a:xfrm>
        </p:spPr>
        <p:txBody>
          <a:bodyPr>
            <a:normAutofit lnSpcReduction="10000"/>
          </a:bodyPr>
          <a:lstStyle/>
          <a:p>
            <a:r>
              <a:rPr lang="en-US"/>
              <a:t>increase N (expected length of normal copy number region)?</a:t>
            </a:r>
          </a:p>
          <a:p>
            <a:pPr lvl="1"/>
            <a:r>
              <a:rPr lang="en-US"/>
              <a:t>decrease a</a:t>
            </a:r>
            <a:r>
              <a:rPr lang="en-US" baseline="-25000"/>
              <a:t>12</a:t>
            </a:r>
            <a:r>
              <a:rPr lang="en-US"/>
              <a:t> and increase a</a:t>
            </a:r>
            <a:r>
              <a:rPr lang="en-US" baseline="-25000"/>
              <a:t>11</a:t>
            </a:r>
            <a:endParaRPr lang="en-US"/>
          </a:p>
          <a:p>
            <a:pPr lvl="1"/>
            <a:r>
              <a:rPr lang="en-US"/>
              <a:t>decrease scores</a:t>
            </a:r>
          </a:p>
          <a:p>
            <a:pPr lvl="1"/>
            <a:r>
              <a:rPr lang="en-US"/>
              <a:t>decrease D (allow larger dropoff)</a:t>
            </a:r>
          </a:p>
          <a:p>
            <a:pPr lvl="1"/>
            <a:r>
              <a:rPr lang="en-US"/>
              <a:t>increase S (require higher score)</a:t>
            </a:r>
          </a:p>
          <a:p>
            <a:r>
              <a:rPr lang="en-US"/>
              <a:t>increase E (expected length of elevated copy number region)?</a:t>
            </a:r>
          </a:p>
          <a:p>
            <a:pPr lvl="1"/>
            <a:r>
              <a:rPr lang="en-US"/>
              <a:t>decrease a</a:t>
            </a:r>
            <a:r>
              <a:rPr lang="en-US" baseline="-25000"/>
              <a:t>21</a:t>
            </a:r>
            <a:r>
              <a:rPr lang="en-US"/>
              <a:t> and increase a</a:t>
            </a:r>
            <a:r>
              <a:rPr lang="en-US" baseline="-25000"/>
              <a:t>22</a:t>
            </a:r>
            <a:endParaRPr lang="en-US"/>
          </a:p>
          <a:p>
            <a:pPr lvl="1"/>
            <a:r>
              <a:rPr lang="en-US"/>
              <a:t>increase scores</a:t>
            </a:r>
          </a:p>
          <a:p>
            <a:pPr lvl="1"/>
            <a:r>
              <a:rPr lang="en-US"/>
              <a:t>decrease D (allow larger dropoff)</a:t>
            </a:r>
          </a:p>
          <a:p>
            <a:pPr lvl="1"/>
            <a:r>
              <a:rPr lang="en-US"/>
              <a:t>increase S (require higher score)</a:t>
            </a:r>
            <a:endParaRPr lang="en-US"/>
          </a:p>
        </p:txBody>
      </p:sp>
      <p:grpSp>
        <p:nvGrpSpPr>
          <p:cNvPr id="4" name="Group 3"/>
          <p:cNvGrpSpPr/>
          <p:nvPr/>
        </p:nvGrpSpPr>
        <p:grpSpPr>
          <a:xfrm>
            <a:off x="9960864" y="5291328"/>
            <a:ext cx="1097280" cy="1010102"/>
            <a:chOff x="4584192" y="5395672"/>
            <a:chExt cx="1621536" cy="1330140"/>
          </a:xfrm>
        </p:grpSpPr>
        <p:pic>
          <p:nvPicPr>
            <p:cNvPr id="5" name="Picture 4"/>
            <p:cNvPicPr>
              <a:picLocks noChangeAspect="1"/>
            </p:cNvPicPr>
            <p:nvPr/>
          </p:nvPicPr>
          <p:blipFill rotWithShape="1">
            <a:blip r:embed="rId2"/>
            <a:srcRect r="90579" b="65763"/>
            <a:stretch/>
          </p:blipFill>
          <p:spPr>
            <a:xfrm>
              <a:off x="4584192" y="5395672"/>
              <a:ext cx="384048" cy="782656"/>
            </a:xfrm>
            <a:prstGeom prst="rect">
              <a:avLst/>
            </a:prstGeom>
          </p:spPr>
        </p:pic>
        <p:pic>
          <p:nvPicPr>
            <p:cNvPr id="6" name="Picture 5"/>
            <p:cNvPicPr>
              <a:picLocks noChangeAspect="1"/>
            </p:cNvPicPr>
            <p:nvPr/>
          </p:nvPicPr>
          <p:blipFill rotWithShape="1">
            <a:blip r:embed="rId2"/>
            <a:srcRect l="11869" t="51035" r="78710" b="24350"/>
            <a:stretch/>
          </p:blipFill>
          <p:spPr>
            <a:xfrm>
              <a:off x="5821680" y="5607122"/>
              <a:ext cx="384048" cy="562692"/>
            </a:xfrm>
            <a:prstGeom prst="rect">
              <a:avLst/>
            </a:prstGeom>
          </p:spPr>
        </p:pic>
        <p:pic>
          <p:nvPicPr>
            <p:cNvPr id="7" name="Picture 6"/>
            <p:cNvPicPr>
              <a:picLocks noChangeAspect="1"/>
            </p:cNvPicPr>
            <p:nvPr/>
          </p:nvPicPr>
          <p:blipFill rotWithShape="1">
            <a:blip r:embed="rId2"/>
            <a:srcRect l="21888" t="51035" r="57177"/>
            <a:stretch/>
          </p:blipFill>
          <p:spPr>
            <a:xfrm>
              <a:off x="4968240" y="5606460"/>
              <a:ext cx="853440" cy="1119352"/>
            </a:xfrm>
            <a:prstGeom prst="rect">
              <a:avLst/>
            </a:prstGeom>
          </p:spPr>
        </p:pic>
      </p:grpSp>
      <p:pic>
        <p:nvPicPr>
          <p:cNvPr id="8" name="Picture 7"/>
          <p:cNvPicPr>
            <a:picLocks noChangeAspect="1"/>
          </p:cNvPicPr>
          <p:nvPr/>
        </p:nvPicPr>
        <p:blipFill rotWithShape="1">
          <a:blip r:embed="rId2"/>
          <a:srcRect b="48276"/>
          <a:stretch/>
        </p:blipFill>
        <p:spPr>
          <a:xfrm>
            <a:off x="8595360" y="3829397"/>
            <a:ext cx="2731008" cy="792106"/>
          </a:xfrm>
          <a:prstGeom prst="rect">
            <a:avLst/>
          </a:prstGeom>
        </p:spPr>
      </p:pic>
      <p:pic>
        <p:nvPicPr>
          <p:cNvPr id="9" name="Picture 8"/>
          <p:cNvPicPr>
            <a:picLocks noChangeAspect="1"/>
          </p:cNvPicPr>
          <p:nvPr/>
        </p:nvPicPr>
        <p:blipFill rotWithShape="1">
          <a:blip r:embed="rId2"/>
          <a:srcRect t="51035"/>
          <a:stretch/>
        </p:blipFill>
        <p:spPr>
          <a:xfrm>
            <a:off x="8622792" y="4701538"/>
            <a:ext cx="2731008" cy="749861"/>
          </a:xfrm>
          <a:prstGeom prst="rect">
            <a:avLst/>
          </a:prstGeom>
        </p:spPr>
      </p:pic>
      <p:sp>
        <p:nvSpPr>
          <p:cNvPr id="10" name="Rectangle 9"/>
          <p:cNvSpPr/>
          <p:nvPr/>
        </p:nvSpPr>
        <p:spPr>
          <a:xfrm>
            <a:off x="8123722" y="1903286"/>
            <a:ext cx="3202646" cy="1631216"/>
          </a:xfrm>
          <a:prstGeom prst="rect">
            <a:avLst/>
          </a:prstGeom>
        </p:spPr>
        <p:txBody>
          <a:bodyPr wrap="square">
            <a:spAutoFit/>
          </a:bodyPr>
          <a:lstStyle/>
          <a:p>
            <a:pPr lvl="1"/>
            <a:r>
              <a:rPr lang="en-US" sz="2000"/>
              <a:t>a</a:t>
            </a:r>
            <a:r>
              <a:rPr lang="en-US" sz="2000" baseline="-25000"/>
              <a:t>12</a:t>
            </a:r>
            <a:r>
              <a:rPr lang="en-US" sz="2000"/>
              <a:t> = 1/N, a</a:t>
            </a:r>
            <a:r>
              <a:rPr lang="en-US" sz="2000" baseline="-25000"/>
              <a:t>11</a:t>
            </a:r>
            <a:r>
              <a:rPr lang="en-US" sz="2000"/>
              <a:t> = 1 – 1/N</a:t>
            </a:r>
          </a:p>
          <a:p>
            <a:pPr lvl="1"/>
            <a:r>
              <a:rPr lang="en-US" sz="2000"/>
              <a:t>a</a:t>
            </a:r>
            <a:r>
              <a:rPr lang="en-US" sz="2000" baseline="-25000"/>
              <a:t>21</a:t>
            </a:r>
            <a:r>
              <a:rPr lang="en-US" sz="2000"/>
              <a:t> = 1/E, a</a:t>
            </a:r>
            <a:r>
              <a:rPr lang="en-US" sz="2000" baseline="-25000"/>
              <a:t>22</a:t>
            </a:r>
            <a:r>
              <a:rPr lang="en-US" sz="2000"/>
              <a:t> = 1 – 1/E</a:t>
            </a:r>
          </a:p>
          <a:p>
            <a:pPr lvl="1"/>
            <a:endParaRPr lang="en-US" sz="2000"/>
          </a:p>
          <a:p>
            <a:pPr lvl="1"/>
            <a:r>
              <a:rPr lang="en-US" sz="2000"/>
              <a:t>e</a:t>
            </a:r>
            <a:r>
              <a:rPr lang="en-US" sz="2000" baseline="-25000"/>
              <a:t>1</a:t>
            </a:r>
            <a:r>
              <a:rPr lang="en-US" sz="2000"/>
              <a:t>(r) = Poisson(m</a:t>
            </a:r>
            <a:r>
              <a:rPr lang="en-US" sz="2000" baseline="-25000"/>
              <a:t>1</a:t>
            </a:r>
            <a:r>
              <a:rPr lang="en-US" sz="2000"/>
              <a:t>, r)</a:t>
            </a:r>
          </a:p>
          <a:p>
            <a:pPr lvl="1"/>
            <a:r>
              <a:rPr lang="en-US" sz="2000"/>
              <a:t>e</a:t>
            </a:r>
            <a:r>
              <a:rPr lang="en-US" sz="2000" baseline="-25000"/>
              <a:t>2</a:t>
            </a:r>
            <a:r>
              <a:rPr lang="en-US" sz="2000"/>
              <a:t>(r) = Poisson(1.5m</a:t>
            </a:r>
            <a:r>
              <a:rPr lang="en-US" sz="2000" baseline="-25000"/>
              <a:t>1</a:t>
            </a:r>
            <a:r>
              <a:rPr lang="en-US" sz="2000"/>
              <a:t>, r)</a:t>
            </a:r>
          </a:p>
        </p:txBody>
      </p:sp>
      <p:sp>
        <p:nvSpPr>
          <p:cNvPr id="11" name="Rectangle 10"/>
          <p:cNvSpPr/>
          <p:nvPr/>
        </p:nvSpPr>
        <p:spPr>
          <a:xfrm>
            <a:off x="621792" y="2596896"/>
            <a:ext cx="5608320" cy="3608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28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97085" y="4036170"/>
            <a:ext cx="406400" cy="461665"/>
          </a:xfrm>
          <a:prstGeom prst="rect">
            <a:avLst/>
          </a:prstGeom>
          <a:noFill/>
        </p:spPr>
        <p:txBody>
          <a:bodyPr wrap="square" rtlCol="0">
            <a:spAutoFit/>
          </a:bodyPr>
          <a:lstStyle/>
          <a:p>
            <a:r>
              <a:rPr lang="en-US" sz="2400">
                <a:solidFill>
                  <a:srgbClr val="00B050"/>
                </a:solidFill>
              </a:rPr>
              <a:t>S</a:t>
            </a:r>
          </a:p>
        </p:txBody>
      </p:sp>
      <p:cxnSp>
        <p:nvCxnSpPr>
          <p:cNvPr id="15" name="Straight Connector 14"/>
          <p:cNvCxnSpPr/>
          <p:nvPr/>
        </p:nvCxnSpPr>
        <p:spPr>
          <a:xfrm flipH="1">
            <a:off x="2523067" y="4911159"/>
            <a:ext cx="429995" cy="4555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45960" y="4276695"/>
            <a:ext cx="265932" cy="57290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599071" y="3255769"/>
            <a:ext cx="335238" cy="41844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242" y="3762929"/>
            <a:ext cx="314421" cy="45655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29235" y="3253666"/>
            <a:ext cx="335799" cy="32182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4271" y="2301795"/>
            <a:ext cx="892610" cy="131882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0" idx="4"/>
          </p:cNvCxnSpPr>
          <p:nvPr/>
        </p:nvCxnSpPr>
        <p:spPr>
          <a:xfrm>
            <a:off x="5341503" y="2293003"/>
            <a:ext cx="316270" cy="129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21635" y="2998737"/>
            <a:ext cx="916328" cy="1258973"/>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24333" y="3032793"/>
            <a:ext cx="434553" cy="592232"/>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90226" y="1862184"/>
            <a:ext cx="1091417" cy="1761855"/>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939023" y="1880729"/>
            <a:ext cx="723902" cy="94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73324" y="5118545"/>
            <a:ext cx="406400" cy="461665"/>
          </a:xfrm>
          <a:prstGeom prst="rect">
            <a:avLst/>
          </a:prstGeom>
          <a:noFill/>
        </p:spPr>
        <p:txBody>
          <a:bodyPr wrap="square" rtlCol="0">
            <a:spAutoFit/>
          </a:bodyPr>
          <a:lstStyle/>
          <a:p>
            <a:r>
              <a:rPr lang="en-US" sz="2400"/>
              <a:t>0</a:t>
            </a:r>
          </a:p>
        </p:txBody>
      </p:sp>
      <p:cxnSp>
        <p:nvCxnSpPr>
          <p:cNvPr id="14" name="Straight Connector 13"/>
          <p:cNvCxnSpPr/>
          <p:nvPr/>
        </p:nvCxnSpPr>
        <p:spPr>
          <a:xfrm flipV="1">
            <a:off x="2523067" y="5378556"/>
            <a:ext cx="72136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2848132" y="4821221"/>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120452" y="416415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82713" y="364199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889943" y="31348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27153" y="348210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764364" y="289999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246545" y="22279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770540" y="355706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237731" y="298994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689931" y="350210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806718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05219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8429442" y="235285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8836673" y="177074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9228913" y="226791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9606163" y="276508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42381" y="2824961"/>
            <a:ext cx="406400" cy="461665"/>
          </a:xfrm>
          <a:prstGeom prst="rect">
            <a:avLst/>
          </a:prstGeom>
          <a:noFill/>
        </p:spPr>
        <p:txBody>
          <a:bodyPr wrap="square" rtlCol="0">
            <a:spAutoFit/>
          </a:bodyPr>
          <a:lstStyle/>
          <a:p>
            <a:r>
              <a:rPr lang="en-US" sz="2400">
                <a:solidFill>
                  <a:srgbClr val="C00000"/>
                </a:solidFill>
              </a:rPr>
              <a:t>D</a:t>
            </a:r>
          </a:p>
        </p:txBody>
      </p:sp>
      <p:cxnSp>
        <p:nvCxnSpPr>
          <p:cNvPr id="49" name="Straight Connector 48"/>
          <p:cNvCxnSpPr/>
          <p:nvPr/>
        </p:nvCxnSpPr>
        <p:spPr>
          <a:xfrm flipH="1">
            <a:off x="5655108" y="2762932"/>
            <a:ext cx="365434" cy="7789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8250" y="2870038"/>
            <a:ext cx="355609" cy="130693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6328332" y="4119196"/>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66333" y="3401240"/>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913604" y="274743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23067" y="1227244"/>
            <a:ext cx="0" cy="41656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2461467" y="525383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6427504" y="2301795"/>
            <a:ext cx="0" cy="16894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983564" y="3370245"/>
            <a:ext cx="0" cy="19654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23067" y="6001408"/>
            <a:ext cx="7213600" cy="461665"/>
          </a:xfrm>
          <a:prstGeom prst="rect">
            <a:avLst/>
          </a:prstGeom>
          <a:noFill/>
        </p:spPr>
        <p:txBody>
          <a:bodyPr wrap="square" rtlCol="0">
            <a:spAutoFit/>
          </a:bodyPr>
          <a:lstStyle/>
          <a:p>
            <a:pPr algn="ctr"/>
            <a:r>
              <a:rPr lang="en-US" sz="2400"/>
              <a:t>sequence position</a:t>
            </a:r>
          </a:p>
        </p:txBody>
      </p:sp>
      <p:sp>
        <p:nvSpPr>
          <p:cNvPr id="76" name="TextBox 75"/>
          <p:cNvSpPr txBox="1"/>
          <p:nvPr/>
        </p:nvSpPr>
        <p:spPr>
          <a:xfrm rot="16200000">
            <a:off x="-361494" y="3066136"/>
            <a:ext cx="4139449" cy="461665"/>
          </a:xfrm>
          <a:prstGeom prst="rect">
            <a:avLst/>
          </a:prstGeom>
          <a:noFill/>
        </p:spPr>
        <p:txBody>
          <a:bodyPr wrap="square" rtlCol="0">
            <a:spAutoFit/>
          </a:bodyPr>
          <a:lstStyle/>
          <a:p>
            <a:pPr algn="ctr"/>
            <a:r>
              <a:rPr lang="en-US" sz="2400"/>
              <a:t>cumulative score</a:t>
            </a:r>
          </a:p>
        </p:txBody>
      </p:sp>
    </p:spTree>
    <p:extLst>
      <p:ext uri="{BB962C8B-B14F-4D97-AF65-F5344CB8AC3E}">
        <p14:creationId xmlns:p14="http://schemas.microsoft.com/office/powerpoint/2010/main" val="857047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happens when we</a:t>
            </a:r>
            <a:r>
              <a:rPr lang="is-IS"/>
              <a:t>…</a:t>
            </a:r>
            <a:endParaRPr lang="en-US"/>
          </a:p>
        </p:txBody>
      </p:sp>
      <p:sp>
        <p:nvSpPr>
          <p:cNvPr id="3" name="Content Placeholder 2"/>
          <p:cNvSpPr>
            <a:spLocks noGrp="1"/>
          </p:cNvSpPr>
          <p:nvPr>
            <p:ph idx="1"/>
          </p:nvPr>
        </p:nvSpPr>
        <p:spPr>
          <a:xfrm>
            <a:off x="838200" y="1825624"/>
            <a:ext cx="5721096" cy="4623943"/>
          </a:xfrm>
        </p:spPr>
        <p:txBody>
          <a:bodyPr>
            <a:normAutofit lnSpcReduction="10000"/>
          </a:bodyPr>
          <a:lstStyle/>
          <a:p>
            <a:r>
              <a:rPr lang="en-US"/>
              <a:t>increase N (expected length of normal copy number region)?</a:t>
            </a:r>
          </a:p>
          <a:p>
            <a:pPr lvl="1"/>
            <a:r>
              <a:rPr lang="en-US"/>
              <a:t>decrease a</a:t>
            </a:r>
            <a:r>
              <a:rPr lang="en-US" baseline="-25000"/>
              <a:t>12</a:t>
            </a:r>
            <a:r>
              <a:rPr lang="en-US"/>
              <a:t> and increase a</a:t>
            </a:r>
            <a:r>
              <a:rPr lang="en-US" baseline="-25000"/>
              <a:t>11</a:t>
            </a:r>
            <a:endParaRPr lang="en-US"/>
          </a:p>
          <a:p>
            <a:pPr lvl="1"/>
            <a:r>
              <a:rPr lang="en-US"/>
              <a:t>decrease scores</a:t>
            </a:r>
          </a:p>
          <a:p>
            <a:pPr lvl="1"/>
            <a:r>
              <a:rPr lang="en-US"/>
              <a:t>decrease D (allow larger dropoff)</a:t>
            </a:r>
          </a:p>
          <a:p>
            <a:pPr lvl="1"/>
            <a:r>
              <a:rPr lang="en-US"/>
              <a:t>increase S (require higher score)</a:t>
            </a:r>
          </a:p>
          <a:p>
            <a:r>
              <a:rPr lang="en-US"/>
              <a:t>increase E (expected length of elevated copy number region)?</a:t>
            </a:r>
          </a:p>
          <a:p>
            <a:pPr lvl="1"/>
            <a:r>
              <a:rPr lang="en-US"/>
              <a:t>decrease a</a:t>
            </a:r>
            <a:r>
              <a:rPr lang="en-US" baseline="-25000"/>
              <a:t>21</a:t>
            </a:r>
            <a:r>
              <a:rPr lang="en-US"/>
              <a:t> and increase a</a:t>
            </a:r>
            <a:r>
              <a:rPr lang="en-US" baseline="-25000"/>
              <a:t>22</a:t>
            </a:r>
            <a:endParaRPr lang="en-US"/>
          </a:p>
          <a:p>
            <a:pPr lvl="1"/>
            <a:r>
              <a:rPr lang="en-US"/>
              <a:t>increase scores</a:t>
            </a:r>
          </a:p>
          <a:p>
            <a:pPr lvl="1"/>
            <a:r>
              <a:rPr lang="en-US"/>
              <a:t>decrease D (allow larger dropoff)</a:t>
            </a:r>
          </a:p>
          <a:p>
            <a:pPr lvl="1"/>
            <a:r>
              <a:rPr lang="en-US"/>
              <a:t>increase S (require higher score)</a:t>
            </a:r>
            <a:endParaRPr lang="en-US"/>
          </a:p>
        </p:txBody>
      </p:sp>
      <p:grpSp>
        <p:nvGrpSpPr>
          <p:cNvPr id="4" name="Group 3"/>
          <p:cNvGrpSpPr/>
          <p:nvPr/>
        </p:nvGrpSpPr>
        <p:grpSpPr>
          <a:xfrm>
            <a:off x="9960864" y="5291328"/>
            <a:ext cx="1097280" cy="1010102"/>
            <a:chOff x="4584192" y="5395672"/>
            <a:chExt cx="1621536" cy="1330140"/>
          </a:xfrm>
        </p:grpSpPr>
        <p:pic>
          <p:nvPicPr>
            <p:cNvPr id="5" name="Picture 4"/>
            <p:cNvPicPr>
              <a:picLocks noChangeAspect="1"/>
            </p:cNvPicPr>
            <p:nvPr/>
          </p:nvPicPr>
          <p:blipFill rotWithShape="1">
            <a:blip r:embed="rId2"/>
            <a:srcRect r="90579" b="65763"/>
            <a:stretch/>
          </p:blipFill>
          <p:spPr>
            <a:xfrm>
              <a:off x="4584192" y="5395672"/>
              <a:ext cx="384048" cy="782656"/>
            </a:xfrm>
            <a:prstGeom prst="rect">
              <a:avLst/>
            </a:prstGeom>
          </p:spPr>
        </p:pic>
        <p:pic>
          <p:nvPicPr>
            <p:cNvPr id="6" name="Picture 5"/>
            <p:cNvPicPr>
              <a:picLocks noChangeAspect="1"/>
            </p:cNvPicPr>
            <p:nvPr/>
          </p:nvPicPr>
          <p:blipFill rotWithShape="1">
            <a:blip r:embed="rId2"/>
            <a:srcRect l="11869" t="51035" r="78710" b="24350"/>
            <a:stretch/>
          </p:blipFill>
          <p:spPr>
            <a:xfrm>
              <a:off x="5821680" y="5607122"/>
              <a:ext cx="384048" cy="562692"/>
            </a:xfrm>
            <a:prstGeom prst="rect">
              <a:avLst/>
            </a:prstGeom>
          </p:spPr>
        </p:pic>
        <p:pic>
          <p:nvPicPr>
            <p:cNvPr id="7" name="Picture 6"/>
            <p:cNvPicPr>
              <a:picLocks noChangeAspect="1"/>
            </p:cNvPicPr>
            <p:nvPr/>
          </p:nvPicPr>
          <p:blipFill rotWithShape="1">
            <a:blip r:embed="rId2"/>
            <a:srcRect l="21888" t="51035" r="57177"/>
            <a:stretch/>
          </p:blipFill>
          <p:spPr>
            <a:xfrm>
              <a:off x="4968240" y="5606460"/>
              <a:ext cx="853440" cy="1119352"/>
            </a:xfrm>
            <a:prstGeom prst="rect">
              <a:avLst/>
            </a:prstGeom>
          </p:spPr>
        </p:pic>
      </p:grpSp>
      <p:pic>
        <p:nvPicPr>
          <p:cNvPr id="8" name="Picture 7"/>
          <p:cNvPicPr>
            <a:picLocks noChangeAspect="1"/>
          </p:cNvPicPr>
          <p:nvPr/>
        </p:nvPicPr>
        <p:blipFill rotWithShape="1">
          <a:blip r:embed="rId2"/>
          <a:srcRect b="48276"/>
          <a:stretch/>
        </p:blipFill>
        <p:spPr>
          <a:xfrm>
            <a:off x="8595360" y="3829397"/>
            <a:ext cx="2731008" cy="792106"/>
          </a:xfrm>
          <a:prstGeom prst="rect">
            <a:avLst/>
          </a:prstGeom>
        </p:spPr>
      </p:pic>
      <p:pic>
        <p:nvPicPr>
          <p:cNvPr id="9" name="Picture 8"/>
          <p:cNvPicPr>
            <a:picLocks noChangeAspect="1"/>
          </p:cNvPicPr>
          <p:nvPr/>
        </p:nvPicPr>
        <p:blipFill rotWithShape="1">
          <a:blip r:embed="rId2"/>
          <a:srcRect t="51035"/>
          <a:stretch/>
        </p:blipFill>
        <p:spPr>
          <a:xfrm>
            <a:off x="8622792" y="4701538"/>
            <a:ext cx="2731008" cy="749861"/>
          </a:xfrm>
          <a:prstGeom prst="rect">
            <a:avLst/>
          </a:prstGeom>
        </p:spPr>
      </p:pic>
      <p:sp>
        <p:nvSpPr>
          <p:cNvPr id="10" name="Rectangle 9"/>
          <p:cNvSpPr/>
          <p:nvPr/>
        </p:nvSpPr>
        <p:spPr>
          <a:xfrm>
            <a:off x="8123722" y="1903286"/>
            <a:ext cx="3202646" cy="1631216"/>
          </a:xfrm>
          <a:prstGeom prst="rect">
            <a:avLst/>
          </a:prstGeom>
        </p:spPr>
        <p:txBody>
          <a:bodyPr wrap="square">
            <a:spAutoFit/>
          </a:bodyPr>
          <a:lstStyle/>
          <a:p>
            <a:pPr lvl="1"/>
            <a:r>
              <a:rPr lang="en-US" sz="2000"/>
              <a:t>a</a:t>
            </a:r>
            <a:r>
              <a:rPr lang="en-US" sz="2000" baseline="-25000"/>
              <a:t>12</a:t>
            </a:r>
            <a:r>
              <a:rPr lang="en-US" sz="2000"/>
              <a:t> = 1/N, a</a:t>
            </a:r>
            <a:r>
              <a:rPr lang="en-US" sz="2000" baseline="-25000"/>
              <a:t>11</a:t>
            </a:r>
            <a:r>
              <a:rPr lang="en-US" sz="2000"/>
              <a:t> = 1 – 1/N</a:t>
            </a:r>
          </a:p>
          <a:p>
            <a:pPr lvl="1"/>
            <a:r>
              <a:rPr lang="en-US" sz="2000"/>
              <a:t>a</a:t>
            </a:r>
            <a:r>
              <a:rPr lang="en-US" sz="2000" baseline="-25000"/>
              <a:t>21</a:t>
            </a:r>
            <a:r>
              <a:rPr lang="en-US" sz="2000"/>
              <a:t> = 1/E, a</a:t>
            </a:r>
            <a:r>
              <a:rPr lang="en-US" sz="2000" baseline="-25000"/>
              <a:t>22</a:t>
            </a:r>
            <a:r>
              <a:rPr lang="en-US" sz="2000"/>
              <a:t> = 1 – 1/E</a:t>
            </a:r>
          </a:p>
          <a:p>
            <a:pPr lvl="1"/>
            <a:endParaRPr lang="en-US" sz="2000"/>
          </a:p>
          <a:p>
            <a:pPr lvl="1"/>
            <a:r>
              <a:rPr lang="en-US" sz="2000"/>
              <a:t>e</a:t>
            </a:r>
            <a:r>
              <a:rPr lang="en-US" sz="2000" baseline="-25000"/>
              <a:t>1</a:t>
            </a:r>
            <a:r>
              <a:rPr lang="en-US" sz="2000"/>
              <a:t>(r) = Poisson(m</a:t>
            </a:r>
            <a:r>
              <a:rPr lang="en-US" sz="2000" baseline="-25000"/>
              <a:t>1</a:t>
            </a:r>
            <a:r>
              <a:rPr lang="en-US" sz="2000"/>
              <a:t>, r)</a:t>
            </a:r>
          </a:p>
          <a:p>
            <a:pPr lvl="1"/>
            <a:r>
              <a:rPr lang="en-US" sz="2000"/>
              <a:t>e</a:t>
            </a:r>
            <a:r>
              <a:rPr lang="en-US" sz="2000" baseline="-25000"/>
              <a:t>2</a:t>
            </a:r>
            <a:r>
              <a:rPr lang="en-US" sz="2000"/>
              <a:t>(r) = Poisson(1.5m</a:t>
            </a:r>
            <a:r>
              <a:rPr lang="en-US" sz="2000" baseline="-25000"/>
              <a:t>1</a:t>
            </a:r>
            <a:r>
              <a:rPr lang="en-US" sz="2000"/>
              <a:t>, r)</a:t>
            </a:r>
          </a:p>
        </p:txBody>
      </p:sp>
      <p:sp>
        <p:nvSpPr>
          <p:cNvPr id="11" name="Rectangle 10"/>
          <p:cNvSpPr/>
          <p:nvPr/>
        </p:nvSpPr>
        <p:spPr>
          <a:xfrm>
            <a:off x="621792" y="4084320"/>
            <a:ext cx="5608320" cy="212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223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happens when we</a:t>
            </a:r>
            <a:r>
              <a:rPr lang="is-IS"/>
              <a:t>…</a:t>
            </a:r>
            <a:endParaRPr lang="en-US"/>
          </a:p>
        </p:txBody>
      </p:sp>
      <p:sp>
        <p:nvSpPr>
          <p:cNvPr id="3" name="Content Placeholder 2"/>
          <p:cNvSpPr>
            <a:spLocks noGrp="1"/>
          </p:cNvSpPr>
          <p:nvPr>
            <p:ph idx="1"/>
          </p:nvPr>
        </p:nvSpPr>
        <p:spPr>
          <a:xfrm>
            <a:off x="838200" y="1825624"/>
            <a:ext cx="5721096" cy="4623943"/>
          </a:xfrm>
        </p:spPr>
        <p:txBody>
          <a:bodyPr>
            <a:normAutofit lnSpcReduction="10000"/>
          </a:bodyPr>
          <a:lstStyle/>
          <a:p>
            <a:r>
              <a:rPr lang="en-US"/>
              <a:t>increase N (expected length of normal copy number region)?</a:t>
            </a:r>
          </a:p>
          <a:p>
            <a:pPr lvl="1"/>
            <a:r>
              <a:rPr lang="en-US"/>
              <a:t>decrease a</a:t>
            </a:r>
            <a:r>
              <a:rPr lang="en-US" baseline="-25000"/>
              <a:t>12</a:t>
            </a:r>
            <a:r>
              <a:rPr lang="en-US"/>
              <a:t> and increase a</a:t>
            </a:r>
            <a:r>
              <a:rPr lang="en-US" baseline="-25000"/>
              <a:t>11</a:t>
            </a:r>
            <a:endParaRPr lang="en-US"/>
          </a:p>
          <a:p>
            <a:pPr lvl="1"/>
            <a:r>
              <a:rPr lang="en-US"/>
              <a:t>decrease scores</a:t>
            </a:r>
          </a:p>
          <a:p>
            <a:pPr lvl="1"/>
            <a:r>
              <a:rPr lang="en-US"/>
              <a:t>decrease D (allow larger dropoff)</a:t>
            </a:r>
          </a:p>
          <a:p>
            <a:pPr lvl="1"/>
            <a:r>
              <a:rPr lang="en-US"/>
              <a:t>increase S (require higher score)</a:t>
            </a:r>
          </a:p>
          <a:p>
            <a:r>
              <a:rPr lang="en-US"/>
              <a:t>increase E (expected length of elevated copy number region)?</a:t>
            </a:r>
          </a:p>
          <a:p>
            <a:pPr lvl="1"/>
            <a:r>
              <a:rPr lang="en-US"/>
              <a:t>decrease a</a:t>
            </a:r>
            <a:r>
              <a:rPr lang="en-US" baseline="-25000"/>
              <a:t>21</a:t>
            </a:r>
            <a:r>
              <a:rPr lang="en-US"/>
              <a:t> and increase a</a:t>
            </a:r>
            <a:r>
              <a:rPr lang="en-US" baseline="-25000"/>
              <a:t>22</a:t>
            </a:r>
            <a:endParaRPr lang="en-US"/>
          </a:p>
          <a:p>
            <a:pPr lvl="1"/>
            <a:r>
              <a:rPr lang="en-US"/>
              <a:t>increase scores</a:t>
            </a:r>
          </a:p>
          <a:p>
            <a:pPr lvl="1"/>
            <a:r>
              <a:rPr lang="en-US"/>
              <a:t>decrease D (allow larger dropoff)</a:t>
            </a:r>
          </a:p>
          <a:p>
            <a:pPr lvl="1"/>
            <a:r>
              <a:rPr lang="en-US"/>
              <a:t>increase S (require higher score)</a:t>
            </a:r>
            <a:endParaRPr lang="en-US"/>
          </a:p>
        </p:txBody>
      </p:sp>
      <p:grpSp>
        <p:nvGrpSpPr>
          <p:cNvPr id="4" name="Group 3"/>
          <p:cNvGrpSpPr/>
          <p:nvPr/>
        </p:nvGrpSpPr>
        <p:grpSpPr>
          <a:xfrm>
            <a:off x="9960864" y="5291328"/>
            <a:ext cx="1097280" cy="1010102"/>
            <a:chOff x="4584192" y="5395672"/>
            <a:chExt cx="1621536" cy="1330140"/>
          </a:xfrm>
        </p:grpSpPr>
        <p:pic>
          <p:nvPicPr>
            <p:cNvPr id="5" name="Picture 4"/>
            <p:cNvPicPr>
              <a:picLocks noChangeAspect="1"/>
            </p:cNvPicPr>
            <p:nvPr/>
          </p:nvPicPr>
          <p:blipFill rotWithShape="1">
            <a:blip r:embed="rId2"/>
            <a:srcRect r="90579" b="65763"/>
            <a:stretch/>
          </p:blipFill>
          <p:spPr>
            <a:xfrm>
              <a:off x="4584192" y="5395672"/>
              <a:ext cx="384048" cy="782656"/>
            </a:xfrm>
            <a:prstGeom prst="rect">
              <a:avLst/>
            </a:prstGeom>
          </p:spPr>
        </p:pic>
        <p:pic>
          <p:nvPicPr>
            <p:cNvPr id="6" name="Picture 5"/>
            <p:cNvPicPr>
              <a:picLocks noChangeAspect="1"/>
            </p:cNvPicPr>
            <p:nvPr/>
          </p:nvPicPr>
          <p:blipFill rotWithShape="1">
            <a:blip r:embed="rId2"/>
            <a:srcRect l="11869" t="51035" r="78710" b="24350"/>
            <a:stretch/>
          </p:blipFill>
          <p:spPr>
            <a:xfrm>
              <a:off x="5821680" y="5607122"/>
              <a:ext cx="384048" cy="562692"/>
            </a:xfrm>
            <a:prstGeom prst="rect">
              <a:avLst/>
            </a:prstGeom>
          </p:spPr>
        </p:pic>
        <p:pic>
          <p:nvPicPr>
            <p:cNvPr id="7" name="Picture 6"/>
            <p:cNvPicPr>
              <a:picLocks noChangeAspect="1"/>
            </p:cNvPicPr>
            <p:nvPr/>
          </p:nvPicPr>
          <p:blipFill rotWithShape="1">
            <a:blip r:embed="rId2"/>
            <a:srcRect l="21888" t="51035" r="57177"/>
            <a:stretch/>
          </p:blipFill>
          <p:spPr>
            <a:xfrm>
              <a:off x="4968240" y="5606460"/>
              <a:ext cx="853440" cy="1119352"/>
            </a:xfrm>
            <a:prstGeom prst="rect">
              <a:avLst/>
            </a:prstGeom>
          </p:spPr>
        </p:pic>
      </p:grpSp>
      <p:pic>
        <p:nvPicPr>
          <p:cNvPr id="8" name="Picture 7"/>
          <p:cNvPicPr>
            <a:picLocks noChangeAspect="1"/>
          </p:cNvPicPr>
          <p:nvPr/>
        </p:nvPicPr>
        <p:blipFill rotWithShape="1">
          <a:blip r:embed="rId2"/>
          <a:srcRect b="48276"/>
          <a:stretch/>
        </p:blipFill>
        <p:spPr>
          <a:xfrm>
            <a:off x="8595360" y="3829397"/>
            <a:ext cx="2731008" cy="792106"/>
          </a:xfrm>
          <a:prstGeom prst="rect">
            <a:avLst/>
          </a:prstGeom>
        </p:spPr>
      </p:pic>
      <p:pic>
        <p:nvPicPr>
          <p:cNvPr id="9" name="Picture 8"/>
          <p:cNvPicPr>
            <a:picLocks noChangeAspect="1"/>
          </p:cNvPicPr>
          <p:nvPr/>
        </p:nvPicPr>
        <p:blipFill rotWithShape="1">
          <a:blip r:embed="rId2"/>
          <a:srcRect t="51035"/>
          <a:stretch/>
        </p:blipFill>
        <p:spPr>
          <a:xfrm>
            <a:off x="8622792" y="4701538"/>
            <a:ext cx="2731008" cy="749861"/>
          </a:xfrm>
          <a:prstGeom prst="rect">
            <a:avLst/>
          </a:prstGeom>
        </p:spPr>
      </p:pic>
      <p:sp>
        <p:nvSpPr>
          <p:cNvPr id="10" name="Rectangle 9"/>
          <p:cNvSpPr/>
          <p:nvPr/>
        </p:nvSpPr>
        <p:spPr>
          <a:xfrm>
            <a:off x="8123722" y="1903286"/>
            <a:ext cx="3202646" cy="1631216"/>
          </a:xfrm>
          <a:prstGeom prst="rect">
            <a:avLst/>
          </a:prstGeom>
        </p:spPr>
        <p:txBody>
          <a:bodyPr wrap="square">
            <a:spAutoFit/>
          </a:bodyPr>
          <a:lstStyle/>
          <a:p>
            <a:pPr lvl="1"/>
            <a:r>
              <a:rPr lang="en-US" sz="2000"/>
              <a:t>a</a:t>
            </a:r>
            <a:r>
              <a:rPr lang="en-US" sz="2000" baseline="-25000"/>
              <a:t>12</a:t>
            </a:r>
            <a:r>
              <a:rPr lang="en-US" sz="2000"/>
              <a:t> = 1/N, a</a:t>
            </a:r>
            <a:r>
              <a:rPr lang="en-US" sz="2000" baseline="-25000"/>
              <a:t>11</a:t>
            </a:r>
            <a:r>
              <a:rPr lang="en-US" sz="2000"/>
              <a:t> = 1 – 1/N</a:t>
            </a:r>
          </a:p>
          <a:p>
            <a:pPr lvl="1"/>
            <a:r>
              <a:rPr lang="en-US" sz="2000"/>
              <a:t>a</a:t>
            </a:r>
            <a:r>
              <a:rPr lang="en-US" sz="2000" baseline="-25000"/>
              <a:t>21</a:t>
            </a:r>
            <a:r>
              <a:rPr lang="en-US" sz="2000"/>
              <a:t> = 1/E, a</a:t>
            </a:r>
            <a:r>
              <a:rPr lang="en-US" sz="2000" baseline="-25000"/>
              <a:t>22</a:t>
            </a:r>
            <a:r>
              <a:rPr lang="en-US" sz="2000"/>
              <a:t> = 1 – 1/E</a:t>
            </a:r>
          </a:p>
          <a:p>
            <a:pPr lvl="1"/>
            <a:endParaRPr lang="en-US" sz="2000"/>
          </a:p>
          <a:p>
            <a:pPr lvl="1"/>
            <a:r>
              <a:rPr lang="en-US" sz="2000"/>
              <a:t>e</a:t>
            </a:r>
            <a:r>
              <a:rPr lang="en-US" sz="2000" baseline="-25000"/>
              <a:t>1</a:t>
            </a:r>
            <a:r>
              <a:rPr lang="en-US" sz="2000"/>
              <a:t>(r) = Poisson(m</a:t>
            </a:r>
            <a:r>
              <a:rPr lang="en-US" sz="2000" baseline="-25000"/>
              <a:t>1</a:t>
            </a:r>
            <a:r>
              <a:rPr lang="en-US" sz="2000"/>
              <a:t>, r)</a:t>
            </a:r>
          </a:p>
          <a:p>
            <a:pPr lvl="1"/>
            <a:r>
              <a:rPr lang="en-US" sz="2000"/>
              <a:t>e</a:t>
            </a:r>
            <a:r>
              <a:rPr lang="en-US" sz="2000" baseline="-25000"/>
              <a:t>2</a:t>
            </a:r>
            <a:r>
              <a:rPr lang="en-US" sz="2000"/>
              <a:t>(r) = Poisson(1.5m</a:t>
            </a:r>
            <a:r>
              <a:rPr lang="en-US" sz="2000" baseline="-25000"/>
              <a:t>1</a:t>
            </a:r>
            <a:r>
              <a:rPr lang="en-US" sz="2000"/>
              <a:t>, r)</a:t>
            </a:r>
          </a:p>
        </p:txBody>
      </p:sp>
      <p:sp>
        <p:nvSpPr>
          <p:cNvPr id="11" name="Rectangle 10"/>
          <p:cNvSpPr/>
          <p:nvPr/>
        </p:nvSpPr>
        <p:spPr>
          <a:xfrm>
            <a:off x="621792" y="4815840"/>
            <a:ext cx="5608320" cy="138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happens when we</a:t>
            </a:r>
            <a:r>
              <a:rPr lang="is-IS"/>
              <a:t>…</a:t>
            </a:r>
            <a:endParaRPr lang="en-US"/>
          </a:p>
        </p:txBody>
      </p:sp>
      <p:sp>
        <p:nvSpPr>
          <p:cNvPr id="3" name="Content Placeholder 2"/>
          <p:cNvSpPr>
            <a:spLocks noGrp="1"/>
          </p:cNvSpPr>
          <p:nvPr>
            <p:ph idx="1"/>
          </p:nvPr>
        </p:nvSpPr>
        <p:spPr>
          <a:xfrm>
            <a:off x="838200" y="1825624"/>
            <a:ext cx="5721096" cy="4623943"/>
          </a:xfrm>
        </p:spPr>
        <p:txBody>
          <a:bodyPr>
            <a:normAutofit lnSpcReduction="10000"/>
          </a:bodyPr>
          <a:lstStyle/>
          <a:p>
            <a:r>
              <a:rPr lang="en-US"/>
              <a:t>increase N (expected length of normal copy number region)?</a:t>
            </a:r>
          </a:p>
          <a:p>
            <a:pPr lvl="1"/>
            <a:r>
              <a:rPr lang="en-US"/>
              <a:t>decrease a</a:t>
            </a:r>
            <a:r>
              <a:rPr lang="en-US" baseline="-25000"/>
              <a:t>12</a:t>
            </a:r>
            <a:r>
              <a:rPr lang="en-US"/>
              <a:t> and increase a</a:t>
            </a:r>
            <a:r>
              <a:rPr lang="en-US" baseline="-25000"/>
              <a:t>11</a:t>
            </a:r>
            <a:endParaRPr lang="en-US"/>
          </a:p>
          <a:p>
            <a:pPr lvl="1"/>
            <a:r>
              <a:rPr lang="en-US"/>
              <a:t>decrease scores</a:t>
            </a:r>
          </a:p>
          <a:p>
            <a:pPr lvl="1"/>
            <a:r>
              <a:rPr lang="en-US"/>
              <a:t>decrease D (allow larger dropoff)</a:t>
            </a:r>
          </a:p>
          <a:p>
            <a:pPr lvl="1"/>
            <a:r>
              <a:rPr lang="en-US"/>
              <a:t>increase S (require higher score)</a:t>
            </a:r>
          </a:p>
          <a:p>
            <a:r>
              <a:rPr lang="en-US"/>
              <a:t>increase E (expected length of elevated copy number region)?</a:t>
            </a:r>
          </a:p>
          <a:p>
            <a:pPr lvl="1"/>
            <a:r>
              <a:rPr lang="en-US"/>
              <a:t>decrease a</a:t>
            </a:r>
            <a:r>
              <a:rPr lang="en-US" baseline="-25000"/>
              <a:t>21</a:t>
            </a:r>
            <a:r>
              <a:rPr lang="en-US"/>
              <a:t> and increase a</a:t>
            </a:r>
            <a:r>
              <a:rPr lang="en-US" baseline="-25000"/>
              <a:t>22</a:t>
            </a:r>
            <a:endParaRPr lang="en-US"/>
          </a:p>
          <a:p>
            <a:pPr lvl="1"/>
            <a:r>
              <a:rPr lang="en-US"/>
              <a:t>increase scores</a:t>
            </a:r>
          </a:p>
          <a:p>
            <a:pPr lvl="1"/>
            <a:r>
              <a:rPr lang="en-US"/>
              <a:t>decrease D (allow larger dropoff)</a:t>
            </a:r>
          </a:p>
          <a:p>
            <a:pPr lvl="1"/>
            <a:r>
              <a:rPr lang="en-US"/>
              <a:t>increase S (require higher score)</a:t>
            </a:r>
            <a:endParaRPr lang="en-US"/>
          </a:p>
        </p:txBody>
      </p:sp>
      <p:grpSp>
        <p:nvGrpSpPr>
          <p:cNvPr id="4" name="Group 3"/>
          <p:cNvGrpSpPr/>
          <p:nvPr/>
        </p:nvGrpSpPr>
        <p:grpSpPr>
          <a:xfrm>
            <a:off x="9960864" y="5291328"/>
            <a:ext cx="1097280" cy="1010102"/>
            <a:chOff x="4584192" y="5395672"/>
            <a:chExt cx="1621536" cy="1330140"/>
          </a:xfrm>
        </p:grpSpPr>
        <p:pic>
          <p:nvPicPr>
            <p:cNvPr id="5" name="Picture 4"/>
            <p:cNvPicPr>
              <a:picLocks noChangeAspect="1"/>
            </p:cNvPicPr>
            <p:nvPr/>
          </p:nvPicPr>
          <p:blipFill rotWithShape="1">
            <a:blip r:embed="rId2"/>
            <a:srcRect r="90579" b="65763"/>
            <a:stretch/>
          </p:blipFill>
          <p:spPr>
            <a:xfrm>
              <a:off x="4584192" y="5395672"/>
              <a:ext cx="384048" cy="782656"/>
            </a:xfrm>
            <a:prstGeom prst="rect">
              <a:avLst/>
            </a:prstGeom>
          </p:spPr>
        </p:pic>
        <p:pic>
          <p:nvPicPr>
            <p:cNvPr id="6" name="Picture 5"/>
            <p:cNvPicPr>
              <a:picLocks noChangeAspect="1"/>
            </p:cNvPicPr>
            <p:nvPr/>
          </p:nvPicPr>
          <p:blipFill rotWithShape="1">
            <a:blip r:embed="rId2"/>
            <a:srcRect l="11869" t="51035" r="78710" b="24350"/>
            <a:stretch/>
          </p:blipFill>
          <p:spPr>
            <a:xfrm>
              <a:off x="5821680" y="5607122"/>
              <a:ext cx="384048" cy="562692"/>
            </a:xfrm>
            <a:prstGeom prst="rect">
              <a:avLst/>
            </a:prstGeom>
          </p:spPr>
        </p:pic>
        <p:pic>
          <p:nvPicPr>
            <p:cNvPr id="7" name="Picture 6"/>
            <p:cNvPicPr>
              <a:picLocks noChangeAspect="1"/>
            </p:cNvPicPr>
            <p:nvPr/>
          </p:nvPicPr>
          <p:blipFill rotWithShape="1">
            <a:blip r:embed="rId2"/>
            <a:srcRect l="21888" t="51035" r="57177"/>
            <a:stretch/>
          </p:blipFill>
          <p:spPr>
            <a:xfrm>
              <a:off x="4968240" y="5606460"/>
              <a:ext cx="853440" cy="1119352"/>
            </a:xfrm>
            <a:prstGeom prst="rect">
              <a:avLst/>
            </a:prstGeom>
          </p:spPr>
        </p:pic>
      </p:grpSp>
      <p:pic>
        <p:nvPicPr>
          <p:cNvPr id="8" name="Picture 7"/>
          <p:cNvPicPr>
            <a:picLocks noChangeAspect="1"/>
          </p:cNvPicPr>
          <p:nvPr/>
        </p:nvPicPr>
        <p:blipFill rotWithShape="1">
          <a:blip r:embed="rId2"/>
          <a:srcRect b="48276"/>
          <a:stretch/>
        </p:blipFill>
        <p:spPr>
          <a:xfrm>
            <a:off x="8595360" y="3829397"/>
            <a:ext cx="2731008" cy="792106"/>
          </a:xfrm>
          <a:prstGeom prst="rect">
            <a:avLst/>
          </a:prstGeom>
        </p:spPr>
      </p:pic>
      <p:pic>
        <p:nvPicPr>
          <p:cNvPr id="9" name="Picture 8"/>
          <p:cNvPicPr>
            <a:picLocks noChangeAspect="1"/>
          </p:cNvPicPr>
          <p:nvPr/>
        </p:nvPicPr>
        <p:blipFill rotWithShape="1">
          <a:blip r:embed="rId2"/>
          <a:srcRect t="51035"/>
          <a:stretch/>
        </p:blipFill>
        <p:spPr>
          <a:xfrm>
            <a:off x="8622792" y="4701538"/>
            <a:ext cx="2731008" cy="749861"/>
          </a:xfrm>
          <a:prstGeom prst="rect">
            <a:avLst/>
          </a:prstGeom>
        </p:spPr>
      </p:pic>
      <p:sp>
        <p:nvSpPr>
          <p:cNvPr id="10" name="Rectangle 9"/>
          <p:cNvSpPr/>
          <p:nvPr/>
        </p:nvSpPr>
        <p:spPr>
          <a:xfrm>
            <a:off x="8123722" y="1903286"/>
            <a:ext cx="3202646" cy="1631216"/>
          </a:xfrm>
          <a:prstGeom prst="rect">
            <a:avLst/>
          </a:prstGeom>
        </p:spPr>
        <p:txBody>
          <a:bodyPr wrap="square">
            <a:spAutoFit/>
          </a:bodyPr>
          <a:lstStyle/>
          <a:p>
            <a:pPr lvl="1"/>
            <a:r>
              <a:rPr lang="en-US" sz="2000"/>
              <a:t>a</a:t>
            </a:r>
            <a:r>
              <a:rPr lang="en-US" sz="2000" baseline="-25000"/>
              <a:t>12</a:t>
            </a:r>
            <a:r>
              <a:rPr lang="en-US" sz="2000"/>
              <a:t> = 1/N, a</a:t>
            </a:r>
            <a:r>
              <a:rPr lang="en-US" sz="2000" baseline="-25000"/>
              <a:t>11</a:t>
            </a:r>
            <a:r>
              <a:rPr lang="en-US" sz="2000"/>
              <a:t> = 1 – 1/N</a:t>
            </a:r>
          </a:p>
          <a:p>
            <a:pPr lvl="1"/>
            <a:r>
              <a:rPr lang="en-US" sz="2000"/>
              <a:t>a</a:t>
            </a:r>
            <a:r>
              <a:rPr lang="en-US" sz="2000" baseline="-25000"/>
              <a:t>21</a:t>
            </a:r>
            <a:r>
              <a:rPr lang="en-US" sz="2000"/>
              <a:t> = 1/E, a</a:t>
            </a:r>
            <a:r>
              <a:rPr lang="en-US" sz="2000" baseline="-25000"/>
              <a:t>22</a:t>
            </a:r>
            <a:r>
              <a:rPr lang="en-US" sz="2000"/>
              <a:t> = 1 – 1/E</a:t>
            </a:r>
          </a:p>
          <a:p>
            <a:pPr lvl="1"/>
            <a:endParaRPr lang="en-US" sz="2000"/>
          </a:p>
          <a:p>
            <a:pPr lvl="1"/>
            <a:r>
              <a:rPr lang="en-US" sz="2000"/>
              <a:t>e</a:t>
            </a:r>
            <a:r>
              <a:rPr lang="en-US" sz="2000" baseline="-25000"/>
              <a:t>1</a:t>
            </a:r>
            <a:r>
              <a:rPr lang="en-US" sz="2000"/>
              <a:t>(r) = Poisson(m</a:t>
            </a:r>
            <a:r>
              <a:rPr lang="en-US" sz="2000" baseline="-25000"/>
              <a:t>1</a:t>
            </a:r>
            <a:r>
              <a:rPr lang="en-US" sz="2000"/>
              <a:t>, r)</a:t>
            </a:r>
          </a:p>
          <a:p>
            <a:pPr lvl="1"/>
            <a:r>
              <a:rPr lang="en-US" sz="2000"/>
              <a:t>e</a:t>
            </a:r>
            <a:r>
              <a:rPr lang="en-US" sz="2000" baseline="-25000"/>
              <a:t>2</a:t>
            </a:r>
            <a:r>
              <a:rPr lang="en-US" sz="2000"/>
              <a:t>(r) = Poisson(1.5m</a:t>
            </a:r>
            <a:r>
              <a:rPr lang="en-US" sz="2000" baseline="-25000"/>
              <a:t>1</a:t>
            </a:r>
            <a:r>
              <a:rPr lang="en-US" sz="2000"/>
              <a:t>, r)</a:t>
            </a:r>
          </a:p>
        </p:txBody>
      </p:sp>
    </p:spTree>
    <p:extLst>
      <p:ext uri="{BB962C8B-B14F-4D97-AF65-F5344CB8AC3E}">
        <p14:creationId xmlns:p14="http://schemas.microsoft.com/office/powerpoint/2010/main" val="1285202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pPr marL="0" indent="0">
              <a:buNone/>
            </a:pPr>
            <a:r>
              <a:rPr lang="en-US">
                <a:hlinkClick r:id="rId2"/>
              </a:rPr>
              <a:t>http://bozeman.genome.washington.edu/compbio/mbt599/hw8_template.txt</a:t>
            </a:r>
            <a:endParaRPr lang="en-US"/>
          </a:p>
        </p:txBody>
      </p:sp>
    </p:spTree>
    <p:extLst>
      <p:ext uri="{BB962C8B-B14F-4D97-AF65-F5344CB8AC3E}">
        <p14:creationId xmlns:p14="http://schemas.microsoft.com/office/powerpoint/2010/main" val="275872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3967734"/>
            <a:ext cx="9715500" cy="2019300"/>
          </a:xfrm>
          <a:prstGeom prst="rect">
            <a:avLst/>
          </a:prstGeom>
        </p:spPr>
      </p:pic>
      <p:pic>
        <p:nvPicPr>
          <p:cNvPr id="5" name="Picture 4"/>
          <p:cNvPicPr>
            <a:picLocks noChangeAspect="1"/>
          </p:cNvPicPr>
          <p:nvPr/>
        </p:nvPicPr>
        <p:blipFill>
          <a:blip r:embed="rId3"/>
          <a:stretch>
            <a:fillRect/>
          </a:stretch>
        </p:blipFill>
        <p:spPr>
          <a:xfrm>
            <a:off x="1238250" y="1363980"/>
            <a:ext cx="9690100" cy="2057400"/>
          </a:xfrm>
          <a:prstGeom prst="rect">
            <a:avLst/>
          </a:prstGeom>
        </p:spPr>
      </p:pic>
    </p:spTree>
    <p:extLst>
      <p:ext uri="{BB962C8B-B14F-4D97-AF65-F5344CB8AC3E}">
        <p14:creationId xmlns:p14="http://schemas.microsoft.com/office/powerpoint/2010/main" val="169851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3967734"/>
            <a:ext cx="9715500" cy="2019300"/>
          </a:xfrm>
          <a:prstGeom prst="rect">
            <a:avLst/>
          </a:prstGeom>
        </p:spPr>
      </p:pic>
      <p:pic>
        <p:nvPicPr>
          <p:cNvPr id="5" name="Picture 4"/>
          <p:cNvPicPr>
            <a:picLocks noChangeAspect="1"/>
          </p:cNvPicPr>
          <p:nvPr/>
        </p:nvPicPr>
        <p:blipFill>
          <a:blip r:embed="rId3"/>
          <a:stretch>
            <a:fillRect/>
          </a:stretch>
        </p:blipFill>
        <p:spPr>
          <a:xfrm>
            <a:off x="1238250" y="1363980"/>
            <a:ext cx="9690100" cy="2057400"/>
          </a:xfrm>
          <a:prstGeom prst="rect">
            <a:avLst/>
          </a:prstGeom>
        </p:spPr>
      </p:pic>
      <p:sp>
        <p:nvSpPr>
          <p:cNvPr id="6" name="Freeform 5"/>
          <p:cNvSpPr/>
          <p:nvPr/>
        </p:nvSpPr>
        <p:spPr>
          <a:xfrm>
            <a:off x="2852928" y="2377440"/>
            <a:ext cx="2328672" cy="97536"/>
          </a:xfrm>
          <a:custGeom>
            <a:avLst/>
            <a:gdLst>
              <a:gd name="connsiteX0" fmla="*/ 0 w 2328672"/>
              <a:gd name="connsiteY0" fmla="*/ 48768 h 97536"/>
              <a:gd name="connsiteX1" fmla="*/ 97536 w 2328672"/>
              <a:gd name="connsiteY1" fmla="*/ 60960 h 97536"/>
              <a:gd name="connsiteX2" fmla="*/ 182880 w 2328672"/>
              <a:gd name="connsiteY2" fmla="*/ 85344 h 97536"/>
              <a:gd name="connsiteX3" fmla="*/ 231648 w 2328672"/>
              <a:gd name="connsiteY3" fmla="*/ 97536 h 97536"/>
              <a:gd name="connsiteX4" fmla="*/ 524256 w 2328672"/>
              <a:gd name="connsiteY4" fmla="*/ 85344 h 97536"/>
              <a:gd name="connsiteX5" fmla="*/ 646176 w 2328672"/>
              <a:gd name="connsiteY5" fmla="*/ 48768 h 97536"/>
              <a:gd name="connsiteX6" fmla="*/ 694944 w 2328672"/>
              <a:gd name="connsiteY6" fmla="*/ 36576 h 97536"/>
              <a:gd name="connsiteX7" fmla="*/ 755904 w 2328672"/>
              <a:gd name="connsiteY7" fmla="*/ 24384 h 97536"/>
              <a:gd name="connsiteX8" fmla="*/ 792480 w 2328672"/>
              <a:gd name="connsiteY8" fmla="*/ 12192 h 97536"/>
              <a:gd name="connsiteX9" fmla="*/ 1048512 w 2328672"/>
              <a:gd name="connsiteY9" fmla="*/ 0 h 97536"/>
              <a:gd name="connsiteX10" fmla="*/ 1621536 w 2328672"/>
              <a:gd name="connsiteY10" fmla="*/ 12192 h 97536"/>
              <a:gd name="connsiteX11" fmla="*/ 1901952 w 2328672"/>
              <a:gd name="connsiteY11" fmla="*/ 24384 h 97536"/>
              <a:gd name="connsiteX12" fmla="*/ 2328672 w 2328672"/>
              <a:gd name="connsiteY12" fmla="*/ 24384 h 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672" h="97536">
                <a:moveTo>
                  <a:pt x="0" y="48768"/>
                </a:moveTo>
                <a:cubicBezTo>
                  <a:pt x="32512" y="52832"/>
                  <a:pt x="65217" y="55573"/>
                  <a:pt x="97536" y="60960"/>
                </a:cubicBezTo>
                <a:cubicBezTo>
                  <a:pt x="143273" y="68583"/>
                  <a:pt x="142295" y="73748"/>
                  <a:pt x="182880" y="85344"/>
                </a:cubicBezTo>
                <a:cubicBezTo>
                  <a:pt x="198992" y="89947"/>
                  <a:pt x="215392" y="93472"/>
                  <a:pt x="231648" y="97536"/>
                </a:cubicBezTo>
                <a:cubicBezTo>
                  <a:pt x="329184" y="93472"/>
                  <a:pt x="426883" y="92299"/>
                  <a:pt x="524256" y="85344"/>
                </a:cubicBezTo>
                <a:cubicBezTo>
                  <a:pt x="551347" y="83409"/>
                  <a:pt x="628628" y="53155"/>
                  <a:pt x="646176" y="48768"/>
                </a:cubicBezTo>
                <a:cubicBezTo>
                  <a:pt x="662432" y="44704"/>
                  <a:pt x="678587" y="40211"/>
                  <a:pt x="694944" y="36576"/>
                </a:cubicBezTo>
                <a:cubicBezTo>
                  <a:pt x="715173" y="32081"/>
                  <a:pt x="735800" y="29410"/>
                  <a:pt x="755904" y="24384"/>
                </a:cubicBezTo>
                <a:cubicBezTo>
                  <a:pt x="768372" y="21267"/>
                  <a:pt x="779673" y="13259"/>
                  <a:pt x="792480" y="12192"/>
                </a:cubicBezTo>
                <a:cubicBezTo>
                  <a:pt x="877626" y="5097"/>
                  <a:pt x="963168" y="4064"/>
                  <a:pt x="1048512" y="0"/>
                </a:cubicBezTo>
                <a:lnTo>
                  <a:pt x="1621536" y="12192"/>
                </a:lnTo>
                <a:cubicBezTo>
                  <a:pt x="1715058" y="14864"/>
                  <a:pt x="1808406" y="22771"/>
                  <a:pt x="1901952" y="24384"/>
                </a:cubicBezTo>
                <a:cubicBezTo>
                  <a:pt x="2044171" y="26836"/>
                  <a:pt x="2186432" y="24384"/>
                  <a:pt x="2328672" y="24384"/>
                </a:cubicBezTo>
              </a:path>
            </a:pathLst>
          </a:custGeom>
          <a:noFill/>
          <a:ln w="177800">
            <a:solidFill>
              <a:srgbClr val="FFFF0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944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90750" y="1600200"/>
            <a:ext cx="7810500" cy="3657600"/>
          </a:xfrm>
          <a:prstGeom prst="rect">
            <a:avLst/>
          </a:prstGeom>
        </p:spPr>
      </p:pic>
      <p:sp>
        <p:nvSpPr>
          <p:cNvPr id="5" name="Rectangle 4"/>
          <p:cNvSpPr/>
          <p:nvPr/>
        </p:nvSpPr>
        <p:spPr>
          <a:xfrm>
            <a:off x="6437376" y="6397675"/>
            <a:ext cx="6096000" cy="307777"/>
          </a:xfrm>
          <a:prstGeom prst="rect">
            <a:avLst/>
          </a:prstGeom>
        </p:spPr>
        <p:txBody>
          <a:bodyPr>
            <a:spAutoFit/>
          </a:bodyPr>
          <a:lstStyle/>
          <a:p>
            <a:r>
              <a:rPr lang="en-US" sz="1400"/>
              <a:t>https://www3.ntu.edu.sg/home/ehchua/programming/cpp/gcc_make.html</a:t>
            </a:r>
          </a:p>
        </p:txBody>
      </p:sp>
    </p:spTree>
    <p:extLst>
      <p:ext uri="{BB962C8B-B14F-4D97-AF65-F5344CB8AC3E}">
        <p14:creationId xmlns:p14="http://schemas.microsoft.com/office/powerpoint/2010/main" val="701332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0" y="736600"/>
            <a:ext cx="7048500" cy="5384800"/>
          </a:xfrm>
          <a:prstGeom prst="rect">
            <a:avLst/>
          </a:prstGeom>
        </p:spPr>
      </p:pic>
      <p:sp>
        <p:nvSpPr>
          <p:cNvPr id="3" name="Rectangle 2"/>
          <p:cNvSpPr/>
          <p:nvPr/>
        </p:nvSpPr>
        <p:spPr>
          <a:xfrm>
            <a:off x="6047232" y="6507403"/>
            <a:ext cx="6486144" cy="307777"/>
          </a:xfrm>
          <a:prstGeom prst="rect">
            <a:avLst/>
          </a:prstGeom>
        </p:spPr>
        <p:txBody>
          <a:bodyPr wrap="square">
            <a:spAutoFit/>
          </a:bodyPr>
          <a:lstStyle/>
          <a:p>
            <a:r>
              <a:rPr lang="en-US" sz="1400"/>
              <a:t>https://github.com/bitfragment/digstud/blob/master/11-file-3-program-slides.md</a:t>
            </a:r>
          </a:p>
        </p:txBody>
      </p:sp>
    </p:spTree>
    <p:extLst>
      <p:ext uri="{BB962C8B-B14F-4D97-AF65-F5344CB8AC3E}">
        <p14:creationId xmlns:p14="http://schemas.microsoft.com/office/powerpoint/2010/main" val="1882679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90750" y="1600200"/>
            <a:ext cx="7810500" cy="3657600"/>
          </a:xfrm>
          <a:prstGeom prst="rect">
            <a:avLst/>
          </a:prstGeom>
        </p:spPr>
      </p:pic>
      <p:sp>
        <p:nvSpPr>
          <p:cNvPr id="5" name="Rectangle 4"/>
          <p:cNvSpPr/>
          <p:nvPr/>
        </p:nvSpPr>
        <p:spPr>
          <a:xfrm>
            <a:off x="6437376" y="6397675"/>
            <a:ext cx="6096000" cy="307777"/>
          </a:xfrm>
          <a:prstGeom prst="rect">
            <a:avLst/>
          </a:prstGeom>
        </p:spPr>
        <p:txBody>
          <a:bodyPr>
            <a:spAutoFit/>
          </a:bodyPr>
          <a:lstStyle/>
          <a:p>
            <a:r>
              <a:rPr lang="en-US" sz="1400"/>
              <a:t>https://www3.ntu.edu.sg/home/ehchua/programming/cpp/gcc_make.html</a:t>
            </a:r>
          </a:p>
        </p:txBody>
      </p:sp>
    </p:spTree>
    <p:extLst>
      <p:ext uri="{BB962C8B-B14F-4D97-AF65-F5344CB8AC3E}">
        <p14:creationId xmlns:p14="http://schemas.microsoft.com/office/powerpoint/2010/main" val="1468786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194" y="1490282"/>
            <a:ext cx="10515600" cy="2852737"/>
          </a:xfrm>
        </p:spPr>
        <p:txBody>
          <a:bodyPr>
            <a:normAutofit/>
          </a:bodyPr>
          <a:lstStyle/>
          <a:p>
            <a:r>
              <a:rPr lang="en-US" sz="2400"/>
              <a:t>Programmers waste enormous amounts of time thinking about, or worrying about, the speed of noncritical parts of their programs, and these attempts at efficiency actually have a strong negative impact when debugging and maintenance are considered. We should forget about small efficiencies, say about 97% of the time: premature optimization is the root of all evil. Yet we should not pass up our opportunities in that critical 3%.”</a:t>
            </a:r>
            <a:endParaRPr lang="en-US" sz="2400"/>
          </a:p>
        </p:txBody>
      </p:sp>
      <p:sp>
        <p:nvSpPr>
          <p:cNvPr id="3" name="Text Placeholder 2"/>
          <p:cNvSpPr>
            <a:spLocks noGrp="1"/>
          </p:cNvSpPr>
          <p:nvPr>
            <p:ph type="body" idx="1"/>
          </p:nvPr>
        </p:nvSpPr>
        <p:spPr>
          <a:xfrm>
            <a:off x="917194" y="4370007"/>
            <a:ext cx="10515600" cy="1500187"/>
          </a:xfrm>
        </p:spPr>
        <p:txBody>
          <a:bodyPr/>
          <a:lstStyle/>
          <a:p>
            <a:r>
              <a:rPr lang="en-US"/>
              <a:t>           - Donald Knuth, 1974</a:t>
            </a:r>
          </a:p>
        </p:txBody>
      </p:sp>
      <p:pic>
        <p:nvPicPr>
          <p:cNvPr id="4" name="Picture 3"/>
          <p:cNvPicPr>
            <a:picLocks noChangeAspect="1"/>
          </p:cNvPicPr>
          <p:nvPr/>
        </p:nvPicPr>
        <p:blipFill>
          <a:blip r:embed="rId3"/>
          <a:stretch>
            <a:fillRect/>
          </a:stretch>
        </p:blipFill>
        <p:spPr>
          <a:xfrm>
            <a:off x="-12192" y="4431792"/>
            <a:ext cx="1778000" cy="2438400"/>
          </a:xfrm>
          <a:prstGeom prst="rect">
            <a:avLst/>
          </a:prstGeom>
        </p:spPr>
      </p:pic>
    </p:spTree>
    <p:extLst>
      <p:ext uri="{BB962C8B-B14F-4D97-AF65-F5344CB8AC3E}">
        <p14:creationId xmlns:p14="http://schemas.microsoft.com/office/powerpoint/2010/main" val="102040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97085" y="4036170"/>
            <a:ext cx="406400" cy="461665"/>
          </a:xfrm>
          <a:prstGeom prst="rect">
            <a:avLst/>
          </a:prstGeom>
          <a:noFill/>
        </p:spPr>
        <p:txBody>
          <a:bodyPr wrap="square" rtlCol="0">
            <a:spAutoFit/>
          </a:bodyPr>
          <a:lstStyle/>
          <a:p>
            <a:r>
              <a:rPr lang="en-US" sz="2400">
                <a:solidFill>
                  <a:srgbClr val="00B050"/>
                </a:solidFill>
              </a:rPr>
              <a:t>S</a:t>
            </a:r>
          </a:p>
        </p:txBody>
      </p:sp>
      <p:cxnSp>
        <p:nvCxnSpPr>
          <p:cNvPr id="15" name="Straight Connector 14"/>
          <p:cNvCxnSpPr/>
          <p:nvPr/>
        </p:nvCxnSpPr>
        <p:spPr>
          <a:xfrm flipH="1">
            <a:off x="2523067" y="4911159"/>
            <a:ext cx="429995" cy="4555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45960" y="4276695"/>
            <a:ext cx="265932" cy="57290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599071" y="3255769"/>
            <a:ext cx="335238" cy="41844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242" y="3762929"/>
            <a:ext cx="314421" cy="45655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29235" y="3253666"/>
            <a:ext cx="335799" cy="32182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4271" y="2301795"/>
            <a:ext cx="892610" cy="131882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0" idx="4"/>
          </p:cNvCxnSpPr>
          <p:nvPr/>
        </p:nvCxnSpPr>
        <p:spPr>
          <a:xfrm>
            <a:off x="5341503" y="2293003"/>
            <a:ext cx="316270" cy="129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21635" y="2998737"/>
            <a:ext cx="916328" cy="1258973"/>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24333" y="3032793"/>
            <a:ext cx="434553" cy="592232"/>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90226" y="1862184"/>
            <a:ext cx="1091417" cy="1761855"/>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939023" y="1880729"/>
            <a:ext cx="723902" cy="94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73324" y="5118545"/>
            <a:ext cx="406400" cy="461665"/>
          </a:xfrm>
          <a:prstGeom prst="rect">
            <a:avLst/>
          </a:prstGeom>
          <a:noFill/>
        </p:spPr>
        <p:txBody>
          <a:bodyPr wrap="square" rtlCol="0">
            <a:spAutoFit/>
          </a:bodyPr>
          <a:lstStyle/>
          <a:p>
            <a:r>
              <a:rPr lang="en-US" sz="2400"/>
              <a:t>0</a:t>
            </a:r>
          </a:p>
        </p:txBody>
      </p:sp>
      <p:cxnSp>
        <p:nvCxnSpPr>
          <p:cNvPr id="14" name="Straight Connector 13"/>
          <p:cNvCxnSpPr/>
          <p:nvPr/>
        </p:nvCxnSpPr>
        <p:spPr>
          <a:xfrm flipV="1">
            <a:off x="2523067" y="5378556"/>
            <a:ext cx="72136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2848132" y="4821221"/>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120452" y="416415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82713" y="364199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889943" y="31348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27153" y="348210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764364" y="289999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246545" y="22279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770540" y="355706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237731" y="298994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689931" y="350210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806718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05219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8429442" y="235285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8836673" y="177074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9228913" y="226791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9606163" y="276508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42381" y="2824961"/>
            <a:ext cx="406400" cy="461665"/>
          </a:xfrm>
          <a:prstGeom prst="rect">
            <a:avLst/>
          </a:prstGeom>
          <a:noFill/>
        </p:spPr>
        <p:txBody>
          <a:bodyPr wrap="square" rtlCol="0">
            <a:spAutoFit/>
          </a:bodyPr>
          <a:lstStyle/>
          <a:p>
            <a:r>
              <a:rPr lang="en-US" sz="2400">
                <a:solidFill>
                  <a:srgbClr val="C00000"/>
                </a:solidFill>
              </a:rPr>
              <a:t>D</a:t>
            </a:r>
          </a:p>
        </p:txBody>
      </p:sp>
      <p:cxnSp>
        <p:nvCxnSpPr>
          <p:cNvPr id="86" name="Straight Connector 85"/>
          <p:cNvCxnSpPr/>
          <p:nvPr/>
        </p:nvCxnSpPr>
        <p:spPr>
          <a:xfrm flipV="1">
            <a:off x="2552292" y="5582930"/>
            <a:ext cx="2785693" cy="4437"/>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0" idx="4"/>
          </p:cNvCxnSpPr>
          <p:nvPr/>
        </p:nvCxnSpPr>
        <p:spPr>
          <a:xfrm flipH="1">
            <a:off x="2552292" y="5436717"/>
            <a:ext cx="615" cy="16758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8" idx="4"/>
          </p:cNvCxnSpPr>
          <p:nvPr/>
        </p:nvCxnSpPr>
        <p:spPr>
          <a:xfrm>
            <a:off x="5337985" y="2410819"/>
            <a:ext cx="0" cy="3157528"/>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55108" y="2762932"/>
            <a:ext cx="365434" cy="7789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8250" y="2870038"/>
            <a:ext cx="355609" cy="130693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6328332" y="4119196"/>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66333" y="3401240"/>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913604" y="274743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23067" y="1227244"/>
            <a:ext cx="0" cy="41656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2461467" y="525383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6427504" y="2301795"/>
            <a:ext cx="0" cy="16894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983564" y="3370245"/>
            <a:ext cx="0" cy="19654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23067" y="6001408"/>
            <a:ext cx="7213600" cy="461665"/>
          </a:xfrm>
          <a:prstGeom prst="rect">
            <a:avLst/>
          </a:prstGeom>
          <a:noFill/>
        </p:spPr>
        <p:txBody>
          <a:bodyPr wrap="square" rtlCol="0">
            <a:spAutoFit/>
          </a:bodyPr>
          <a:lstStyle/>
          <a:p>
            <a:pPr algn="ctr"/>
            <a:r>
              <a:rPr lang="en-US" sz="2400"/>
              <a:t>sequence position</a:t>
            </a:r>
          </a:p>
        </p:txBody>
      </p:sp>
      <p:sp>
        <p:nvSpPr>
          <p:cNvPr id="76" name="TextBox 75"/>
          <p:cNvSpPr txBox="1"/>
          <p:nvPr/>
        </p:nvSpPr>
        <p:spPr>
          <a:xfrm rot="16200000">
            <a:off x="-361494" y="3066136"/>
            <a:ext cx="4139449" cy="461665"/>
          </a:xfrm>
          <a:prstGeom prst="rect">
            <a:avLst/>
          </a:prstGeom>
          <a:noFill/>
        </p:spPr>
        <p:txBody>
          <a:bodyPr wrap="square" rtlCol="0">
            <a:spAutoFit/>
          </a:bodyPr>
          <a:lstStyle/>
          <a:p>
            <a:pPr algn="ctr"/>
            <a:r>
              <a:rPr lang="en-US" sz="2400"/>
              <a:t>cumulative score</a:t>
            </a:r>
          </a:p>
        </p:txBody>
      </p:sp>
    </p:spTree>
    <p:extLst>
      <p:ext uri="{BB962C8B-B14F-4D97-AF65-F5344CB8AC3E}">
        <p14:creationId xmlns:p14="http://schemas.microsoft.com/office/powerpoint/2010/main" val="658614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to do when Python is too slow</a:t>
            </a:r>
          </a:p>
        </p:txBody>
      </p:sp>
      <p:sp>
        <p:nvSpPr>
          <p:cNvPr id="5" name="Content Placeholder 4"/>
          <p:cNvSpPr>
            <a:spLocks noGrp="1"/>
          </p:cNvSpPr>
          <p:nvPr>
            <p:ph idx="1"/>
          </p:nvPr>
        </p:nvSpPr>
        <p:spPr/>
        <p:txBody>
          <a:bodyPr/>
          <a:lstStyle/>
          <a:p>
            <a:r>
              <a:rPr lang="en-US"/>
              <a:t>profile</a:t>
            </a:r>
          </a:p>
          <a:p>
            <a:r>
              <a:rPr lang="en-US"/>
              <a:t>use Cython</a:t>
            </a:r>
          </a:p>
          <a:p>
            <a:r>
              <a:rPr lang="en-US"/>
              <a:t>use a different programming language</a:t>
            </a:r>
          </a:p>
        </p:txBody>
      </p:sp>
    </p:spTree>
    <p:extLst>
      <p:ext uri="{BB962C8B-B14F-4D97-AF65-F5344CB8AC3E}">
        <p14:creationId xmlns:p14="http://schemas.microsoft.com/office/powerpoint/2010/main" val="1337269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Cython</a:t>
            </a:r>
          </a:p>
        </p:txBody>
      </p:sp>
      <p:sp>
        <p:nvSpPr>
          <p:cNvPr id="5" name="Content Placeholder 4"/>
          <p:cNvSpPr>
            <a:spLocks noGrp="1"/>
          </p:cNvSpPr>
          <p:nvPr>
            <p:ph idx="1"/>
          </p:nvPr>
        </p:nvSpPr>
        <p:spPr/>
        <p:txBody>
          <a:bodyPr/>
          <a:lstStyle/>
          <a:p>
            <a:r>
              <a:rPr lang="en-US"/>
              <a:t>Superset of Python</a:t>
            </a:r>
          </a:p>
          <a:p>
            <a:r>
              <a:rPr lang="en-US"/>
              <a:t>Static type declarations</a:t>
            </a:r>
          </a:p>
          <a:p>
            <a:r>
              <a:rPr lang="en-US"/>
              <a:t>Source code translated into optimized C code, then compiled as Python extension modules</a:t>
            </a:r>
          </a:p>
          <a:p>
            <a:r>
              <a:rPr lang="en-US"/>
              <a:t>examples</a:t>
            </a:r>
          </a:p>
        </p:txBody>
      </p:sp>
    </p:spTree>
    <p:extLst>
      <p:ext uri="{BB962C8B-B14F-4D97-AF65-F5344CB8AC3E}">
        <p14:creationId xmlns:p14="http://schemas.microsoft.com/office/powerpoint/2010/main" val="1959708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Profiling</a:t>
            </a:r>
          </a:p>
        </p:txBody>
      </p:sp>
      <p:sp>
        <p:nvSpPr>
          <p:cNvPr id="3" name="Content Placeholder 2"/>
          <p:cNvSpPr>
            <a:spLocks noGrp="1"/>
          </p:cNvSpPr>
          <p:nvPr>
            <p:ph idx="1"/>
          </p:nvPr>
        </p:nvSpPr>
        <p:spPr/>
        <p:txBody>
          <a:bodyPr/>
          <a:lstStyle/>
          <a:p>
            <a:r>
              <a:rPr lang="en-US"/>
              <a:t>Which parts of the code are taking the most time?</a:t>
            </a:r>
          </a:p>
          <a:p>
            <a:r>
              <a:rPr lang="en-US"/>
              <a:t>python line_profiler</a:t>
            </a:r>
          </a:p>
          <a:p>
            <a:r>
              <a:rPr lang="en-US"/>
              <a:t>example</a:t>
            </a:r>
          </a:p>
        </p:txBody>
      </p:sp>
    </p:spTree>
    <p:extLst>
      <p:ext uri="{BB962C8B-B14F-4D97-AF65-F5344CB8AC3E}">
        <p14:creationId xmlns:p14="http://schemas.microsoft.com/office/powerpoint/2010/main" val="1084289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Unix tools</a:t>
            </a:r>
          </a:p>
        </p:txBody>
      </p:sp>
      <p:sp>
        <p:nvSpPr>
          <p:cNvPr id="3" name="Content Placeholder 2"/>
          <p:cNvSpPr>
            <a:spLocks noGrp="1"/>
          </p:cNvSpPr>
          <p:nvPr>
            <p:ph idx="1"/>
          </p:nvPr>
        </p:nvSpPr>
        <p:spPr/>
        <p:txBody>
          <a:bodyPr/>
          <a:lstStyle/>
          <a:p>
            <a:r>
              <a:rPr lang="en-US"/>
              <a:t>Regular expressions</a:t>
            </a:r>
          </a:p>
          <a:p>
            <a:r>
              <a:rPr lang="en-US"/>
              <a:t>grep</a:t>
            </a:r>
          </a:p>
          <a:p>
            <a:r>
              <a:rPr lang="en-US"/>
              <a:t>sed</a:t>
            </a:r>
          </a:p>
          <a:p>
            <a:r>
              <a:rPr lang="en-US"/>
              <a:t>AWK</a:t>
            </a:r>
          </a:p>
        </p:txBody>
      </p:sp>
    </p:spTree>
    <p:extLst>
      <p:ext uri="{BB962C8B-B14F-4D97-AF65-F5344CB8AC3E}">
        <p14:creationId xmlns:p14="http://schemas.microsoft.com/office/powerpoint/2010/main" val="2144269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Regular expressions</a:t>
            </a:r>
          </a:p>
        </p:txBody>
      </p:sp>
      <p:sp>
        <p:nvSpPr>
          <p:cNvPr id="3" name="Content Placeholder 2"/>
          <p:cNvSpPr>
            <a:spLocks noGrp="1"/>
          </p:cNvSpPr>
          <p:nvPr>
            <p:ph idx="1"/>
          </p:nvPr>
        </p:nvSpPr>
        <p:spPr/>
        <p:txBody>
          <a:bodyPr>
            <a:normAutofit/>
          </a:bodyPr>
          <a:lstStyle/>
          <a:p>
            <a:r>
              <a:rPr lang="en-US"/>
              <a:t>Sequence of characters that define a search pattern</a:t>
            </a:r>
          </a:p>
          <a:p>
            <a:r>
              <a:rPr lang="en-US">
                <a:solidFill>
                  <a:srgbClr val="7030A0"/>
                </a:solidFill>
              </a:rPr>
              <a:t>banana </a:t>
            </a:r>
            <a:r>
              <a:rPr lang="en-US"/>
              <a:t>matches the text banana</a:t>
            </a:r>
          </a:p>
          <a:p>
            <a:r>
              <a:rPr lang="pt-BR">
                <a:solidFill>
                  <a:srgbClr val="7030A0"/>
                </a:solidFill>
              </a:rPr>
              <a:t>\b[A-Z0-9._%+-]+@[A-Z0-9 .-]+\.[A-Z]{2,}\b </a:t>
            </a:r>
            <a:r>
              <a:rPr lang="pt-BR"/>
              <a:t>matches email addresses</a:t>
            </a:r>
          </a:p>
          <a:p>
            <a:endParaRPr lang="pt-BR"/>
          </a:p>
          <a:p>
            <a:r>
              <a:rPr lang="pt-BR"/>
              <a:t>Easier to write than read...</a:t>
            </a:r>
          </a:p>
        </p:txBody>
      </p:sp>
    </p:spTree>
    <p:extLst>
      <p:ext uri="{BB962C8B-B14F-4D97-AF65-F5344CB8AC3E}">
        <p14:creationId xmlns:p14="http://schemas.microsoft.com/office/powerpoint/2010/main" val="1477733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grep (</a:t>
            </a:r>
            <a:r>
              <a:rPr lang="en-US" sz="3600" b="1"/>
              <a:t>g</a:t>
            </a:r>
            <a:r>
              <a:rPr lang="en-US" sz="3600"/>
              <a:t>lobally search a </a:t>
            </a:r>
            <a:r>
              <a:rPr lang="en-US" sz="3600" b="1"/>
              <a:t>r</a:t>
            </a:r>
            <a:r>
              <a:rPr lang="en-US" sz="3600"/>
              <a:t>egular </a:t>
            </a:r>
            <a:r>
              <a:rPr lang="en-US" sz="3600" b="1"/>
              <a:t>e</a:t>
            </a:r>
            <a:r>
              <a:rPr lang="en-US" sz="3600"/>
              <a:t>xpression and </a:t>
            </a:r>
            <a:r>
              <a:rPr lang="en-US" sz="3600" b="1"/>
              <a:t>p</a:t>
            </a:r>
            <a:r>
              <a:rPr lang="en-US" sz="3600"/>
              <a:t>rint)</a:t>
            </a:r>
          </a:p>
        </p:txBody>
      </p:sp>
      <p:sp>
        <p:nvSpPr>
          <p:cNvPr id="3" name="Content Placeholder 2"/>
          <p:cNvSpPr>
            <a:spLocks noGrp="1"/>
          </p:cNvSpPr>
          <p:nvPr>
            <p:ph idx="1"/>
          </p:nvPr>
        </p:nvSpPr>
        <p:spPr/>
        <p:txBody>
          <a:bodyPr/>
          <a:lstStyle/>
          <a:p>
            <a:r>
              <a:rPr lang="en-US"/>
              <a:t>grep ‘&gt;’ sequence.fasta</a:t>
            </a:r>
          </a:p>
          <a:p>
            <a:pPr lvl="1"/>
            <a:r>
              <a:rPr lang="en-US"/>
              <a:t>prints all lines containing ‘&gt;’ in sequence.fasta</a:t>
            </a:r>
          </a:p>
          <a:p>
            <a:r>
              <a:rPr lang="en-US"/>
              <a:t>grep -c ‘</a:t>
            </a:r>
            <a:r>
              <a:rPr lang="pt-BR"/>
              <a:t>\b[A-Z0-9._%+-]+@[A-Z0-9 .-]+\.[A-Z]{2,}\b‘ things.txt</a:t>
            </a:r>
          </a:p>
          <a:p>
            <a:pPr lvl="1"/>
            <a:r>
              <a:rPr lang="pt-BR"/>
              <a:t>prints number of lines containing email addresses in things.txt</a:t>
            </a:r>
          </a:p>
          <a:p>
            <a:r>
              <a:rPr lang="pt-BR"/>
              <a:t>examples</a:t>
            </a:r>
            <a:endParaRPr lang="en-US"/>
          </a:p>
        </p:txBody>
      </p:sp>
    </p:spTree>
    <p:extLst>
      <p:ext uri="{BB962C8B-B14F-4D97-AF65-F5344CB8AC3E}">
        <p14:creationId xmlns:p14="http://schemas.microsoft.com/office/powerpoint/2010/main" val="317742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 (stream editor)</a:t>
            </a:r>
          </a:p>
        </p:txBody>
      </p:sp>
      <p:sp>
        <p:nvSpPr>
          <p:cNvPr id="3" name="Content Placeholder 2"/>
          <p:cNvSpPr>
            <a:spLocks noGrp="1"/>
          </p:cNvSpPr>
          <p:nvPr>
            <p:ph idx="1"/>
          </p:nvPr>
        </p:nvSpPr>
        <p:spPr/>
        <p:txBody>
          <a:bodyPr/>
          <a:lstStyle/>
          <a:p>
            <a:r>
              <a:rPr lang="en-US"/>
              <a:t>makes changes in a file</a:t>
            </a:r>
          </a:p>
          <a:p>
            <a:r>
              <a:rPr lang="en-US"/>
              <a:t>s for substitution</a:t>
            </a:r>
          </a:p>
          <a:p>
            <a:pPr lvl="1"/>
            <a:r>
              <a:rPr lang="en-US"/>
              <a:t>sed ‘s/day/night/’ old &gt; new </a:t>
            </a:r>
            <a:r>
              <a:rPr lang="en-US">
                <a:solidFill>
                  <a:srgbClr val="7030A0"/>
                </a:solidFill>
                <a:sym typeface="Wingdings"/>
              </a:rPr>
              <a:t> changes first occurrence of day on each line in old to night in new</a:t>
            </a:r>
          </a:p>
          <a:p>
            <a:r>
              <a:rPr lang="en-US">
                <a:sym typeface="Wingdings"/>
              </a:rPr>
              <a:t>examples</a:t>
            </a:r>
            <a:endParaRPr lang="en-US"/>
          </a:p>
          <a:p>
            <a:r>
              <a:rPr lang="en-US"/>
              <a:t>http://www.grymoire.com/Unix/Sed.html#uh-64</a:t>
            </a:r>
          </a:p>
        </p:txBody>
      </p:sp>
    </p:spTree>
    <p:extLst>
      <p:ext uri="{BB962C8B-B14F-4D97-AF65-F5344CB8AC3E}">
        <p14:creationId xmlns:p14="http://schemas.microsoft.com/office/powerpoint/2010/main" val="2070340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AWK</a:t>
            </a:r>
          </a:p>
        </p:txBody>
      </p:sp>
      <p:sp>
        <p:nvSpPr>
          <p:cNvPr id="3" name="Content Placeholder 2"/>
          <p:cNvSpPr>
            <a:spLocks noGrp="1"/>
          </p:cNvSpPr>
          <p:nvPr>
            <p:ph idx="1"/>
          </p:nvPr>
        </p:nvSpPr>
        <p:spPr/>
        <p:txBody>
          <a:bodyPr/>
          <a:lstStyle/>
          <a:p>
            <a:r>
              <a:rPr lang="en-US"/>
              <a:t>data extraction and reporting</a:t>
            </a:r>
          </a:p>
          <a:p>
            <a:r>
              <a:rPr lang="en-US" i="1"/>
              <a:t>pattern</a:t>
            </a:r>
            <a:r>
              <a:rPr lang="en-US"/>
              <a:t> { action }</a:t>
            </a:r>
          </a:p>
          <a:p>
            <a:pPr lvl="1"/>
            <a:r>
              <a:rPr lang="en-US"/>
              <a:t>pattern specifies a test that is performed with each line read as input</a:t>
            </a:r>
          </a:p>
          <a:p>
            <a:r>
              <a:rPr lang="en-US"/>
              <a:t>useful for processing tables of data</a:t>
            </a:r>
          </a:p>
          <a:p>
            <a:r>
              <a:rPr lang="en-US"/>
              <a:t>examples</a:t>
            </a:r>
          </a:p>
          <a:p>
            <a:r>
              <a:rPr lang="en-US"/>
              <a:t>http://www.grymoire.com/Unix/Awk.html#uh-0</a:t>
            </a:r>
          </a:p>
        </p:txBody>
      </p:sp>
    </p:spTree>
    <p:extLst>
      <p:ext uri="{BB962C8B-B14F-4D97-AF65-F5344CB8AC3E}">
        <p14:creationId xmlns:p14="http://schemas.microsoft.com/office/powerpoint/2010/main" val="1202929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539050"/>
            <a:ext cx="10515600" cy="2852737"/>
          </a:xfrm>
        </p:spPr>
        <p:txBody>
          <a:bodyPr>
            <a:noAutofit/>
          </a:bodyPr>
          <a:lstStyle/>
          <a:p>
            <a:pPr marL="0" indent="0" fontAlgn="base"/>
            <a:r>
              <a:rPr lang="en-US" sz="2000" i="1"/>
              <a:t>If you were a soon-to-graduate college senior or Ph.D. and you didn't have any "baggage", what kind of research would you want to do? Or would you even choose research again?</a:t>
            </a:r>
            <a:br>
              <a:rPr lang="en-US" sz="2000" i="1"/>
            </a:br>
            <a:r>
              <a:rPr lang="en-US" sz="2000" i="1"/>
              <a:t/>
            </a:r>
            <a:br>
              <a:rPr lang="en-US" sz="2000" i="1"/>
            </a:br>
            <a:r>
              <a:rPr lang="en-US" sz="2000"/>
              <a:t>I think the most exciting computer research now is partly in robotics, and partly in applications to biochemistry</a:t>
            </a:r>
            <a:r>
              <a:rPr lang="is-IS" sz="2000"/>
              <a:t>…</a:t>
            </a:r>
            <a:r>
              <a:rPr lang="en-US" sz="2000"/>
              <a:t>It is hard for me to say confidently that, after fifty more years of explosive growth of computer science, there will still be a lot of fascinating unsolved problems at peoples' fingertips, that it won't be pretty much working on refinements of well-explored things. Maybe all of the simple stuff and the really great stuff has been discovered. It may not be true, but I can't predict an unending growth. I can't be as confident about computer science as I can about biology. Biology easily has 500 years of exciting problems to work on, it's at that level.</a:t>
            </a:r>
            <a:endParaRPr lang="en-US" sz="2000"/>
          </a:p>
        </p:txBody>
      </p:sp>
      <p:pic>
        <p:nvPicPr>
          <p:cNvPr id="6" name="Picture 5"/>
          <p:cNvPicPr>
            <a:picLocks noChangeAspect="1"/>
          </p:cNvPicPr>
          <p:nvPr/>
        </p:nvPicPr>
        <p:blipFill>
          <a:blip r:embed="rId2"/>
          <a:stretch>
            <a:fillRect/>
          </a:stretch>
        </p:blipFill>
        <p:spPr>
          <a:xfrm>
            <a:off x="-12192" y="4431792"/>
            <a:ext cx="1778000" cy="2438400"/>
          </a:xfrm>
          <a:prstGeom prst="rect">
            <a:avLst/>
          </a:prstGeom>
        </p:spPr>
      </p:pic>
      <p:sp>
        <p:nvSpPr>
          <p:cNvPr id="7" name="Text Placeholder 2"/>
          <p:cNvSpPr>
            <a:spLocks noGrp="1"/>
          </p:cNvSpPr>
          <p:nvPr>
            <p:ph type="body" idx="1"/>
          </p:nvPr>
        </p:nvSpPr>
        <p:spPr>
          <a:xfrm>
            <a:off x="917194" y="4370007"/>
            <a:ext cx="10515600" cy="1500187"/>
          </a:xfrm>
        </p:spPr>
        <p:txBody>
          <a:bodyPr/>
          <a:lstStyle/>
          <a:p>
            <a:r>
              <a:rPr lang="en-US"/>
              <a:t>           - Donald Knuth, 2006</a:t>
            </a:r>
          </a:p>
        </p:txBody>
      </p:sp>
    </p:spTree>
    <p:extLst>
      <p:ext uri="{BB962C8B-B14F-4D97-AF65-F5344CB8AC3E}">
        <p14:creationId xmlns:p14="http://schemas.microsoft.com/office/powerpoint/2010/main" val="72217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97085" y="4036170"/>
            <a:ext cx="406400" cy="461665"/>
          </a:xfrm>
          <a:prstGeom prst="rect">
            <a:avLst/>
          </a:prstGeom>
          <a:noFill/>
        </p:spPr>
        <p:txBody>
          <a:bodyPr wrap="square" rtlCol="0">
            <a:spAutoFit/>
          </a:bodyPr>
          <a:lstStyle/>
          <a:p>
            <a:r>
              <a:rPr lang="en-US" sz="2400">
                <a:solidFill>
                  <a:srgbClr val="00B050"/>
                </a:solidFill>
              </a:rPr>
              <a:t>S</a:t>
            </a:r>
          </a:p>
        </p:txBody>
      </p:sp>
      <p:cxnSp>
        <p:nvCxnSpPr>
          <p:cNvPr id="15" name="Straight Connector 14"/>
          <p:cNvCxnSpPr/>
          <p:nvPr/>
        </p:nvCxnSpPr>
        <p:spPr>
          <a:xfrm flipH="1">
            <a:off x="2523067" y="4911159"/>
            <a:ext cx="429995" cy="4555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45960" y="4276695"/>
            <a:ext cx="265932" cy="57290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599071" y="3255769"/>
            <a:ext cx="335238" cy="41844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0242" y="3762929"/>
            <a:ext cx="314421" cy="45655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29235" y="3253666"/>
            <a:ext cx="335799" cy="32182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24271" y="2301795"/>
            <a:ext cx="892610" cy="131882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0" idx="4"/>
          </p:cNvCxnSpPr>
          <p:nvPr/>
        </p:nvCxnSpPr>
        <p:spPr>
          <a:xfrm>
            <a:off x="5341503" y="2293003"/>
            <a:ext cx="316270" cy="129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21635" y="2998737"/>
            <a:ext cx="916328" cy="1258973"/>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24333" y="3032793"/>
            <a:ext cx="434553" cy="592232"/>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90226" y="1862184"/>
            <a:ext cx="1091417" cy="1761855"/>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939023" y="1880729"/>
            <a:ext cx="723902" cy="941117"/>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73324" y="5118545"/>
            <a:ext cx="406400" cy="461665"/>
          </a:xfrm>
          <a:prstGeom prst="rect">
            <a:avLst/>
          </a:prstGeom>
          <a:noFill/>
        </p:spPr>
        <p:txBody>
          <a:bodyPr wrap="square" rtlCol="0">
            <a:spAutoFit/>
          </a:bodyPr>
          <a:lstStyle/>
          <a:p>
            <a:r>
              <a:rPr lang="en-US" sz="2400"/>
              <a:t>0</a:t>
            </a:r>
          </a:p>
        </p:txBody>
      </p:sp>
      <p:cxnSp>
        <p:nvCxnSpPr>
          <p:cNvPr id="14" name="Straight Connector 13"/>
          <p:cNvCxnSpPr/>
          <p:nvPr/>
        </p:nvCxnSpPr>
        <p:spPr>
          <a:xfrm flipV="1">
            <a:off x="2523067" y="5378556"/>
            <a:ext cx="72136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2848132" y="4821221"/>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120452" y="416415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82713" y="364199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889943" y="31348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27153" y="348210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764364" y="289999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246545" y="2227939"/>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770540" y="355706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237731" y="298994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689931" y="3502105"/>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806718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052192" y="297994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8429442" y="2352858"/>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8836673" y="177074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9228913" y="226791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9606163" y="276508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42381" y="2824961"/>
            <a:ext cx="406400" cy="461665"/>
          </a:xfrm>
          <a:prstGeom prst="rect">
            <a:avLst/>
          </a:prstGeom>
          <a:noFill/>
        </p:spPr>
        <p:txBody>
          <a:bodyPr wrap="square" rtlCol="0">
            <a:spAutoFit/>
          </a:bodyPr>
          <a:lstStyle/>
          <a:p>
            <a:r>
              <a:rPr lang="en-US" sz="2400">
                <a:solidFill>
                  <a:srgbClr val="C00000"/>
                </a:solidFill>
              </a:rPr>
              <a:t>D</a:t>
            </a:r>
          </a:p>
        </p:txBody>
      </p:sp>
      <p:cxnSp>
        <p:nvCxnSpPr>
          <p:cNvPr id="86" name="Straight Connector 85"/>
          <p:cNvCxnSpPr/>
          <p:nvPr/>
        </p:nvCxnSpPr>
        <p:spPr>
          <a:xfrm flipV="1">
            <a:off x="2552292" y="5582930"/>
            <a:ext cx="2785693" cy="4437"/>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414151" y="5582930"/>
            <a:ext cx="2510237"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407982" y="4295722"/>
            <a:ext cx="0" cy="1308579"/>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923759" y="1945087"/>
            <a:ext cx="976" cy="365921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0" idx="4"/>
          </p:cNvCxnSpPr>
          <p:nvPr/>
        </p:nvCxnSpPr>
        <p:spPr>
          <a:xfrm flipH="1">
            <a:off x="2552292" y="5436717"/>
            <a:ext cx="615" cy="167584"/>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8" idx="4"/>
          </p:cNvCxnSpPr>
          <p:nvPr/>
        </p:nvCxnSpPr>
        <p:spPr>
          <a:xfrm>
            <a:off x="5337985" y="2410819"/>
            <a:ext cx="0" cy="3157528"/>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55108" y="2762932"/>
            <a:ext cx="365434" cy="7789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8250" y="2870038"/>
            <a:ext cx="355609" cy="1306936"/>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6328332" y="4119196"/>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66333" y="3401240"/>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913604" y="2747434"/>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23067" y="1227244"/>
            <a:ext cx="0" cy="41656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2461467" y="5253837"/>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6427504" y="2301795"/>
            <a:ext cx="0" cy="16894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983564" y="3370245"/>
            <a:ext cx="0" cy="19654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23067" y="6001408"/>
            <a:ext cx="7213600" cy="461665"/>
          </a:xfrm>
          <a:prstGeom prst="rect">
            <a:avLst/>
          </a:prstGeom>
          <a:noFill/>
        </p:spPr>
        <p:txBody>
          <a:bodyPr wrap="square" rtlCol="0">
            <a:spAutoFit/>
          </a:bodyPr>
          <a:lstStyle/>
          <a:p>
            <a:pPr algn="ctr"/>
            <a:r>
              <a:rPr lang="en-US" sz="2400"/>
              <a:t>sequence position</a:t>
            </a:r>
          </a:p>
        </p:txBody>
      </p:sp>
      <p:sp>
        <p:nvSpPr>
          <p:cNvPr id="76" name="TextBox 75"/>
          <p:cNvSpPr txBox="1"/>
          <p:nvPr/>
        </p:nvSpPr>
        <p:spPr>
          <a:xfrm rot="16200000">
            <a:off x="-361494" y="3066136"/>
            <a:ext cx="4139449" cy="461665"/>
          </a:xfrm>
          <a:prstGeom prst="rect">
            <a:avLst/>
          </a:prstGeom>
          <a:noFill/>
        </p:spPr>
        <p:txBody>
          <a:bodyPr wrap="square" rtlCol="0">
            <a:spAutoFit/>
          </a:bodyPr>
          <a:lstStyle/>
          <a:p>
            <a:pPr algn="ctr"/>
            <a:r>
              <a:rPr lang="en-US" sz="2400"/>
              <a:t>cumulative score</a:t>
            </a:r>
          </a:p>
        </p:txBody>
      </p:sp>
    </p:spTree>
    <p:extLst>
      <p:ext uri="{BB962C8B-B14F-4D97-AF65-F5344CB8AC3E}">
        <p14:creationId xmlns:p14="http://schemas.microsoft.com/office/powerpoint/2010/main" val="119119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5950" y="711200"/>
            <a:ext cx="8420100" cy="5435600"/>
          </a:xfrm>
          <a:prstGeom prst="rect">
            <a:avLst/>
          </a:prstGeom>
        </p:spPr>
      </p:pic>
    </p:spTree>
    <p:extLst>
      <p:ext uri="{BB962C8B-B14F-4D97-AF65-F5344CB8AC3E}">
        <p14:creationId xmlns:p14="http://schemas.microsoft.com/office/powerpoint/2010/main" val="117281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0</a:t>
            </a:r>
          </a:p>
          <a:p>
            <a:pPr marL="0" indent="0">
              <a:buNone/>
            </a:pPr>
            <a:r>
              <a:rPr lang="en-US" sz="1600">
                <a:latin typeface="Monaco" charset="0"/>
                <a:ea typeface="Monaco" charset="0"/>
                <a:cs typeface="Monaco" charset="0"/>
              </a:rPr>
              <a:t>start = 2</a:t>
            </a:r>
          </a:p>
          <a:p>
            <a:pPr marL="0" indent="0">
              <a:buNone/>
            </a:pPr>
            <a:r>
              <a:rPr lang="en-US" sz="1600">
                <a:latin typeface="Monaco" charset="0"/>
                <a:ea typeface="Monaco" charset="0"/>
                <a:cs typeface="Monaco" charset="0"/>
              </a:rPr>
              <a:t>end = 2</a:t>
            </a:r>
          </a:p>
          <a:p>
            <a:pPr marL="0" indent="0">
              <a:buNone/>
            </a:pPr>
            <a:r>
              <a:rPr lang="en-US" sz="1600">
                <a:latin typeface="Monaco" charset="0"/>
                <a:ea typeface="Monaco" charset="0"/>
                <a:cs typeface="Monaco" charset="0"/>
              </a:rPr>
              <a:t>cumul = -.05</a:t>
            </a:r>
          </a:p>
        </p:txBody>
      </p:sp>
      <p:sp>
        <p:nvSpPr>
          <p:cNvPr id="4" name="Rectangle 3"/>
          <p:cNvSpPr/>
          <p:nvPr/>
        </p:nvSpPr>
        <p:spPr>
          <a:xfrm>
            <a:off x="2569779"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429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0</a:t>
            </a:r>
          </a:p>
          <a:p>
            <a:pPr marL="0" indent="0">
              <a:buNone/>
            </a:pPr>
            <a:r>
              <a:rPr lang="en-US" sz="1600">
                <a:latin typeface="Monaco" charset="0"/>
                <a:ea typeface="Monaco" charset="0"/>
                <a:cs typeface="Monaco" charset="0"/>
              </a:rPr>
              <a:t>start = 3</a:t>
            </a:r>
          </a:p>
          <a:p>
            <a:pPr marL="0" indent="0">
              <a:buNone/>
            </a:pPr>
            <a:r>
              <a:rPr lang="en-US" sz="1600">
                <a:latin typeface="Monaco" charset="0"/>
                <a:ea typeface="Monaco" charset="0"/>
                <a:cs typeface="Monaco" charset="0"/>
              </a:rPr>
              <a:t>end = 3</a:t>
            </a:r>
          </a:p>
          <a:p>
            <a:pPr marL="0" indent="0">
              <a:buNone/>
            </a:pPr>
            <a:r>
              <a:rPr lang="en-US" sz="1600">
                <a:latin typeface="Monaco" charset="0"/>
                <a:ea typeface="Monaco" charset="0"/>
                <a:cs typeface="Monaco" charset="0"/>
              </a:rPr>
              <a:t>cumul = -.05</a:t>
            </a:r>
          </a:p>
        </p:txBody>
      </p:sp>
      <p:sp>
        <p:nvSpPr>
          <p:cNvPr id="4" name="Rectangle 3"/>
          <p:cNvSpPr/>
          <p:nvPr/>
        </p:nvSpPr>
        <p:spPr>
          <a:xfrm>
            <a:off x="3200403"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88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a:latin typeface="Monaco" charset="0"/>
                <a:ea typeface="Monaco" charset="0"/>
                <a:cs typeface="Monaco" charset="0"/>
              </a:rPr>
              <a:t>position         1    2    3    4    5    6    7    8    9   10   11   12   13   14</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 read starts    0    0    0    0    1    2    0    4    1    2    0    0    0    0 </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score         -.05 -.05 -.05 -.05  .52  1.1 -.05  1.7  .52  1.1 </a:t>
            </a:r>
            <a:r>
              <a:rPr lang="en-US" sz="1600">
                <a:latin typeface="Monaco" charset="0"/>
                <a:ea typeface="Monaco" charset="0"/>
                <a:cs typeface="Monaco" charset="0"/>
              </a:rPr>
              <a:t>-.05 -.05 -.05 -.05</a:t>
            </a:r>
            <a:endParaRPr lang="en-US" sz="1600">
              <a:latin typeface="Monaco" charset="0"/>
              <a:ea typeface="Monaco" charset="0"/>
              <a:cs typeface="Monaco" charset="0"/>
            </a:endParaRP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D = 3</a:t>
            </a:r>
          </a:p>
          <a:p>
            <a:pPr marL="0" indent="0">
              <a:buNone/>
            </a:pPr>
            <a:endParaRPr lang="en-US" sz="1600">
              <a:latin typeface="Monaco" charset="0"/>
              <a:ea typeface="Monaco" charset="0"/>
              <a:cs typeface="Monaco" charset="0"/>
            </a:endParaRPr>
          </a:p>
          <a:p>
            <a:pPr marL="0" indent="0">
              <a:buNone/>
            </a:pPr>
            <a:r>
              <a:rPr lang="en-US" sz="1600">
                <a:latin typeface="Monaco" charset="0"/>
                <a:ea typeface="Monaco" charset="0"/>
                <a:cs typeface="Monaco" charset="0"/>
              </a:rPr>
              <a:t>max = 0</a:t>
            </a:r>
          </a:p>
          <a:p>
            <a:pPr marL="0" indent="0">
              <a:buNone/>
            </a:pPr>
            <a:r>
              <a:rPr lang="en-US" sz="1600">
                <a:latin typeface="Monaco" charset="0"/>
                <a:ea typeface="Monaco" charset="0"/>
                <a:cs typeface="Monaco" charset="0"/>
              </a:rPr>
              <a:t>start = 4</a:t>
            </a:r>
          </a:p>
          <a:p>
            <a:pPr marL="0" indent="0">
              <a:buNone/>
            </a:pPr>
            <a:r>
              <a:rPr lang="en-US" sz="1600">
                <a:latin typeface="Monaco" charset="0"/>
                <a:ea typeface="Monaco" charset="0"/>
                <a:cs typeface="Monaco" charset="0"/>
              </a:rPr>
              <a:t>end = 4</a:t>
            </a:r>
          </a:p>
          <a:p>
            <a:pPr marL="0" indent="0">
              <a:buNone/>
            </a:pPr>
            <a:r>
              <a:rPr lang="en-US" sz="1600">
                <a:latin typeface="Monaco" charset="0"/>
                <a:ea typeface="Monaco" charset="0"/>
                <a:cs typeface="Monaco" charset="0"/>
              </a:rPr>
              <a:t>cumul = -.05</a:t>
            </a:r>
          </a:p>
        </p:txBody>
      </p:sp>
      <p:sp>
        <p:nvSpPr>
          <p:cNvPr id="4" name="Rectangle 3"/>
          <p:cNvSpPr/>
          <p:nvPr/>
        </p:nvSpPr>
        <p:spPr>
          <a:xfrm>
            <a:off x="3831027" y="1828800"/>
            <a:ext cx="614855" cy="1734207"/>
          </a:xfrm>
          <a:prstGeom prst="rect">
            <a:avLst/>
          </a:prstGeom>
          <a:solidFill>
            <a:srgbClr val="7030A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553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4493</TotalTime>
  <Words>2345</Words>
  <Application>Microsoft Macintosh PowerPoint</Application>
  <PresentationFormat>Widescreen</PresentationFormat>
  <Paragraphs>404</Paragraphs>
  <Slides>48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Calibri Light</vt:lpstr>
      <vt:lpstr>Monaco</vt:lpstr>
      <vt:lpstr>Wingdings</vt:lpstr>
      <vt:lpstr>Arial</vt:lpstr>
      <vt:lpstr>Office Theme</vt:lpstr>
      <vt:lpstr>Maximal D-segments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Parameters</vt:lpstr>
      <vt:lpstr>Poisson-distributed emission probabilities</vt:lpstr>
      <vt:lpstr>Poisson-distributed emission probabilities</vt:lpstr>
      <vt:lpstr>Scoring function</vt:lpstr>
      <vt:lpstr>Why does S need to be &gt;= -D?</vt:lpstr>
      <vt:lpstr>PowerPoint Presentation</vt:lpstr>
      <vt:lpstr>PowerPoint Presentation</vt:lpstr>
      <vt:lpstr>What happens when we…</vt:lpstr>
      <vt:lpstr>What happens when we…</vt:lpstr>
      <vt:lpstr>What happens when we…</vt:lpstr>
      <vt:lpstr>What happens when we…</vt:lpstr>
      <vt:lpstr>PowerPoint Presentation</vt:lpstr>
      <vt:lpstr>PowerPoint Presentation</vt:lpstr>
      <vt:lpstr>PowerPoint Presentation</vt:lpstr>
      <vt:lpstr>PowerPoint Presentation</vt:lpstr>
      <vt:lpstr>PowerPoint Presentation</vt:lpstr>
      <vt:lpstr>PowerPoint Presentation</vt:lpstr>
      <vt:lpstr>Programmers waste enormous amounts of time thinking about, or worrying about, the speed of noncritical parts of their programs, and these attempts at efficiency actually have a strong negative impact when debugging and maintenance are considered. We should forget about small efficiencies, say about 97% of the time: premature optimization is the root of all evil. Yet we should not pass up our opportunities in that critical 3%.”</vt:lpstr>
      <vt:lpstr>What to do when Python is too slow</vt:lpstr>
      <vt:lpstr>Cython</vt:lpstr>
      <vt:lpstr>Profiling</vt:lpstr>
      <vt:lpstr>Unix tools</vt:lpstr>
      <vt:lpstr>Regular expressions</vt:lpstr>
      <vt:lpstr>grep (globally search a regular expression and print)</vt:lpstr>
      <vt:lpstr>sed (stream editor)</vt:lpstr>
      <vt:lpstr>AWK</vt:lpstr>
      <vt:lpstr>If you were a soon-to-graduate college senior or Ph.D. and you didn't have any "baggage", what kind of research would you want to do? Or would you even choose research again?  I think the most exciting computer research now is partly in robotics, and partly in applications to biochemistry…It is hard for me to say confidently that, after fifty more years of explosive growth of computer science, there will still be a lot of fascinating unsolved problems at peoples' fingertips, that it won't be pretty much working on refinements of well-explored things. Maybe all of the simple stuff and the really great stuff has been discovered. It may not be true, but I can't predict an unending growth. I can't be as confident about computer science as I can about biology. Biology easily has 500 years of exciting problems to work on, it's at that level.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E. Clark</dc:creator>
  <cp:lastModifiedBy>Anne E. Clark</cp:lastModifiedBy>
  <cp:revision>118</cp:revision>
  <dcterms:created xsi:type="dcterms:W3CDTF">2016-02-29T18:47:50Z</dcterms:created>
  <dcterms:modified xsi:type="dcterms:W3CDTF">2016-03-03T21:41:40Z</dcterms:modified>
</cp:coreProperties>
</file>