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83" r:id="rId2"/>
    <p:sldId id="257" r:id="rId3"/>
    <p:sldId id="262" r:id="rId4"/>
    <p:sldId id="260" r:id="rId5"/>
    <p:sldId id="278" r:id="rId6"/>
    <p:sldId id="264" r:id="rId7"/>
    <p:sldId id="274" r:id="rId8"/>
    <p:sldId id="287" r:id="rId9"/>
    <p:sldId id="29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86" r:id="rId19"/>
    <p:sldId id="265" r:id="rId20"/>
    <p:sldId id="267" r:id="rId21"/>
    <p:sldId id="268" r:id="rId22"/>
    <p:sldId id="270" r:id="rId23"/>
    <p:sldId id="272" r:id="rId24"/>
    <p:sldId id="282" r:id="rId25"/>
    <p:sldId id="276" r:id="rId26"/>
    <p:sldId id="25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374"/>
    <a:srgbClr val="C43458"/>
    <a:srgbClr val="5392FF"/>
    <a:srgbClr val="000000"/>
    <a:srgbClr val="4C8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4"/>
    <p:restoredTop sz="94684"/>
  </p:normalViewPr>
  <p:slideViewPr>
    <p:cSldViewPr snapToGrid="0" snapToObjects="1">
      <p:cViewPr varScale="1">
        <p:scale>
          <a:sx n="67" d="100"/>
          <a:sy n="67" d="100"/>
        </p:scale>
        <p:origin x="43" y="3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1C504-8D65-3742-8402-37E8E39315C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1F5C-F9F0-844C-A9C1-2E0EAD81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Reverse</a:t>
            </a:r>
            <a:r>
              <a:rPr lang="en-US" baseline="0" dirty="0" smtClean="0"/>
              <a:t> complementation explained in slide 37 of the biological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1F5C-F9F0-844C-A9C1-2E0EAD8178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6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Reverse</a:t>
            </a:r>
            <a:r>
              <a:rPr lang="en-US" baseline="0" dirty="0" smtClean="0"/>
              <a:t> complementation explained in slide 37 of the biological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71F5C-F9F0-844C-A9C1-2E0EAD8178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05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82F4C-837D-8E40-B621-76E6835A368F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3388-CBEE-F443-8BFC-3C1CFCF6C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-technologies.com/products/jprofiler/overview.html" TargetMode="External"/><Relationship Id="rId2" Type="http://schemas.openxmlformats.org/officeDocument/2006/relationships/hyperlink" Target="https://github.com/rkern/line_profile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lusplus.com/reference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discussion section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97509"/>
            <a:ext cx="7886700" cy="397945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Introductions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HW1 context/advice/questions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General programming tips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Suggestions for future topics</a:t>
            </a:r>
          </a:p>
        </p:txBody>
      </p:sp>
    </p:spTree>
    <p:extLst>
      <p:ext uri="{BB962C8B-B14F-4D97-AF65-F5344CB8AC3E}">
        <p14:creationId xmlns:p14="http://schemas.microsoft.com/office/powerpoint/2010/main" val="14317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approach: create a single combined sequence with both genome sequences and their reverse complements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92553" y="2945482"/>
            <a:ext cx="7158893" cy="1133318"/>
            <a:chOff x="1080136" y="2529265"/>
            <a:chExt cx="7158893" cy="1133318"/>
          </a:xfrm>
        </p:grpSpPr>
        <p:sp>
          <p:nvSpPr>
            <p:cNvPr id="5" name="Rectangle 4"/>
            <p:cNvSpPr/>
            <p:nvPr/>
          </p:nvSpPr>
          <p:spPr>
            <a:xfrm>
              <a:off x="1080136" y="2530352"/>
              <a:ext cx="1407032" cy="493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AATGC</a:t>
              </a:r>
              <a:r>
                <a:rPr lang="mr-IN" dirty="0" smtClean="0"/>
                <a:t>…</a:t>
              </a:r>
              <a:r>
                <a:rPr lang="en-US" dirty="0" smtClean="0"/>
                <a:t>GGA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98872" y="2530352"/>
              <a:ext cx="1288734" cy="493776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CTTAT</a:t>
              </a:r>
              <a:r>
                <a:rPr lang="mr-IN" dirty="0" smtClean="0"/>
                <a:t>…</a:t>
              </a:r>
              <a:r>
                <a:rPr lang="en-US" dirty="0" smtClean="0"/>
                <a:t>ACC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89864" y="3015255"/>
              <a:ext cx="1187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Genome A (N bases)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43450" y="3016252"/>
              <a:ext cx="11995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Genome B (M bases)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89504" y="2530352"/>
              <a:ext cx="1407032" cy="493776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TCC</a:t>
              </a:r>
              <a:r>
                <a:rPr lang="mr-IN" dirty="0" smtClean="0"/>
                <a:t>…</a:t>
              </a:r>
              <a:r>
                <a:rPr lang="en-US" dirty="0" smtClean="0"/>
                <a:t>GCATT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97756" y="2530352"/>
              <a:ext cx="1429508" cy="493776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GGT</a:t>
              </a:r>
              <a:r>
                <a:rPr lang="mr-IN" dirty="0" smtClean="0"/>
                <a:t>…</a:t>
              </a:r>
              <a:r>
                <a:rPr lang="en-US" dirty="0" smtClean="0"/>
                <a:t>ATAAG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06648" y="3015255"/>
              <a:ext cx="1389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Rev. comp. A (N bases)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7376" y="3016252"/>
              <a:ext cx="1389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Rev</a:t>
              </a:r>
              <a:r>
                <a:rPr lang="en-US" smtClean="0"/>
                <a:t>. </a:t>
              </a:r>
              <a:r>
                <a:rPr lang="en-US" dirty="0" smtClean="0"/>
                <a:t>comp. B (M bases)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87168" y="2530352"/>
              <a:ext cx="402336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96536" y="2531620"/>
              <a:ext cx="402336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88642" y="2529265"/>
              <a:ext cx="402336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36693" y="2530352"/>
              <a:ext cx="402336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H="1" flipV="1">
            <a:off x="2555818" y="3440345"/>
            <a:ext cx="281443" cy="830191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flipH="1">
            <a:off x="2399585" y="4279409"/>
            <a:ext cx="1477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ull character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8650" y="4932624"/>
            <a:ext cx="788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sequences and their reverse complements should only be stored in memory ONCE. Do NOT store separate copies of each substring sequence (or you will run out of memory).</a:t>
            </a:r>
          </a:p>
        </p:txBody>
      </p:sp>
    </p:spTree>
    <p:extLst>
      <p:ext uri="{BB962C8B-B14F-4D97-AF65-F5344CB8AC3E}">
        <p14:creationId xmlns:p14="http://schemas.microsoft.com/office/powerpoint/2010/main" val="12501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Create a list of pointers to the suffixes for the genome sequences and their reverse complements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9216" y="3622093"/>
            <a:ext cx="1551511" cy="2097481"/>
            <a:chOff x="1165677" y="3356629"/>
            <a:chExt cx="1551511" cy="2097481"/>
          </a:xfrm>
        </p:grpSpPr>
        <p:grpSp>
          <p:nvGrpSpPr>
            <p:cNvPr id="3" name="Group 2"/>
            <p:cNvGrpSpPr/>
            <p:nvPr/>
          </p:nvGrpSpPr>
          <p:grpSpPr>
            <a:xfrm>
              <a:off x="1165677" y="3356629"/>
              <a:ext cx="1551511" cy="150148"/>
              <a:chOff x="1394889" y="4845185"/>
              <a:chExt cx="1551511" cy="15014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394889" y="4845185"/>
                <a:ext cx="1407032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353509" y="3600046"/>
              <a:ext cx="1363679" cy="150148"/>
              <a:chOff x="1582721" y="4845185"/>
              <a:chExt cx="1363679" cy="15014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82721" y="4845185"/>
                <a:ext cx="1219200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514921" y="3843463"/>
              <a:ext cx="1202267" cy="150148"/>
              <a:chOff x="1744133" y="4845185"/>
              <a:chExt cx="1202267" cy="15014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744133" y="4845185"/>
                <a:ext cx="10577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684255" y="4086880"/>
              <a:ext cx="1032933" cy="150148"/>
              <a:chOff x="1913467" y="4845185"/>
              <a:chExt cx="1032933" cy="15014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913467" y="4845185"/>
                <a:ext cx="888454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853587" y="4330297"/>
              <a:ext cx="863601" cy="150148"/>
              <a:chOff x="2082799" y="4845185"/>
              <a:chExt cx="863601" cy="15014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082799" y="4845185"/>
                <a:ext cx="719121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022921" y="4573714"/>
              <a:ext cx="694267" cy="150148"/>
              <a:chOff x="2252133" y="4845185"/>
              <a:chExt cx="694267" cy="15014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252133" y="4845185"/>
                <a:ext cx="5497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200721" y="4817131"/>
              <a:ext cx="516467" cy="150148"/>
              <a:chOff x="2429933" y="4845185"/>
              <a:chExt cx="516467" cy="15014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429933" y="4845185"/>
                <a:ext cx="3719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353121" y="5060548"/>
              <a:ext cx="364067" cy="150148"/>
              <a:chOff x="2582333" y="4845185"/>
              <a:chExt cx="364067" cy="15014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82333" y="4845185"/>
                <a:ext cx="2195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497055" y="5303962"/>
              <a:ext cx="220133" cy="150148"/>
              <a:chOff x="2726267" y="4845185"/>
              <a:chExt cx="220133" cy="15014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726267" y="4845185"/>
                <a:ext cx="75654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69012" y="3622094"/>
            <a:ext cx="1551511" cy="2097481"/>
            <a:chOff x="2936776" y="3356629"/>
            <a:chExt cx="1551511" cy="2097481"/>
          </a:xfrm>
        </p:grpSpPr>
        <p:sp>
          <p:nvSpPr>
            <p:cNvPr id="95" name="Rectangle 94"/>
            <p:cNvSpPr/>
            <p:nvPr/>
          </p:nvSpPr>
          <p:spPr>
            <a:xfrm>
              <a:off x="2936776" y="3356629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43808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24608" y="3600046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343808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86020" y="3843463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43808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55354" y="4086880"/>
              <a:ext cx="888454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43808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24686" y="4330297"/>
              <a:ext cx="719121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43808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794020" y="4573714"/>
              <a:ext cx="549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43808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71820" y="4817131"/>
              <a:ext cx="3719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343808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24220" y="5060548"/>
              <a:ext cx="2195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43808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68154" y="5303962"/>
              <a:ext cx="75654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43808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3668" y="3622093"/>
            <a:ext cx="1551511" cy="2097481"/>
            <a:chOff x="4662497" y="3356629"/>
            <a:chExt cx="1551511" cy="2097481"/>
          </a:xfrm>
        </p:grpSpPr>
        <p:sp>
          <p:nvSpPr>
            <p:cNvPr id="122" name="Rectangle 121"/>
            <p:cNvSpPr/>
            <p:nvPr/>
          </p:nvSpPr>
          <p:spPr>
            <a:xfrm>
              <a:off x="4662497" y="3356629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69529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50329" y="3600046"/>
              <a:ext cx="1219200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69529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011741" y="3843463"/>
              <a:ext cx="10577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69529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81075" y="4086880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69529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50407" y="4330297"/>
              <a:ext cx="719121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69529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19741" y="4573714"/>
              <a:ext cx="5497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69529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697541" y="4817131"/>
              <a:ext cx="3719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9529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49941" y="5060548"/>
              <a:ext cx="2195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069529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93875" y="5303962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069529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28772" y="3622093"/>
            <a:ext cx="1551511" cy="2097481"/>
            <a:chOff x="6496040" y="3356629"/>
            <a:chExt cx="1551511" cy="2097481"/>
          </a:xfrm>
        </p:grpSpPr>
        <p:sp>
          <p:nvSpPr>
            <p:cNvPr id="149" name="Rectangle 148"/>
            <p:cNvSpPr/>
            <p:nvPr/>
          </p:nvSpPr>
          <p:spPr>
            <a:xfrm>
              <a:off x="6496040" y="3356629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903072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683872" y="3600046"/>
              <a:ext cx="1219200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903072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45284" y="3843463"/>
              <a:ext cx="10577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903072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014618" y="4086880"/>
              <a:ext cx="888454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903072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183950" y="4330297"/>
              <a:ext cx="719121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03072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353284" y="4573714"/>
              <a:ext cx="5497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903072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31084" y="4817131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903072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83484" y="5060548"/>
              <a:ext cx="2195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903072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827418" y="5303962"/>
              <a:ext cx="75654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903072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3698" y="3518543"/>
            <a:ext cx="56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615017" y="3518543"/>
            <a:ext cx="56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N+2</a:t>
            </a:r>
            <a:r>
              <a:rPr lang="en-US" sz="1600" dirty="0" smtClean="0"/>
              <a:t> p</a:t>
            </a:r>
            <a:r>
              <a:rPr lang="en-US" sz="1600" baseline="-25000" dirty="0"/>
              <a:t>N+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sp>
        <p:nvSpPr>
          <p:cNvPr id="192" name="TextBox 191"/>
          <p:cNvSpPr txBox="1"/>
          <p:nvPr/>
        </p:nvSpPr>
        <p:spPr>
          <a:xfrm>
            <a:off x="604933" y="590133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pointer refers to the location in </a:t>
            </a:r>
            <a:r>
              <a:rPr lang="en-US" sz="2400" smtClean="0"/>
              <a:t>the sequence where </a:t>
            </a:r>
            <a:r>
              <a:rPr lang="en-US" sz="2400" dirty="0" smtClean="0"/>
              <a:t>a suffix starts.</a:t>
            </a:r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. When looking at two pointers, compare them based on the sequence of the substring that they point to.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59216" y="3622093"/>
            <a:ext cx="1551511" cy="2097481"/>
            <a:chOff x="1165677" y="3356629"/>
            <a:chExt cx="1551511" cy="2097481"/>
          </a:xfrm>
        </p:grpSpPr>
        <p:grpSp>
          <p:nvGrpSpPr>
            <p:cNvPr id="3" name="Group 2"/>
            <p:cNvGrpSpPr/>
            <p:nvPr/>
          </p:nvGrpSpPr>
          <p:grpSpPr>
            <a:xfrm>
              <a:off x="1165677" y="3356629"/>
              <a:ext cx="1551511" cy="150148"/>
              <a:chOff x="1394889" y="4845185"/>
              <a:chExt cx="1551511" cy="150148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394889" y="4845185"/>
                <a:ext cx="1407032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1353509" y="3600046"/>
              <a:ext cx="1363679" cy="150148"/>
              <a:chOff x="1582721" y="4845185"/>
              <a:chExt cx="1363679" cy="150148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82721" y="4845185"/>
                <a:ext cx="1219200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1514921" y="3843463"/>
              <a:ext cx="1202267" cy="150148"/>
              <a:chOff x="1744133" y="4845185"/>
              <a:chExt cx="1202267" cy="150148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744133" y="4845185"/>
                <a:ext cx="10577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684255" y="4086880"/>
              <a:ext cx="1032933" cy="150148"/>
              <a:chOff x="1913467" y="4845185"/>
              <a:chExt cx="1032933" cy="150148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913467" y="4845185"/>
                <a:ext cx="888454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1853587" y="4330297"/>
              <a:ext cx="863601" cy="150148"/>
              <a:chOff x="2082799" y="4845185"/>
              <a:chExt cx="863601" cy="150148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2082799" y="4845185"/>
                <a:ext cx="719121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022921" y="4573714"/>
              <a:ext cx="694267" cy="150148"/>
              <a:chOff x="2252133" y="4845185"/>
              <a:chExt cx="694267" cy="15014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2252133" y="4845185"/>
                <a:ext cx="5497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200721" y="4817131"/>
              <a:ext cx="516467" cy="150148"/>
              <a:chOff x="2429933" y="4845185"/>
              <a:chExt cx="516467" cy="150148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2429933" y="4845185"/>
                <a:ext cx="3719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2353121" y="5060548"/>
              <a:ext cx="364067" cy="150148"/>
              <a:chOff x="2582333" y="4845185"/>
              <a:chExt cx="364067" cy="15014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2582333" y="4845185"/>
                <a:ext cx="2195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497055" y="5303962"/>
              <a:ext cx="220133" cy="150148"/>
              <a:chOff x="2726267" y="4845185"/>
              <a:chExt cx="220133" cy="15014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726267" y="4845185"/>
                <a:ext cx="75654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069012" y="3622094"/>
            <a:ext cx="1551511" cy="2097481"/>
            <a:chOff x="2936776" y="3356629"/>
            <a:chExt cx="1551511" cy="2097481"/>
          </a:xfrm>
        </p:grpSpPr>
        <p:sp>
          <p:nvSpPr>
            <p:cNvPr id="95" name="Rectangle 94"/>
            <p:cNvSpPr/>
            <p:nvPr/>
          </p:nvSpPr>
          <p:spPr>
            <a:xfrm>
              <a:off x="2936776" y="3356629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343808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124608" y="3600046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343808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86020" y="3843463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43808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455354" y="4086880"/>
              <a:ext cx="888454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43808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624686" y="4330297"/>
              <a:ext cx="719121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43808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794020" y="4573714"/>
              <a:ext cx="549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343808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71820" y="4817131"/>
              <a:ext cx="3719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343808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124220" y="5060548"/>
              <a:ext cx="2195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343808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268154" y="5303962"/>
              <a:ext cx="75654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343808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3668" y="3622093"/>
            <a:ext cx="1551511" cy="2097481"/>
            <a:chOff x="4662497" y="3356629"/>
            <a:chExt cx="1551511" cy="2097481"/>
          </a:xfrm>
        </p:grpSpPr>
        <p:sp>
          <p:nvSpPr>
            <p:cNvPr id="122" name="Rectangle 121"/>
            <p:cNvSpPr/>
            <p:nvPr/>
          </p:nvSpPr>
          <p:spPr>
            <a:xfrm>
              <a:off x="4662497" y="3356629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69529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850329" y="3600046"/>
              <a:ext cx="1219200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69529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011741" y="3843463"/>
              <a:ext cx="10577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69529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181075" y="4086880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069529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50407" y="4330297"/>
              <a:ext cx="719121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069529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5519741" y="4573714"/>
              <a:ext cx="5497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069529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697541" y="4817131"/>
              <a:ext cx="3719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9529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849941" y="5060548"/>
              <a:ext cx="219588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6069529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93875" y="5303962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069529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28772" y="3622093"/>
            <a:ext cx="1551511" cy="2097481"/>
            <a:chOff x="6496040" y="3356629"/>
            <a:chExt cx="1551511" cy="2097481"/>
          </a:xfrm>
        </p:grpSpPr>
        <p:sp>
          <p:nvSpPr>
            <p:cNvPr id="149" name="Rectangle 148"/>
            <p:cNvSpPr/>
            <p:nvPr/>
          </p:nvSpPr>
          <p:spPr>
            <a:xfrm>
              <a:off x="6496040" y="3356629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903072" y="3356629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683872" y="3600046"/>
              <a:ext cx="1219200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903072" y="360004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845284" y="3843463"/>
              <a:ext cx="10577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903072" y="384346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014618" y="4086880"/>
              <a:ext cx="888454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903072" y="4086880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7183950" y="4330297"/>
              <a:ext cx="719121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7903072" y="4330297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353284" y="4573714"/>
              <a:ext cx="5497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903072" y="457371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7531084" y="4817131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7903072" y="481713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683484" y="5060548"/>
              <a:ext cx="2195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7903072" y="506054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827418" y="5303962"/>
              <a:ext cx="75654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7903072" y="5303962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3698" y="3518543"/>
            <a:ext cx="56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615017" y="3518543"/>
            <a:ext cx="56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N+2</a:t>
            </a:r>
            <a:r>
              <a:rPr lang="en-US" sz="1600" dirty="0" smtClean="0"/>
              <a:t> p</a:t>
            </a:r>
            <a:r>
              <a:rPr lang="en-US" sz="1600" baseline="-25000" dirty="0"/>
              <a:t>N+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 smtClean="0"/>
              <a:t>.</a:t>
            </a:r>
          </a:p>
          <a:p>
            <a:r>
              <a:rPr lang="en-US" sz="1600" dirty="0"/>
              <a:t>.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Sort the suffixes lexicographically.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952" y="3793247"/>
            <a:ext cx="1551511" cy="150148"/>
            <a:chOff x="1394889" y="4845185"/>
            <a:chExt cx="1551511" cy="150148"/>
          </a:xfrm>
        </p:grpSpPr>
        <p:sp>
          <p:nvSpPr>
            <p:cNvPr id="24" name="Rectangle 23"/>
            <p:cNvSpPr/>
            <p:nvPr/>
          </p:nvSpPr>
          <p:spPr>
            <a:xfrm>
              <a:off x="1394889" y="4845185"/>
              <a:ext cx="1407032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4952" y="4066901"/>
            <a:ext cx="1363679" cy="150148"/>
            <a:chOff x="1582721" y="4845185"/>
            <a:chExt cx="1363679" cy="150148"/>
          </a:xfrm>
        </p:grpSpPr>
        <p:sp>
          <p:nvSpPr>
            <p:cNvPr id="44" name="Rectangle 43"/>
            <p:cNvSpPr/>
            <p:nvPr/>
          </p:nvSpPr>
          <p:spPr>
            <a:xfrm>
              <a:off x="1582721" y="4845185"/>
              <a:ext cx="1219200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4952" y="6256134"/>
            <a:ext cx="1202267" cy="150148"/>
            <a:chOff x="1744133" y="4845185"/>
            <a:chExt cx="1202267" cy="150148"/>
          </a:xfrm>
        </p:grpSpPr>
        <p:sp>
          <p:nvSpPr>
            <p:cNvPr id="47" name="Rectangle 46"/>
            <p:cNvSpPr/>
            <p:nvPr/>
          </p:nvSpPr>
          <p:spPr>
            <a:xfrm>
              <a:off x="1744133" y="4845185"/>
              <a:ext cx="1057788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4952" y="5982479"/>
            <a:ext cx="1551511" cy="150148"/>
            <a:chOff x="3069012" y="3622094"/>
            <a:chExt cx="1551511" cy="150148"/>
          </a:xfrm>
        </p:grpSpPr>
        <p:sp>
          <p:nvSpPr>
            <p:cNvPr id="95" name="Rectangle 94"/>
            <p:cNvSpPr/>
            <p:nvPr/>
          </p:nvSpPr>
          <p:spPr>
            <a:xfrm>
              <a:off x="3069012" y="3622094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76044" y="362209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4952" y="5161517"/>
            <a:ext cx="1363679" cy="150148"/>
            <a:chOff x="3256844" y="3865511"/>
            <a:chExt cx="1363679" cy="150148"/>
          </a:xfrm>
        </p:grpSpPr>
        <p:sp>
          <p:nvSpPr>
            <p:cNvPr id="98" name="Rectangle 97"/>
            <p:cNvSpPr/>
            <p:nvPr/>
          </p:nvSpPr>
          <p:spPr>
            <a:xfrm>
              <a:off x="3256844" y="3865511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76044" y="386551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4952" y="4887863"/>
            <a:ext cx="1202267" cy="150148"/>
            <a:chOff x="3418256" y="4108928"/>
            <a:chExt cx="1202267" cy="150148"/>
          </a:xfrm>
        </p:grpSpPr>
        <p:sp>
          <p:nvSpPr>
            <p:cNvPr id="101" name="Rectangle 100"/>
            <p:cNvSpPr/>
            <p:nvPr/>
          </p:nvSpPr>
          <p:spPr>
            <a:xfrm>
              <a:off x="3418256" y="4108928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76044" y="410892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952" y="5435171"/>
            <a:ext cx="1551511" cy="150148"/>
            <a:chOff x="4753668" y="3622093"/>
            <a:chExt cx="1551511" cy="150148"/>
          </a:xfrm>
        </p:grpSpPr>
        <p:sp>
          <p:nvSpPr>
            <p:cNvPr id="122" name="Rectangle 121"/>
            <p:cNvSpPr/>
            <p:nvPr/>
          </p:nvSpPr>
          <p:spPr>
            <a:xfrm>
              <a:off x="4753668" y="3622093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0700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4952" y="4614209"/>
            <a:ext cx="1032933" cy="150148"/>
            <a:chOff x="5272246" y="4352344"/>
            <a:chExt cx="1032933" cy="150148"/>
          </a:xfrm>
        </p:grpSpPr>
        <p:sp>
          <p:nvSpPr>
            <p:cNvPr id="131" name="Rectangle 130"/>
            <p:cNvSpPr/>
            <p:nvPr/>
          </p:nvSpPr>
          <p:spPr>
            <a:xfrm>
              <a:off x="5272246" y="4352344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60700" y="435234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4952" y="4340555"/>
            <a:ext cx="220133" cy="150148"/>
            <a:chOff x="6085046" y="5569426"/>
            <a:chExt cx="220133" cy="150148"/>
          </a:xfrm>
        </p:grpSpPr>
        <p:sp>
          <p:nvSpPr>
            <p:cNvPr id="146" name="Rectangle 145"/>
            <p:cNvSpPr/>
            <p:nvPr/>
          </p:nvSpPr>
          <p:spPr>
            <a:xfrm>
              <a:off x="6085046" y="5569426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0700" y="556942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952" y="5708825"/>
            <a:ext cx="1551511" cy="150148"/>
            <a:chOff x="6628772" y="3622093"/>
            <a:chExt cx="1551511" cy="150148"/>
          </a:xfrm>
        </p:grpSpPr>
        <p:sp>
          <p:nvSpPr>
            <p:cNvPr id="149" name="Rectangle 148"/>
            <p:cNvSpPr/>
            <p:nvPr/>
          </p:nvSpPr>
          <p:spPr>
            <a:xfrm>
              <a:off x="6628772" y="3622093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035804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4952" y="3519593"/>
            <a:ext cx="516467" cy="150148"/>
            <a:chOff x="7663816" y="5082595"/>
            <a:chExt cx="516467" cy="150148"/>
          </a:xfrm>
        </p:grpSpPr>
        <p:sp>
          <p:nvSpPr>
            <p:cNvPr id="167" name="Rectangle 166"/>
            <p:cNvSpPr/>
            <p:nvPr/>
          </p:nvSpPr>
          <p:spPr>
            <a:xfrm>
              <a:off x="7663816" y="5082595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35804" y="508259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8259" y="3664324"/>
            <a:ext cx="5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6788" y="6147558"/>
            <a:ext cx="41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3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680201" y="5848754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N+1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686165" y="5055277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N+2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691771" y="4765938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N+3</a:t>
            </a:r>
            <a:r>
              <a:rPr lang="en-US" sz="1600" dirty="0" smtClean="0"/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36163" y="4387682"/>
            <a:ext cx="4415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REMEMBER: pointers are just references to locations in a string. They are NOT substrings, but we sort them based on the substrings they point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Find matching subsequences using the list of sorted suffixes.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952" y="3793247"/>
            <a:ext cx="1551511" cy="150148"/>
            <a:chOff x="1394889" y="4845185"/>
            <a:chExt cx="1551511" cy="150148"/>
          </a:xfrm>
        </p:grpSpPr>
        <p:sp>
          <p:nvSpPr>
            <p:cNvPr id="24" name="Rectangle 23"/>
            <p:cNvSpPr/>
            <p:nvPr/>
          </p:nvSpPr>
          <p:spPr>
            <a:xfrm>
              <a:off x="1394889" y="4845185"/>
              <a:ext cx="1407032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4952" y="4066901"/>
            <a:ext cx="1363679" cy="150148"/>
            <a:chOff x="1582721" y="4845185"/>
            <a:chExt cx="1363679" cy="150148"/>
          </a:xfrm>
        </p:grpSpPr>
        <p:sp>
          <p:nvSpPr>
            <p:cNvPr id="44" name="Rectangle 43"/>
            <p:cNvSpPr/>
            <p:nvPr/>
          </p:nvSpPr>
          <p:spPr>
            <a:xfrm>
              <a:off x="1582721" y="4845185"/>
              <a:ext cx="1219200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4952" y="6256134"/>
            <a:ext cx="1202267" cy="150148"/>
            <a:chOff x="1744133" y="4845185"/>
            <a:chExt cx="1202267" cy="150148"/>
          </a:xfrm>
        </p:grpSpPr>
        <p:sp>
          <p:nvSpPr>
            <p:cNvPr id="47" name="Rectangle 46"/>
            <p:cNvSpPr/>
            <p:nvPr/>
          </p:nvSpPr>
          <p:spPr>
            <a:xfrm>
              <a:off x="1744133" y="4845185"/>
              <a:ext cx="1057788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4952" y="5982479"/>
            <a:ext cx="1551511" cy="150148"/>
            <a:chOff x="3069012" y="3622094"/>
            <a:chExt cx="1551511" cy="150148"/>
          </a:xfrm>
        </p:grpSpPr>
        <p:sp>
          <p:nvSpPr>
            <p:cNvPr id="95" name="Rectangle 94"/>
            <p:cNvSpPr/>
            <p:nvPr/>
          </p:nvSpPr>
          <p:spPr>
            <a:xfrm>
              <a:off x="3069012" y="3622094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76044" y="362209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4952" y="5161517"/>
            <a:ext cx="1363679" cy="150148"/>
            <a:chOff x="3256844" y="3865511"/>
            <a:chExt cx="1363679" cy="150148"/>
          </a:xfrm>
        </p:grpSpPr>
        <p:sp>
          <p:nvSpPr>
            <p:cNvPr id="98" name="Rectangle 97"/>
            <p:cNvSpPr/>
            <p:nvPr/>
          </p:nvSpPr>
          <p:spPr>
            <a:xfrm>
              <a:off x="3256844" y="3865511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76044" y="386551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4952" y="4887863"/>
            <a:ext cx="1202267" cy="150148"/>
            <a:chOff x="3418256" y="4108928"/>
            <a:chExt cx="1202267" cy="150148"/>
          </a:xfrm>
        </p:grpSpPr>
        <p:sp>
          <p:nvSpPr>
            <p:cNvPr id="101" name="Rectangle 100"/>
            <p:cNvSpPr/>
            <p:nvPr/>
          </p:nvSpPr>
          <p:spPr>
            <a:xfrm>
              <a:off x="3418256" y="4108928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76044" y="410892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952" y="5435171"/>
            <a:ext cx="1551511" cy="150148"/>
            <a:chOff x="4753668" y="3622093"/>
            <a:chExt cx="1551511" cy="150148"/>
          </a:xfrm>
        </p:grpSpPr>
        <p:sp>
          <p:nvSpPr>
            <p:cNvPr id="122" name="Rectangle 121"/>
            <p:cNvSpPr/>
            <p:nvPr/>
          </p:nvSpPr>
          <p:spPr>
            <a:xfrm>
              <a:off x="4753668" y="3622093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0700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4952" y="4614209"/>
            <a:ext cx="1032933" cy="150148"/>
            <a:chOff x="5272246" y="4352344"/>
            <a:chExt cx="1032933" cy="150148"/>
          </a:xfrm>
        </p:grpSpPr>
        <p:sp>
          <p:nvSpPr>
            <p:cNvPr id="131" name="Rectangle 130"/>
            <p:cNvSpPr/>
            <p:nvPr/>
          </p:nvSpPr>
          <p:spPr>
            <a:xfrm>
              <a:off x="5272246" y="4352344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60700" y="435234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4952" y="4340555"/>
            <a:ext cx="220133" cy="150148"/>
            <a:chOff x="6085046" y="5569426"/>
            <a:chExt cx="220133" cy="150148"/>
          </a:xfrm>
        </p:grpSpPr>
        <p:sp>
          <p:nvSpPr>
            <p:cNvPr id="146" name="Rectangle 145"/>
            <p:cNvSpPr/>
            <p:nvPr/>
          </p:nvSpPr>
          <p:spPr>
            <a:xfrm>
              <a:off x="6085046" y="5569426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0700" y="556942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952" y="5708825"/>
            <a:ext cx="1551511" cy="150148"/>
            <a:chOff x="6628772" y="3622093"/>
            <a:chExt cx="1551511" cy="150148"/>
          </a:xfrm>
        </p:grpSpPr>
        <p:sp>
          <p:nvSpPr>
            <p:cNvPr id="149" name="Rectangle 148"/>
            <p:cNvSpPr/>
            <p:nvPr/>
          </p:nvSpPr>
          <p:spPr>
            <a:xfrm>
              <a:off x="6628772" y="3622093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035804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4952" y="3519593"/>
            <a:ext cx="516467" cy="150148"/>
            <a:chOff x="7663816" y="5082595"/>
            <a:chExt cx="516467" cy="150148"/>
          </a:xfrm>
        </p:grpSpPr>
        <p:sp>
          <p:nvSpPr>
            <p:cNvPr id="167" name="Rectangle 166"/>
            <p:cNvSpPr/>
            <p:nvPr/>
          </p:nvSpPr>
          <p:spPr>
            <a:xfrm>
              <a:off x="7663816" y="5082595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35804" y="508259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8259" y="3664324"/>
            <a:ext cx="5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6788" y="6147558"/>
            <a:ext cx="41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3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680201" y="5848754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N+1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686165" y="5055277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N+2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691771" y="4765938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N+3</a:t>
            </a:r>
            <a:r>
              <a:rPr lang="en-US" sz="1600" dirty="0" smtClean="0"/>
              <a:t>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24575" y="3793247"/>
            <a:ext cx="5447178" cy="2387813"/>
            <a:chOff x="3424575" y="3793247"/>
            <a:chExt cx="5447178" cy="2387813"/>
          </a:xfrm>
        </p:grpSpPr>
        <p:grpSp>
          <p:nvGrpSpPr>
            <p:cNvPr id="17" name="Group 16"/>
            <p:cNvGrpSpPr/>
            <p:nvPr/>
          </p:nvGrpSpPr>
          <p:grpSpPr>
            <a:xfrm>
              <a:off x="3551816" y="3793247"/>
              <a:ext cx="5319937" cy="2387813"/>
              <a:chOff x="3551816" y="3793247"/>
              <a:chExt cx="5319937" cy="238781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51816" y="3793247"/>
                <a:ext cx="40730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4a. Compare the subsequences associated with the first two pointers and find the matching subsequence.</a:t>
                </a:r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856937" y="5526592"/>
                <a:ext cx="2626232" cy="4937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/>
                  <a:t>AATGC</a:t>
                </a:r>
                <a:r>
                  <a:rPr lang="mr-IN" dirty="0" smtClean="0"/>
                  <a:t>…</a:t>
                </a:r>
                <a:r>
                  <a:rPr lang="en-US" dirty="0" smtClean="0"/>
                  <a:t>		</a:t>
                </a:r>
                <a:r>
                  <a:rPr lang="mr-IN" dirty="0" smtClean="0"/>
                  <a:t>…</a:t>
                </a:r>
                <a:r>
                  <a:rPr lang="en-US" dirty="0" smtClean="0"/>
                  <a:t>GGA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484630" y="5526592"/>
                <a:ext cx="430371" cy="493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\0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842738" y="4791123"/>
                <a:ext cx="611275" cy="493776"/>
              </a:xfrm>
              <a:prstGeom prst="rect">
                <a:avLst/>
              </a:prstGeom>
              <a:solidFill>
                <a:srgbClr val="FF4374"/>
              </a:solidFill>
              <a:ln>
                <a:solidFill>
                  <a:srgbClr val="FF43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mtClean="0"/>
                  <a:t>AAG</a:t>
                </a:r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455767" y="4791123"/>
                <a:ext cx="402336" cy="49377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\0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ight Brace 14"/>
              <p:cNvSpPr/>
              <p:nvPr/>
            </p:nvSpPr>
            <p:spPr>
              <a:xfrm>
                <a:off x="7083919" y="4689283"/>
                <a:ext cx="457200" cy="1491777"/>
              </a:xfrm>
              <a:prstGeom prst="rightBrace">
                <a:avLst>
                  <a:gd name="adj1" fmla="val 23797"/>
                  <a:gd name="adj2" fmla="val 50000"/>
                </a:avLst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4915" y="4973506"/>
                <a:ext cx="12468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Match sequence is “AA”</a:t>
                </a:r>
                <a:endParaRPr lang="en-US" dirty="0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424575" y="5588814"/>
              <a:ext cx="418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4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Find matching subsequences using the list of sorted suffixes.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952" y="3793247"/>
            <a:ext cx="1551511" cy="150148"/>
            <a:chOff x="1394889" y="4845185"/>
            <a:chExt cx="1551511" cy="150148"/>
          </a:xfrm>
        </p:grpSpPr>
        <p:sp>
          <p:nvSpPr>
            <p:cNvPr id="24" name="Rectangle 23"/>
            <p:cNvSpPr/>
            <p:nvPr/>
          </p:nvSpPr>
          <p:spPr>
            <a:xfrm>
              <a:off x="1394889" y="4845185"/>
              <a:ext cx="1407032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4952" y="4066901"/>
            <a:ext cx="1363679" cy="150148"/>
            <a:chOff x="1582721" y="4845185"/>
            <a:chExt cx="1363679" cy="150148"/>
          </a:xfrm>
        </p:grpSpPr>
        <p:sp>
          <p:nvSpPr>
            <p:cNvPr id="44" name="Rectangle 43"/>
            <p:cNvSpPr/>
            <p:nvPr/>
          </p:nvSpPr>
          <p:spPr>
            <a:xfrm>
              <a:off x="1582721" y="4845185"/>
              <a:ext cx="1219200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4952" y="6256134"/>
            <a:ext cx="1202267" cy="150148"/>
            <a:chOff x="1744133" y="4845185"/>
            <a:chExt cx="1202267" cy="150148"/>
          </a:xfrm>
        </p:grpSpPr>
        <p:sp>
          <p:nvSpPr>
            <p:cNvPr id="47" name="Rectangle 46"/>
            <p:cNvSpPr/>
            <p:nvPr/>
          </p:nvSpPr>
          <p:spPr>
            <a:xfrm>
              <a:off x="1744133" y="4845185"/>
              <a:ext cx="1057788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4952" y="5982479"/>
            <a:ext cx="1551511" cy="150148"/>
            <a:chOff x="3069012" y="3622094"/>
            <a:chExt cx="1551511" cy="150148"/>
          </a:xfrm>
        </p:grpSpPr>
        <p:sp>
          <p:nvSpPr>
            <p:cNvPr id="95" name="Rectangle 94"/>
            <p:cNvSpPr/>
            <p:nvPr/>
          </p:nvSpPr>
          <p:spPr>
            <a:xfrm>
              <a:off x="3069012" y="3622094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76044" y="362209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4952" y="5161517"/>
            <a:ext cx="1363679" cy="150148"/>
            <a:chOff x="3256844" y="3865511"/>
            <a:chExt cx="1363679" cy="150148"/>
          </a:xfrm>
        </p:grpSpPr>
        <p:sp>
          <p:nvSpPr>
            <p:cNvPr id="98" name="Rectangle 97"/>
            <p:cNvSpPr/>
            <p:nvPr/>
          </p:nvSpPr>
          <p:spPr>
            <a:xfrm>
              <a:off x="3256844" y="3865511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76044" y="386551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4952" y="4887863"/>
            <a:ext cx="1202267" cy="150148"/>
            <a:chOff x="3418256" y="4108928"/>
            <a:chExt cx="1202267" cy="150148"/>
          </a:xfrm>
        </p:grpSpPr>
        <p:sp>
          <p:nvSpPr>
            <p:cNvPr id="101" name="Rectangle 100"/>
            <p:cNvSpPr/>
            <p:nvPr/>
          </p:nvSpPr>
          <p:spPr>
            <a:xfrm>
              <a:off x="3418256" y="4108928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76044" y="410892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952" y="5435171"/>
            <a:ext cx="1551511" cy="150148"/>
            <a:chOff x="4753668" y="3622093"/>
            <a:chExt cx="1551511" cy="150148"/>
          </a:xfrm>
        </p:grpSpPr>
        <p:sp>
          <p:nvSpPr>
            <p:cNvPr id="122" name="Rectangle 121"/>
            <p:cNvSpPr/>
            <p:nvPr/>
          </p:nvSpPr>
          <p:spPr>
            <a:xfrm>
              <a:off x="4753668" y="3622093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0700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4952" y="4614209"/>
            <a:ext cx="1032933" cy="150148"/>
            <a:chOff x="5272246" y="4352344"/>
            <a:chExt cx="1032933" cy="150148"/>
          </a:xfrm>
        </p:grpSpPr>
        <p:sp>
          <p:nvSpPr>
            <p:cNvPr id="131" name="Rectangle 130"/>
            <p:cNvSpPr/>
            <p:nvPr/>
          </p:nvSpPr>
          <p:spPr>
            <a:xfrm>
              <a:off x="5272246" y="4352344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60700" y="435234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4952" y="4340555"/>
            <a:ext cx="220133" cy="150148"/>
            <a:chOff x="6085046" y="5569426"/>
            <a:chExt cx="220133" cy="150148"/>
          </a:xfrm>
        </p:grpSpPr>
        <p:sp>
          <p:nvSpPr>
            <p:cNvPr id="146" name="Rectangle 145"/>
            <p:cNvSpPr/>
            <p:nvPr/>
          </p:nvSpPr>
          <p:spPr>
            <a:xfrm>
              <a:off x="6085046" y="5569426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0700" y="556942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952" y="5708825"/>
            <a:ext cx="1551511" cy="150148"/>
            <a:chOff x="6628772" y="3622093"/>
            <a:chExt cx="1551511" cy="150148"/>
          </a:xfrm>
        </p:grpSpPr>
        <p:sp>
          <p:nvSpPr>
            <p:cNvPr id="149" name="Rectangle 148"/>
            <p:cNvSpPr/>
            <p:nvPr/>
          </p:nvSpPr>
          <p:spPr>
            <a:xfrm>
              <a:off x="6628772" y="3622093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035804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4952" y="3519593"/>
            <a:ext cx="516467" cy="150148"/>
            <a:chOff x="7663816" y="5082595"/>
            <a:chExt cx="516467" cy="150148"/>
          </a:xfrm>
        </p:grpSpPr>
        <p:sp>
          <p:nvSpPr>
            <p:cNvPr id="167" name="Rectangle 166"/>
            <p:cNvSpPr/>
            <p:nvPr/>
          </p:nvSpPr>
          <p:spPr>
            <a:xfrm>
              <a:off x="7663816" y="5082595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35804" y="508259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8259" y="3664324"/>
            <a:ext cx="5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6788" y="6147558"/>
            <a:ext cx="41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3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680201" y="5848754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N+1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686165" y="5055277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N+2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691771" y="4765938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N+3</a:t>
            </a:r>
            <a:r>
              <a:rPr lang="en-US" sz="1600" dirty="0" smtClean="0"/>
              <a:t> 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51816" y="3793247"/>
            <a:ext cx="5319937" cy="2387813"/>
            <a:chOff x="3551816" y="3793247"/>
            <a:chExt cx="5319937" cy="2387813"/>
          </a:xfrm>
        </p:grpSpPr>
        <p:sp>
          <p:nvSpPr>
            <p:cNvPr id="14" name="TextBox 13"/>
            <p:cNvSpPr txBox="1"/>
            <p:nvPr/>
          </p:nvSpPr>
          <p:spPr>
            <a:xfrm>
              <a:off x="3551816" y="3793247"/>
              <a:ext cx="4825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4b. Continue comparing pairs of pointers, keeping track of those with the longest match sequences.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56937" y="5526592"/>
              <a:ext cx="2626232" cy="4937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ATGC</a:t>
              </a:r>
              <a:r>
                <a:rPr lang="mr-IN" dirty="0" smtClean="0"/>
                <a:t>…</a:t>
              </a:r>
              <a:r>
                <a:rPr lang="en-US" dirty="0" smtClean="0"/>
                <a:t>		</a:t>
              </a:r>
              <a:r>
                <a:rPr lang="mr-IN" dirty="0" smtClean="0"/>
                <a:t>…</a:t>
              </a:r>
              <a:r>
                <a:rPr lang="en-US" dirty="0" smtClean="0"/>
                <a:t>GGA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84630" y="5526592"/>
              <a:ext cx="430371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42738" y="4791123"/>
              <a:ext cx="611275" cy="493776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AAG</a:t>
              </a:r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55767" y="4791123"/>
              <a:ext cx="402336" cy="4937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\0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7083919" y="4689283"/>
              <a:ext cx="457200" cy="1491777"/>
            </a:xfrm>
            <a:prstGeom prst="rightBrace">
              <a:avLst>
                <a:gd name="adj1" fmla="val 23797"/>
                <a:gd name="adj2" fmla="val 50000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24915" y="4973506"/>
              <a:ext cx="12468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Match sequence is “A”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424575" y="5588814"/>
            <a:ext cx="41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</a:t>
            </a:r>
            <a:r>
              <a:rPr lang="en-US" baseline="-25000" smtClean="0"/>
              <a:t>2</a:t>
            </a:r>
            <a:r>
              <a:rPr lang="en-US" smtClean="0"/>
              <a:t>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6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Find matching subsequences using the list of sorted suffixes.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952" y="3793247"/>
            <a:ext cx="1551511" cy="150148"/>
            <a:chOff x="1394889" y="4845185"/>
            <a:chExt cx="1551511" cy="150148"/>
          </a:xfrm>
        </p:grpSpPr>
        <p:sp>
          <p:nvSpPr>
            <p:cNvPr id="24" name="Rectangle 23"/>
            <p:cNvSpPr/>
            <p:nvPr/>
          </p:nvSpPr>
          <p:spPr>
            <a:xfrm>
              <a:off x="1394889" y="4845185"/>
              <a:ext cx="1407032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4952" y="4066901"/>
            <a:ext cx="1363679" cy="150148"/>
            <a:chOff x="1582721" y="4845185"/>
            <a:chExt cx="1363679" cy="150148"/>
          </a:xfrm>
        </p:grpSpPr>
        <p:sp>
          <p:nvSpPr>
            <p:cNvPr id="44" name="Rectangle 43"/>
            <p:cNvSpPr/>
            <p:nvPr/>
          </p:nvSpPr>
          <p:spPr>
            <a:xfrm>
              <a:off x="1582721" y="4845185"/>
              <a:ext cx="1219200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4952" y="6256134"/>
            <a:ext cx="1202267" cy="150148"/>
            <a:chOff x="1744133" y="4845185"/>
            <a:chExt cx="1202267" cy="150148"/>
          </a:xfrm>
        </p:grpSpPr>
        <p:sp>
          <p:nvSpPr>
            <p:cNvPr id="47" name="Rectangle 46"/>
            <p:cNvSpPr/>
            <p:nvPr/>
          </p:nvSpPr>
          <p:spPr>
            <a:xfrm>
              <a:off x="1744133" y="4845185"/>
              <a:ext cx="1057788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4952" y="5982479"/>
            <a:ext cx="1551511" cy="150148"/>
            <a:chOff x="3069012" y="3622094"/>
            <a:chExt cx="1551511" cy="150148"/>
          </a:xfrm>
        </p:grpSpPr>
        <p:sp>
          <p:nvSpPr>
            <p:cNvPr id="95" name="Rectangle 94"/>
            <p:cNvSpPr/>
            <p:nvPr/>
          </p:nvSpPr>
          <p:spPr>
            <a:xfrm>
              <a:off x="3069012" y="3622094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76044" y="362209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4952" y="5161517"/>
            <a:ext cx="1363679" cy="150148"/>
            <a:chOff x="3256844" y="3865511"/>
            <a:chExt cx="1363679" cy="150148"/>
          </a:xfrm>
        </p:grpSpPr>
        <p:sp>
          <p:nvSpPr>
            <p:cNvPr id="98" name="Rectangle 97"/>
            <p:cNvSpPr/>
            <p:nvPr/>
          </p:nvSpPr>
          <p:spPr>
            <a:xfrm>
              <a:off x="3256844" y="3865511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76044" y="386551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4952" y="4887863"/>
            <a:ext cx="1202267" cy="150148"/>
            <a:chOff x="3418256" y="4108928"/>
            <a:chExt cx="1202267" cy="150148"/>
          </a:xfrm>
        </p:grpSpPr>
        <p:sp>
          <p:nvSpPr>
            <p:cNvPr id="101" name="Rectangle 100"/>
            <p:cNvSpPr/>
            <p:nvPr/>
          </p:nvSpPr>
          <p:spPr>
            <a:xfrm>
              <a:off x="3418256" y="4108928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76044" y="410892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952" y="5435171"/>
            <a:ext cx="1551511" cy="150148"/>
            <a:chOff x="4753668" y="3622093"/>
            <a:chExt cx="1551511" cy="150148"/>
          </a:xfrm>
        </p:grpSpPr>
        <p:sp>
          <p:nvSpPr>
            <p:cNvPr id="122" name="Rectangle 121"/>
            <p:cNvSpPr/>
            <p:nvPr/>
          </p:nvSpPr>
          <p:spPr>
            <a:xfrm>
              <a:off x="4753668" y="3622093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0700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4952" y="4614209"/>
            <a:ext cx="1032933" cy="150148"/>
            <a:chOff x="5272246" y="4352344"/>
            <a:chExt cx="1032933" cy="150148"/>
          </a:xfrm>
        </p:grpSpPr>
        <p:sp>
          <p:nvSpPr>
            <p:cNvPr id="131" name="Rectangle 130"/>
            <p:cNvSpPr/>
            <p:nvPr/>
          </p:nvSpPr>
          <p:spPr>
            <a:xfrm>
              <a:off x="5272246" y="4352344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60700" y="435234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4952" y="4340555"/>
            <a:ext cx="220133" cy="150148"/>
            <a:chOff x="6085046" y="5569426"/>
            <a:chExt cx="220133" cy="150148"/>
          </a:xfrm>
        </p:grpSpPr>
        <p:sp>
          <p:nvSpPr>
            <p:cNvPr id="146" name="Rectangle 145"/>
            <p:cNvSpPr/>
            <p:nvPr/>
          </p:nvSpPr>
          <p:spPr>
            <a:xfrm>
              <a:off x="6085046" y="5569426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0700" y="556942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952" y="5708825"/>
            <a:ext cx="1551511" cy="150148"/>
            <a:chOff x="6628772" y="3622093"/>
            <a:chExt cx="1551511" cy="150148"/>
          </a:xfrm>
        </p:grpSpPr>
        <p:sp>
          <p:nvSpPr>
            <p:cNvPr id="149" name="Rectangle 148"/>
            <p:cNvSpPr/>
            <p:nvPr/>
          </p:nvSpPr>
          <p:spPr>
            <a:xfrm>
              <a:off x="6628772" y="3622093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035804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4952" y="3519593"/>
            <a:ext cx="516467" cy="150148"/>
            <a:chOff x="7663816" y="5082595"/>
            <a:chExt cx="516467" cy="150148"/>
          </a:xfrm>
        </p:grpSpPr>
        <p:sp>
          <p:nvSpPr>
            <p:cNvPr id="167" name="Rectangle 166"/>
            <p:cNvSpPr/>
            <p:nvPr/>
          </p:nvSpPr>
          <p:spPr>
            <a:xfrm>
              <a:off x="7663816" y="5082595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35804" y="508259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8259" y="3664324"/>
            <a:ext cx="5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6788" y="6147558"/>
            <a:ext cx="41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3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680201" y="5848754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N+1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686165" y="5055277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N+2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691771" y="4765938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N+3</a:t>
            </a:r>
            <a:r>
              <a:rPr lang="en-US" sz="1600" dirty="0" smtClean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1816" y="3793247"/>
            <a:ext cx="48252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4c. If there are multiple match sequences that have the maximum length, report all of them. If a match sequence appears in more than one location, report all occurrences of the match sequence.</a:t>
            </a:r>
          </a:p>
        </p:txBody>
      </p:sp>
    </p:spTree>
    <p:extLst>
      <p:ext uri="{BB962C8B-B14F-4D97-AF65-F5344CB8AC3E}">
        <p14:creationId xmlns:p14="http://schemas.microsoft.com/office/powerpoint/2010/main" val="15308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1593286"/>
            <a:ext cx="807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Find matching subsequences using the list of sorted suffixes.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992553" y="2946569"/>
            <a:ext cx="1407032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1289" y="2946569"/>
            <a:ext cx="1288734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1921" y="2946569"/>
            <a:ext cx="1407032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10173" y="2946569"/>
            <a:ext cx="1429508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399585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08953" y="2947837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01059" y="2945482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9110" y="2946569"/>
            <a:ext cx="402336" cy="493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\0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34952" y="3793247"/>
            <a:ext cx="1551511" cy="150148"/>
            <a:chOff x="1394889" y="4845185"/>
            <a:chExt cx="1551511" cy="150148"/>
          </a:xfrm>
        </p:grpSpPr>
        <p:sp>
          <p:nvSpPr>
            <p:cNvPr id="24" name="Rectangle 23"/>
            <p:cNvSpPr/>
            <p:nvPr/>
          </p:nvSpPr>
          <p:spPr>
            <a:xfrm>
              <a:off x="1394889" y="4845185"/>
              <a:ext cx="1407032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34952" y="4066901"/>
            <a:ext cx="1363679" cy="150148"/>
            <a:chOff x="1582721" y="4845185"/>
            <a:chExt cx="1363679" cy="150148"/>
          </a:xfrm>
        </p:grpSpPr>
        <p:sp>
          <p:nvSpPr>
            <p:cNvPr id="44" name="Rectangle 43"/>
            <p:cNvSpPr/>
            <p:nvPr/>
          </p:nvSpPr>
          <p:spPr>
            <a:xfrm>
              <a:off x="1582721" y="4845185"/>
              <a:ext cx="1219200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4952" y="6256134"/>
            <a:ext cx="1202267" cy="150148"/>
            <a:chOff x="1744133" y="4845185"/>
            <a:chExt cx="1202267" cy="150148"/>
          </a:xfrm>
        </p:grpSpPr>
        <p:sp>
          <p:nvSpPr>
            <p:cNvPr id="47" name="Rectangle 46"/>
            <p:cNvSpPr/>
            <p:nvPr/>
          </p:nvSpPr>
          <p:spPr>
            <a:xfrm>
              <a:off x="1744133" y="4845185"/>
              <a:ext cx="1057788" cy="1501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801921" y="484518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34952" y="5982479"/>
            <a:ext cx="1551511" cy="150148"/>
            <a:chOff x="3069012" y="3622094"/>
            <a:chExt cx="1551511" cy="150148"/>
          </a:xfrm>
        </p:grpSpPr>
        <p:sp>
          <p:nvSpPr>
            <p:cNvPr id="95" name="Rectangle 94"/>
            <p:cNvSpPr/>
            <p:nvPr/>
          </p:nvSpPr>
          <p:spPr>
            <a:xfrm>
              <a:off x="3069012" y="3622094"/>
              <a:ext cx="1407032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476044" y="362209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34952" y="5161517"/>
            <a:ext cx="1363679" cy="150148"/>
            <a:chOff x="3256844" y="3865511"/>
            <a:chExt cx="1363679" cy="150148"/>
          </a:xfrm>
        </p:grpSpPr>
        <p:sp>
          <p:nvSpPr>
            <p:cNvPr id="98" name="Rectangle 97"/>
            <p:cNvSpPr/>
            <p:nvPr/>
          </p:nvSpPr>
          <p:spPr>
            <a:xfrm>
              <a:off x="3256844" y="3865511"/>
              <a:ext cx="1219200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476044" y="3865511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34952" y="4887863"/>
            <a:ext cx="1202267" cy="150148"/>
            <a:chOff x="3418256" y="4108928"/>
            <a:chExt cx="1202267" cy="150148"/>
          </a:xfrm>
        </p:grpSpPr>
        <p:sp>
          <p:nvSpPr>
            <p:cNvPr id="101" name="Rectangle 100"/>
            <p:cNvSpPr/>
            <p:nvPr/>
          </p:nvSpPr>
          <p:spPr>
            <a:xfrm>
              <a:off x="3418256" y="4108928"/>
              <a:ext cx="1057788" cy="150148"/>
            </a:xfrm>
            <a:prstGeom prst="rect">
              <a:avLst/>
            </a:prstGeom>
            <a:solidFill>
              <a:srgbClr val="5392FF"/>
            </a:solidFill>
            <a:ln>
              <a:solidFill>
                <a:srgbClr val="539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476044" y="4108928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34952" y="5435171"/>
            <a:ext cx="1551511" cy="150148"/>
            <a:chOff x="4753668" y="3622093"/>
            <a:chExt cx="1551511" cy="150148"/>
          </a:xfrm>
        </p:grpSpPr>
        <p:sp>
          <p:nvSpPr>
            <p:cNvPr id="122" name="Rectangle 121"/>
            <p:cNvSpPr/>
            <p:nvPr/>
          </p:nvSpPr>
          <p:spPr>
            <a:xfrm>
              <a:off x="4753668" y="3622093"/>
              <a:ext cx="1407032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160700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4952" y="4614209"/>
            <a:ext cx="1032933" cy="150148"/>
            <a:chOff x="5272246" y="4352344"/>
            <a:chExt cx="1032933" cy="150148"/>
          </a:xfrm>
        </p:grpSpPr>
        <p:sp>
          <p:nvSpPr>
            <p:cNvPr id="131" name="Rectangle 130"/>
            <p:cNvSpPr/>
            <p:nvPr/>
          </p:nvSpPr>
          <p:spPr>
            <a:xfrm>
              <a:off x="5272246" y="4352344"/>
              <a:ext cx="8884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160700" y="4352344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34952" y="4340555"/>
            <a:ext cx="220133" cy="150148"/>
            <a:chOff x="6085046" y="5569426"/>
            <a:chExt cx="220133" cy="150148"/>
          </a:xfrm>
        </p:grpSpPr>
        <p:sp>
          <p:nvSpPr>
            <p:cNvPr id="146" name="Rectangle 145"/>
            <p:cNvSpPr/>
            <p:nvPr/>
          </p:nvSpPr>
          <p:spPr>
            <a:xfrm>
              <a:off x="6085046" y="5569426"/>
              <a:ext cx="75654" cy="150148"/>
            </a:xfrm>
            <a:prstGeom prst="rect">
              <a:avLst/>
            </a:prstGeom>
            <a:solidFill>
              <a:srgbClr val="C43458"/>
            </a:solidFill>
            <a:ln>
              <a:solidFill>
                <a:srgbClr val="C434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160700" y="5569426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34952" y="5708825"/>
            <a:ext cx="1551511" cy="150148"/>
            <a:chOff x="6628772" y="3622093"/>
            <a:chExt cx="1551511" cy="150148"/>
          </a:xfrm>
        </p:grpSpPr>
        <p:sp>
          <p:nvSpPr>
            <p:cNvPr id="149" name="Rectangle 148"/>
            <p:cNvSpPr/>
            <p:nvPr/>
          </p:nvSpPr>
          <p:spPr>
            <a:xfrm>
              <a:off x="6628772" y="3622093"/>
              <a:ext cx="1407032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8035804" y="3622093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134952" y="3519593"/>
            <a:ext cx="516467" cy="150148"/>
            <a:chOff x="7663816" y="5082595"/>
            <a:chExt cx="516467" cy="150148"/>
          </a:xfrm>
        </p:grpSpPr>
        <p:sp>
          <p:nvSpPr>
            <p:cNvPr id="167" name="Rectangle 166"/>
            <p:cNvSpPr/>
            <p:nvPr/>
          </p:nvSpPr>
          <p:spPr>
            <a:xfrm>
              <a:off x="7663816" y="5082595"/>
              <a:ext cx="371988" cy="150148"/>
            </a:xfrm>
            <a:prstGeom prst="rect">
              <a:avLst/>
            </a:prstGeom>
            <a:solidFill>
              <a:srgbClr val="FF4374"/>
            </a:solidFill>
            <a:ln>
              <a:solidFill>
                <a:srgbClr val="FF43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8035804" y="5082595"/>
              <a:ext cx="144479" cy="1501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8259" y="3664324"/>
            <a:ext cx="56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</a:t>
            </a:r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1134952" y="2718749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992553" y="2453192"/>
            <a:ext cx="1154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baseline="-25000" dirty="0"/>
              <a:t>1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 p</a:t>
            </a:r>
            <a:r>
              <a:rPr lang="en-US" sz="1400" baseline="-25000" dirty="0"/>
              <a:t>3</a:t>
            </a:r>
            <a:r>
              <a:rPr lang="en-US" sz="1400" dirty="0"/>
              <a:t> </a:t>
            </a:r>
            <a:r>
              <a:rPr lang="mr-IN" sz="1400" dirty="0" smtClean="0"/>
              <a:t>…</a:t>
            </a:r>
            <a:endParaRPr lang="en-US" sz="1400" dirty="0"/>
          </a:p>
        </p:txBody>
      </p:sp>
      <p:cxnSp>
        <p:nvCxnSpPr>
          <p:cNvPr id="179" name="Straight Arrow Connector 178"/>
          <p:cNvCxnSpPr/>
          <p:nvPr/>
        </p:nvCxnSpPr>
        <p:spPr>
          <a:xfrm flipH="1">
            <a:off x="1271275" y="2718749"/>
            <a:ext cx="6753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>
            <a:off x="1387351" y="2712290"/>
            <a:ext cx="155940" cy="189339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758226" y="2447073"/>
            <a:ext cx="2514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</a:t>
            </a:r>
            <a:r>
              <a:rPr lang="en-US" sz="1400" baseline="-25000" dirty="0" smtClean="0"/>
              <a:t>N+1</a:t>
            </a:r>
            <a:r>
              <a:rPr lang="en-US" sz="1400" dirty="0" smtClean="0"/>
              <a:t> </a:t>
            </a:r>
            <a:r>
              <a:rPr lang="en-US" sz="1400" smtClean="0"/>
              <a:t>p</a:t>
            </a:r>
            <a:r>
              <a:rPr lang="en-US" sz="1400" baseline="-25000" smtClean="0"/>
              <a:t>N+2</a:t>
            </a:r>
            <a:r>
              <a:rPr lang="en-US" sz="1400" smtClean="0"/>
              <a:t> p</a:t>
            </a:r>
            <a:r>
              <a:rPr lang="en-US" sz="1400" baseline="-25000" smtClean="0"/>
              <a:t>N+3</a:t>
            </a:r>
            <a:r>
              <a:rPr lang="en-US" sz="1400" smtClean="0"/>
              <a:t> </a:t>
            </a:r>
            <a:r>
              <a:rPr lang="mr-IN" sz="1400" dirty="0" smtClean="0"/>
              <a:t>…</a:t>
            </a:r>
            <a:endParaRPr lang="en-US" sz="1400" dirty="0" smtClean="0"/>
          </a:p>
        </p:txBody>
      </p:sp>
      <p:cxnSp>
        <p:nvCxnSpPr>
          <p:cNvPr id="193" name="Straight Arrow Connector 192"/>
          <p:cNvCxnSpPr/>
          <p:nvPr/>
        </p:nvCxnSpPr>
        <p:spPr>
          <a:xfrm>
            <a:off x="2940250" y="2720151"/>
            <a:ext cx="0" cy="182880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>
            <a:off x="3076575" y="2718749"/>
            <a:ext cx="180269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>
            <a:off x="3192650" y="2718749"/>
            <a:ext cx="359167" cy="184282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76788" y="6147558"/>
            <a:ext cx="418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3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1" name="TextBox 120"/>
          <p:cNvSpPr txBox="1"/>
          <p:nvPr/>
        </p:nvSpPr>
        <p:spPr>
          <a:xfrm>
            <a:off x="680201" y="5848754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N+1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4" name="TextBox 123"/>
          <p:cNvSpPr txBox="1"/>
          <p:nvPr/>
        </p:nvSpPr>
        <p:spPr>
          <a:xfrm>
            <a:off x="686165" y="5055277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p</a:t>
            </a:r>
            <a:r>
              <a:rPr lang="en-US" sz="1600" baseline="-25000" smtClean="0"/>
              <a:t>N+2</a:t>
            </a:r>
            <a:r>
              <a:rPr lang="en-US" sz="1600" smtClean="0"/>
              <a:t>  </a:t>
            </a:r>
            <a:endParaRPr lang="en-US" sz="1600" dirty="0" smtClean="0"/>
          </a:p>
        </p:txBody>
      </p:sp>
      <p:sp>
        <p:nvSpPr>
          <p:cNvPr id="127" name="TextBox 126"/>
          <p:cNvSpPr txBox="1"/>
          <p:nvPr/>
        </p:nvSpPr>
        <p:spPr>
          <a:xfrm>
            <a:off x="691771" y="4765938"/>
            <a:ext cx="546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</a:t>
            </a:r>
            <a:r>
              <a:rPr lang="en-US" sz="1600" baseline="-25000" dirty="0" smtClean="0"/>
              <a:t>N+3</a:t>
            </a:r>
            <a:r>
              <a:rPr lang="en-US" sz="1600" dirty="0" smtClean="0"/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51815" y="3793247"/>
            <a:ext cx="502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we want the longest </a:t>
            </a:r>
            <a:r>
              <a:rPr lang="en-US" smtClean="0"/>
              <a:t>matching subsequence that appears </a:t>
            </a:r>
            <a:r>
              <a:rPr lang="en-US" dirty="0" smtClean="0"/>
              <a:t>at least once in </a:t>
            </a:r>
            <a:r>
              <a:rPr lang="en-US" i="1" dirty="0" smtClean="0"/>
              <a:t>both</a:t>
            </a:r>
            <a:r>
              <a:rPr lang="en-US" dirty="0" smtClean="0"/>
              <a:t> organisms.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88003" y="4729807"/>
            <a:ext cx="1551511" cy="930586"/>
            <a:chOff x="3588003" y="4729807"/>
            <a:chExt cx="1551511" cy="930586"/>
          </a:xfrm>
        </p:grpSpPr>
        <p:grpSp>
          <p:nvGrpSpPr>
            <p:cNvPr id="59" name="Group 58"/>
            <p:cNvGrpSpPr/>
            <p:nvPr/>
          </p:nvGrpSpPr>
          <p:grpSpPr>
            <a:xfrm>
              <a:off x="3588003" y="4729807"/>
              <a:ext cx="1551511" cy="150148"/>
              <a:chOff x="1394889" y="4845185"/>
              <a:chExt cx="1551511" cy="1501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394889" y="4845185"/>
                <a:ext cx="1407032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588003" y="5104492"/>
              <a:ext cx="1363679" cy="150148"/>
              <a:chOff x="3256844" y="3865511"/>
              <a:chExt cx="1363679" cy="150148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3256844" y="3865511"/>
                <a:ext cx="1219200" cy="150148"/>
              </a:xfrm>
              <a:prstGeom prst="rect">
                <a:avLst/>
              </a:prstGeom>
              <a:solidFill>
                <a:srgbClr val="5392FF"/>
              </a:solidFill>
              <a:ln>
                <a:solidFill>
                  <a:srgbClr val="539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4476044" y="3865511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588003" y="5510245"/>
              <a:ext cx="1202267" cy="150148"/>
              <a:chOff x="1744133" y="4845185"/>
              <a:chExt cx="1202267" cy="150148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744133" y="4845185"/>
                <a:ext cx="1057788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75762" y="4737715"/>
            <a:ext cx="1363679" cy="939958"/>
            <a:chOff x="5668459" y="4737715"/>
            <a:chExt cx="1363679" cy="939958"/>
          </a:xfrm>
        </p:grpSpPr>
        <p:grpSp>
          <p:nvGrpSpPr>
            <p:cNvPr id="68" name="Group 67"/>
            <p:cNvGrpSpPr/>
            <p:nvPr/>
          </p:nvGrpSpPr>
          <p:grpSpPr>
            <a:xfrm>
              <a:off x="5668459" y="4737715"/>
              <a:ext cx="951459" cy="150148"/>
              <a:chOff x="1994941" y="4845185"/>
              <a:chExt cx="951459" cy="150148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994941" y="4845185"/>
                <a:ext cx="806979" cy="13909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668459" y="5097508"/>
              <a:ext cx="1363679" cy="150148"/>
              <a:chOff x="3256844" y="3865511"/>
              <a:chExt cx="1363679" cy="150148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256844" y="3865511"/>
                <a:ext cx="1219200" cy="150148"/>
              </a:xfrm>
              <a:prstGeom prst="rect">
                <a:avLst/>
              </a:prstGeom>
              <a:solidFill>
                <a:srgbClr val="5392FF"/>
              </a:solidFill>
              <a:ln>
                <a:solidFill>
                  <a:srgbClr val="5392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476044" y="3865511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668459" y="5527525"/>
              <a:ext cx="1069893" cy="150148"/>
              <a:chOff x="5235286" y="3622093"/>
              <a:chExt cx="1069893" cy="150148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5235286" y="3622093"/>
                <a:ext cx="925414" cy="150148"/>
              </a:xfrm>
              <a:prstGeom prst="rect">
                <a:avLst/>
              </a:prstGeom>
              <a:solidFill>
                <a:srgbClr val="C43458"/>
              </a:solidFill>
              <a:ln>
                <a:solidFill>
                  <a:srgbClr val="C434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160700" y="3622093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375690" y="4737715"/>
            <a:ext cx="1551511" cy="509941"/>
            <a:chOff x="7375690" y="4737715"/>
            <a:chExt cx="1551511" cy="509941"/>
          </a:xfrm>
        </p:grpSpPr>
        <p:grpSp>
          <p:nvGrpSpPr>
            <p:cNvPr id="74" name="Group 73"/>
            <p:cNvGrpSpPr/>
            <p:nvPr/>
          </p:nvGrpSpPr>
          <p:grpSpPr>
            <a:xfrm>
              <a:off x="7375690" y="4737715"/>
              <a:ext cx="1231329" cy="150148"/>
              <a:chOff x="6948954" y="3622093"/>
              <a:chExt cx="1231329" cy="15014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6948954" y="3622093"/>
                <a:ext cx="1086850" cy="150148"/>
              </a:xfrm>
              <a:prstGeom prst="rect">
                <a:avLst/>
              </a:prstGeom>
              <a:solidFill>
                <a:srgbClr val="FF4374"/>
              </a:solidFill>
              <a:ln>
                <a:solidFill>
                  <a:srgbClr val="FF43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8035804" y="3622093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375690" y="5097508"/>
              <a:ext cx="1551511" cy="150148"/>
              <a:chOff x="1394889" y="4845185"/>
              <a:chExt cx="1551511" cy="150148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394889" y="4845185"/>
                <a:ext cx="1407032" cy="15014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801921" y="4845185"/>
                <a:ext cx="144479" cy="1501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Cross 22"/>
          <p:cNvSpPr/>
          <p:nvPr/>
        </p:nvSpPr>
        <p:spPr>
          <a:xfrm rot="18889406">
            <a:off x="3434839" y="4333256"/>
            <a:ext cx="1828800" cy="1828800"/>
          </a:xfrm>
          <a:prstGeom prst="plus">
            <a:avLst>
              <a:gd name="adj" fmla="val 47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48014" y="6026647"/>
            <a:ext cx="7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</a:t>
            </a:r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899260" y="6026647"/>
            <a:ext cx="7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750507" y="6026647"/>
            <a:ext cx="7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1398"/>
            <a:ext cx="7886700" cy="530660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 smtClean="0"/>
              <a:t>Plan </a:t>
            </a:r>
            <a:r>
              <a:rPr lang="en-US" sz="3000" dirty="0"/>
              <a:t>out your algorithm with pseudocode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Think about what comparisons you need (and don’t need) to make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Get comfortable with pointers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Think about how to store inputs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Think about how to store results (and intermediate results)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Try to format your output to match the template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3000" dirty="0"/>
              <a:t>Start early (especially if using Python</a:t>
            </a:r>
            <a:r>
              <a:rPr lang="en-US" sz="3000" dirty="0" smtClean="0"/>
              <a:t>)</a:t>
            </a:r>
          </a:p>
          <a:p>
            <a:pPr lvl="1">
              <a:spcAft>
                <a:spcPts val="600"/>
              </a:spcAft>
              <a:buFont typeface=".AppleSystemUIFont" charset="-120"/>
              <a:buChar char="–"/>
            </a:pPr>
            <a:r>
              <a:rPr lang="en-US" sz="2600" dirty="0" smtClean="0"/>
              <a:t>If submitting an incomplete assignment, demonstrate the parts that </a:t>
            </a:r>
            <a:r>
              <a:rPr lang="en-US" sz="2600" i="1" dirty="0" smtClean="0"/>
              <a:t>do</a:t>
            </a:r>
            <a:r>
              <a:rPr lang="en-US" sz="2600" dirty="0" smtClean="0"/>
              <a:t> work (e.g. can read in file, works on test data but not on full dataset, etc.)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65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tips: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946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more readable your code is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The easier it will be for me to help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The more useful it will be to you later (especially if you TA this class</a:t>
            </a:r>
            <a:r>
              <a:rPr lang="is-IS" dirty="0" smtClean="0"/>
              <a:t>)</a:t>
            </a:r>
            <a:endParaRPr lang="en-US" dirty="0" smtClean="0"/>
          </a:p>
          <a:p>
            <a:pPr>
              <a:spcBef>
                <a:spcPts val="1600"/>
              </a:spcBef>
            </a:pPr>
            <a:r>
              <a:rPr lang="en-US" dirty="0" smtClean="0"/>
              <a:t>Tips for readability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Intuitive and meaningful variable/function names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Comments</a:t>
            </a:r>
          </a:p>
          <a:p>
            <a:pPr lvl="2"/>
            <a:r>
              <a:rPr lang="en-US" dirty="0" smtClean="0"/>
              <a:t>Outlining general structure of program/key points of implemented algorithm</a:t>
            </a:r>
          </a:p>
          <a:p>
            <a:pPr lvl="2"/>
            <a:r>
              <a:rPr lang="en-US" dirty="0" smtClean="0"/>
              <a:t>Clarifying any tricky/unintuitive lines of code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Simplicity over performance optimization (until it becomes necessary)</a:t>
            </a:r>
          </a:p>
          <a:p>
            <a:pPr>
              <a:spcBef>
                <a:spcPts val="1600"/>
              </a:spcBef>
            </a:pPr>
            <a:r>
              <a:rPr lang="en-US" dirty="0" smtClean="0"/>
              <a:t>Please make an effort to match the output template!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Who am I?</a:t>
            </a:r>
          </a:p>
          <a:p>
            <a:pPr lvl="1">
              <a:spcAft>
                <a:spcPts val="600"/>
              </a:spcAft>
              <a:buFont typeface=".AppleSystemUIFont" charset="-120"/>
              <a:buChar char="–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year Genome Sciences student</a:t>
            </a:r>
          </a:p>
          <a:p>
            <a:pPr lvl="1">
              <a:spcAft>
                <a:spcPts val="600"/>
              </a:spcAft>
              <a:buFont typeface=".AppleSystemUIFont" charset="-120"/>
              <a:buChar char="–"/>
            </a:pPr>
            <a:r>
              <a:rPr lang="en-US" dirty="0" err="1" smtClean="0"/>
              <a:t>Trapnell</a:t>
            </a:r>
            <a:r>
              <a:rPr lang="en-US" dirty="0" smtClean="0"/>
              <a:t> Lab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Macrophage polarization</a:t>
            </a:r>
          </a:p>
          <a:p>
            <a:pPr lvl="2"/>
            <a:r>
              <a:rPr lang="en-US" dirty="0" smtClean="0"/>
              <a:t>Single cell genomics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Changes in gene expression/accessibility over time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Python/R/Java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Who are you?</a:t>
            </a:r>
          </a:p>
          <a:p>
            <a:pPr lvl="1">
              <a:spcAft>
                <a:spcPts val="600"/>
              </a:spcAft>
              <a:buFont typeface=".AppleSystemUIFont" charset="-120"/>
              <a:buChar char="–"/>
            </a:pPr>
            <a:r>
              <a:rPr lang="en-US" dirty="0" smtClean="0"/>
              <a:t>Department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Programming experience</a:t>
            </a:r>
          </a:p>
          <a:p>
            <a:pPr lvl="2"/>
            <a:r>
              <a:rPr lang="en-US" dirty="0" smtClean="0"/>
              <a:t>Language of choice?</a:t>
            </a:r>
          </a:p>
        </p:txBody>
      </p:sp>
    </p:spTree>
    <p:extLst>
      <p:ext uri="{BB962C8B-B14F-4D97-AF65-F5344CB8AC3E}">
        <p14:creationId xmlns:p14="http://schemas.microsoft.com/office/powerpoint/2010/main" val="15355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tips: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small, easily-verified test cases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Try to cover any edge cases you can think of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Print intermediate output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Is the processed data as expected?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Write incrementally, test as you go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Assertion statements can be helpful</a:t>
            </a:r>
          </a:p>
          <a:p>
            <a:pPr>
              <a:spcBef>
                <a:spcPts val="2200"/>
              </a:spcBef>
            </a:pPr>
            <a:r>
              <a:rPr lang="en-US" dirty="0" smtClean="0"/>
              <a:t>Check against expectations</a:t>
            </a:r>
          </a:p>
          <a:p>
            <a:pPr lvl="1">
              <a:buFont typeface=".AppleSystemUIFont" charset="-120"/>
              <a:buChar char="–"/>
            </a:pPr>
            <a:r>
              <a:rPr lang="en-US" dirty="0" smtClean="0"/>
              <a:t>Do your results make sense?</a:t>
            </a:r>
          </a:p>
        </p:txBody>
      </p:sp>
    </p:spTree>
    <p:extLst>
      <p:ext uri="{BB962C8B-B14F-4D97-AF65-F5344CB8AC3E}">
        <p14:creationId xmlns:p14="http://schemas.microsoft.com/office/powerpoint/2010/main" val="97791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tips: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800"/>
              </a:spcBef>
            </a:pPr>
            <a:r>
              <a:rPr lang="en-US" dirty="0" smtClean="0"/>
              <a:t>Remove unnecessary operations from loops</a:t>
            </a:r>
          </a:p>
          <a:p>
            <a:pPr>
              <a:spcBef>
                <a:spcPts val="2800"/>
              </a:spcBef>
            </a:pPr>
            <a:r>
              <a:rPr lang="en-US" dirty="0" smtClean="0"/>
              <a:t>Slow comparisons mean slow sorting</a:t>
            </a:r>
          </a:p>
          <a:p>
            <a:pPr>
              <a:spcBef>
                <a:spcPts val="2800"/>
              </a:spcBef>
            </a:pPr>
            <a:r>
              <a:rPr lang="en-US" dirty="0" smtClean="0"/>
              <a:t>Profiling tools</a:t>
            </a:r>
          </a:p>
          <a:p>
            <a:pPr lvl="1"/>
            <a:r>
              <a:rPr lang="en-US" dirty="0" smtClean="0">
                <a:hlinkClick r:id="rId2"/>
              </a:rPr>
              <a:t>line_profiler</a:t>
            </a:r>
            <a:r>
              <a:rPr lang="en-US" dirty="0" smtClean="0"/>
              <a:t> (python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gprof</a:t>
            </a:r>
            <a:r>
              <a:rPr lang="en-US" dirty="0" smtClean="0"/>
              <a:t>, </a:t>
            </a:r>
            <a:r>
              <a:rPr lang="en-US" dirty="0" err="1" smtClean="0"/>
              <a:t>valgrind</a:t>
            </a:r>
            <a:r>
              <a:rPr lang="en-US" dirty="0" smtClean="0"/>
              <a:t> (C/C++) [</a:t>
            </a:r>
            <a:r>
              <a:rPr lang="en-US" dirty="0" err="1" smtClean="0"/>
              <a:t>valgrind</a:t>
            </a:r>
            <a:r>
              <a:rPr lang="en-US" dirty="0" smtClean="0"/>
              <a:t> also identifies memory leaks]</a:t>
            </a:r>
          </a:p>
          <a:p>
            <a:pPr lvl="1"/>
            <a:r>
              <a:rPr lang="en-US" dirty="0" smtClean="0">
                <a:hlinkClick r:id="rId3"/>
              </a:rPr>
              <a:t>Jprofiler</a:t>
            </a:r>
            <a:r>
              <a:rPr lang="en-US" dirty="0" smtClean="0"/>
              <a:t> (Java)</a:t>
            </a:r>
          </a:p>
        </p:txBody>
      </p:sp>
    </p:spTree>
    <p:extLst>
      <p:ext uri="{BB962C8B-B14F-4D97-AF65-F5344CB8AC3E}">
        <p14:creationId xmlns:p14="http://schemas.microsoft.com/office/powerpoint/2010/main" val="17664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934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Pointers are memory addresses; they tell you where the actual things are</a:t>
            </a:r>
          </a:p>
          <a:p>
            <a:r>
              <a:rPr lang="en-US" dirty="0" smtClean="0"/>
              <a:t>The address-of operator (&amp;) obtains the memory address of a variable</a:t>
            </a:r>
          </a:p>
          <a:p>
            <a:r>
              <a:rPr lang="en-US" dirty="0" smtClean="0"/>
              <a:t>The dereference operator (*) accesses the value stored at the pointed-to memory location</a:t>
            </a:r>
            <a:endParaRPr lang="en-US" dirty="0"/>
          </a:p>
          <a:p>
            <a:r>
              <a:rPr lang="en-US" dirty="0" smtClean="0"/>
              <a:t>Passing arguments by reference saves memory and time</a:t>
            </a:r>
          </a:p>
          <a:p>
            <a:r>
              <a:rPr lang="en-US" dirty="0" smtClean="0"/>
              <a:t>Attributes of pointed-to structures can be accessed with the -&gt; operator</a:t>
            </a:r>
          </a:p>
          <a:p>
            <a:pPr lvl="1"/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a-&gt;element </a:t>
            </a:r>
            <a:r>
              <a:rPr lang="en-US" dirty="0" smtClean="0"/>
              <a:t>is the same as 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(*a).element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(particularly useful for iterators)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50428" y="669094"/>
            <a:ext cx="8471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0xFE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0428" y="1211183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836" y="1215390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6836" y="669094"/>
            <a:ext cx="8471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‘h’</a:t>
            </a:r>
          </a:p>
        </p:txBody>
      </p:sp>
      <p:cxnSp>
        <p:nvCxnSpPr>
          <p:cNvPr id="9" name="Straight Arrow Connector 8"/>
          <p:cNvCxnSpPr>
            <a:stCxn id="4" idx="3"/>
            <a:endCxn id="6" idx="1"/>
          </p:cNvCxnSpPr>
          <p:nvPr/>
        </p:nvCxnSpPr>
        <p:spPr>
          <a:xfrm>
            <a:off x="7597592" y="853760"/>
            <a:ext cx="699244" cy="54629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6766" y="618405"/>
            <a:ext cx="262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char x = ‘h’;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char *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xptr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&amp;x;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0428" y="230190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xptr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6836" y="234397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1924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are pointers to blocks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Pointers “know” the size of the thing they point to</a:t>
            </a:r>
          </a:p>
          <a:p>
            <a:r>
              <a:rPr lang="en-US" dirty="0" smtClean="0"/>
              <a:t>Array indices are just pointer arithmetic and dereferencing combined</a:t>
            </a:r>
          </a:p>
          <a:p>
            <a:pPr lvl="1"/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a[12]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is the same as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*(a + 12)</a:t>
            </a:r>
          </a:p>
          <a:p>
            <a:pPr lvl="1"/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&amp;a[3]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is the same as</a:t>
            </a:r>
            <a:r>
              <a:rPr lang="en-US" dirty="0" smtClean="0">
                <a:latin typeface="Andale Mono" charset="0"/>
                <a:ea typeface="Andale Mono" charset="0"/>
                <a:cs typeface="Andale Mono" charset="0"/>
              </a:rPr>
              <a:t> a + 3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Large arrays should be dynamically allocated (on the heap)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Make sure you delete them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3366" y="5261335"/>
            <a:ext cx="8471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‘h’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53366" y="5803424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9470" y="5807631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0x88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9470" y="5261335"/>
            <a:ext cx="8471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‘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2329" y="5785102"/>
            <a:ext cx="350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const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char *word = “hi”;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6610" y="5807631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0x90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6610" y="5261335"/>
            <a:ext cx="8471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‘\0’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6143" y="4843541"/>
            <a:ext cx="121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word[0]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5695" y="4835351"/>
            <a:ext cx="125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dale Mono" charset="0"/>
                <a:ea typeface="Andale Mono" charset="0"/>
                <a:cs typeface="Andale Mono" charset="0"/>
              </a:rPr>
              <a:t>word[1]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9728" y="4838107"/>
            <a:ext cx="136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dale Mono" charset="0"/>
                <a:ea typeface="Andale Mono" charset="0"/>
                <a:cs typeface="Andale Mono" charset="0"/>
              </a:rPr>
              <a:t>word[2]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0954" y="6140094"/>
            <a:ext cx="8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word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6036" y="6131904"/>
            <a:ext cx="100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word+1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73517" y="6134660"/>
            <a:ext cx="100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word+2</a:t>
            </a:r>
          </a:p>
        </p:txBody>
      </p:sp>
    </p:spTree>
    <p:extLst>
      <p:ext uri="{BB962C8B-B14F-4D97-AF65-F5344CB8AC3E}">
        <p14:creationId xmlns:p14="http://schemas.microsoft.com/office/powerpoint/2010/main" val="6193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196856"/>
            <a:ext cx="8778240" cy="31409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in C++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0"/>
            <a:ext cx="3974873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2880" y="5073134"/>
            <a:ext cx="3767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www.cplusplus.com</a:t>
            </a:r>
            <a:r>
              <a:rPr lang="en-US" dirty="0">
                <a:hlinkClick r:id="rId4"/>
              </a:rPr>
              <a:t>/reference/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0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7" t="444"/>
          <a:stretch/>
        </p:blipFill>
        <p:spPr>
          <a:xfrm>
            <a:off x="261344" y="53788"/>
            <a:ext cx="6029728" cy="6763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8412" y="53788"/>
            <a:ext cx="7271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Example of reading in a file in C++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(and a few other things)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3" t="3287" b="1"/>
          <a:stretch/>
        </p:blipFill>
        <p:spPr>
          <a:xfrm>
            <a:off x="3473413" y="3852846"/>
            <a:ext cx="5635317" cy="100853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63685" y="3358779"/>
            <a:ext cx="1396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Output: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3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future discussion topics?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BLAST/multiple alignment</a:t>
            </a:r>
          </a:p>
          <a:p>
            <a:r>
              <a:rPr lang="en-US" dirty="0" smtClean="0"/>
              <a:t>Additional applications of HMMs (GENSCAN)</a:t>
            </a:r>
          </a:p>
          <a:p>
            <a:r>
              <a:rPr lang="en-US" dirty="0" smtClean="0"/>
              <a:t>Dynamic Bayesian Networks</a:t>
            </a:r>
          </a:p>
          <a:p>
            <a:r>
              <a:rPr lang="en-US" dirty="0" err="1" smtClean="0"/>
              <a:t>Frequentist</a:t>
            </a:r>
            <a:r>
              <a:rPr lang="en-US" dirty="0" smtClean="0"/>
              <a:t> vs. Bayesian statistics, probabilities vs. likelihoods</a:t>
            </a:r>
          </a:p>
          <a:p>
            <a:r>
              <a:rPr lang="en-US" dirty="0" smtClean="0"/>
              <a:t>Dynamic programming </a:t>
            </a:r>
          </a:p>
          <a:p>
            <a:r>
              <a:rPr lang="en-US" dirty="0" smtClean="0"/>
              <a:t>More programming tips</a:t>
            </a:r>
          </a:p>
          <a:p>
            <a:r>
              <a:rPr lang="en-US" dirty="0" smtClean="0"/>
              <a:t>Plotting with </a:t>
            </a:r>
            <a:r>
              <a:rPr lang="en-US" dirty="0" err="1" smtClean="0"/>
              <a:t>ggplot</a:t>
            </a:r>
            <a:r>
              <a:rPr lang="en-US" dirty="0" smtClean="0"/>
              <a:t> (R)</a:t>
            </a:r>
          </a:p>
          <a:p>
            <a:r>
              <a:rPr lang="en-US" dirty="0" smtClean="0"/>
              <a:t>Machine learning</a:t>
            </a:r>
          </a:p>
          <a:p>
            <a:r>
              <a:rPr lang="en-US" dirty="0" smtClean="0"/>
              <a:t>Other suggestions?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66" y="1578075"/>
            <a:ext cx="4017092" cy="4807974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Mapping between all suffixes of a text and their position in the text</a:t>
            </a:r>
          </a:p>
          <a:p>
            <a:r>
              <a:rPr lang="en-US" dirty="0" smtClean="0"/>
              <a:t>Applications:</a:t>
            </a:r>
          </a:p>
          <a:p>
            <a:pPr lvl="1">
              <a:spcAft>
                <a:spcPts val="600"/>
              </a:spcAft>
              <a:buSzPct val="100000"/>
              <a:buFont typeface=".AppleSystemUIFont" charset="-120"/>
              <a:buChar char="–"/>
            </a:pPr>
            <a:r>
              <a:rPr lang="en-US" dirty="0" smtClean="0"/>
              <a:t>Finding longest-repeated substring</a:t>
            </a:r>
          </a:p>
          <a:p>
            <a:pPr lvl="1">
              <a:spcAft>
                <a:spcPts val="600"/>
              </a:spcAft>
              <a:buSzPct val="100000"/>
              <a:buFont typeface=".AppleSystemUIFont" charset="-120"/>
              <a:buChar char="–"/>
            </a:pPr>
            <a:r>
              <a:rPr lang="en-US" dirty="0" smtClean="0"/>
              <a:t>Finding all repetitions in a string</a:t>
            </a:r>
          </a:p>
          <a:p>
            <a:pPr lvl="1">
              <a:spcAft>
                <a:spcPts val="600"/>
              </a:spcAft>
              <a:buSzPct val="100000"/>
              <a:buFont typeface=".AppleSystemUIFont" charset="-120"/>
              <a:buChar char="–"/>
            </a:pPr>
            <a:r>
              <a:rPr lang="en-US" dirty="0" smtClean="0"/>
              <a:t>Compression</a:t>
            </a:r>
          </a:p>
          <a:p>
            <a:pPr lvl="1">
              <a:spcAft>
                <a:spcPts val="600"/>
              </a:spcAft>
              <a:buSzPct val="100000"/>
              <a:buFont typeface=".AppleSystemUIFont" charset="-120"/>
              <a:buChar char="–"/>
            </a:pPr>
            <a:r>
              <a:rPr lang="en-US" dirty="0" smtClean="0"/>
              <a:t>Genetic sequence analysis</a:t>
            </a:r>
          </a:p>
          <a:p>
            <a:pPr lvl="1">
              <a:spcAft>
                <a:spcPts val="600"/>
              </a:spcAft>
              <a:buSzPct val="100000"/>
              <a:buFont typeface=".AppleSystemUIFont" charset="-120"/>
              <a:buChar char="–"/>
            </a:pPr>
            <a:r>
              <a:rPr lang="en-US" dirty="0"/>
              <a:t>a</a:t>
            </a:r>
            <a:r>
              <a:rPr lang="en-US" dirty="0" smtClean="0"/>
              <a:t>nd more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" r="29135" b="41765"/>
          <a:stretch/>
        </p:blipFill>
        <p:spPr>
          <a:xfrm>
            <a:off x="4389120" y="1178022"/>
            <a:ext cx="4754880" cy="50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0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938"/>
            <a:ext cx="9144000" cy="45079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948" y="5065856"/>
            <a:ext cx="8377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Udi Manber: Yahoo!, Amazon, Google, YouTube, currently at the NIH</a:t>
            </a:r>
          </a:p>
          <a:p>
            <a:endParaRPr lang="en-US" sz="2000" dirty="0"/>
          </a:p>
          <a:p>
            <a:r>
              <a:rPr lang="en-US" sz="2000" dirty="0" smtClean="0"/>
              <a:t>Gene Myers: one of the creators of BLAST, currently at the Max Planck Institute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0227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suffix arrays?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40646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Compared to suffix trees:</a:t>
            </a:r>
          </a:p>
          <a:p>
            <a:pPr lvl="1">
              <a:buFont typeface=".AppleSystemUIFont" charset="-120"/>
              <a:buChar char="–"/>
            </a:pPr>
            <a:r>
              <a:rPr lang="en-US" sz="2800" dirty="0" smtClean="0"/>
              <a:t>5 times as space efficient</a:t>
            </a:r>
          </a:p>
          <a:p>
            <a:pPr lvl="1">
              <a:buFont typeface=".AppleSystemUIFont" charset="-120"/>
              <a:buChar char="–"/>
            </a:pPr>
            <a:r>
              <a:rPr lang="en-US" sz="2800" dirty="0" smtClean="0"/>
              <a:t>Similar search times</a:t>
            </a:r>
            <a:endParaRPr lang="en-US" sz="2800" dirty="0"/>
          </a:p>
          <a:p>
            <a:pPr lvl="1">
              <a:buFont typeface=".AppleSystemUIFont" charset="-120"/>
              <a:buChar char="–"/>
            </a:pPr>
            <a:r>
              <a:rPr lang="en-US" sz="2800" dirty="0" smtClean="0"/>
              <a:t>Takes longer to construct</a:t>
            </a:r>
            <a:br>
              <a:rPr lang="en-US" sz="2800" dirty="0" smtClean="0"/>
            </a:br>
            <a:r>
              <a:rPr lang="en-US" sz="2800" dirty="0" smtClean="0"/>
              <a:t>(but same asymptotic time complexity)</a:t>
            </a:r>
            <a:endParaRPr lang="en-US" dirty="0" smtClean="0"/>
          </a:p>
          <a:p>
            <a:pPr>
              <a:spcBef>
                <a:spcPts val="2800"/>
              </a:spcBef>
            </a:pPr>
            <a:r>
              <a:rPr lang="en-US" sz="3000" dirty="0" smtClean="0"/>
              <a:t>“A primary motivation for this paper was to be able to efficiently answer on-line string queries for very long genetic sequences (on the order of one million or more symbols long). In practice, it is the </a:t>
            </a:r>
            <a:r>
              <a:rPr lang="en-US" sz="3000" b="1" dirty="0" smtClean="0"/>
              <a:t>space overhead of the query data structure</a:t>
            </a:r>
            <a:r>
              <a:rPr lang="en-US" sz="3000" dirty="0" smtClean="0"/>
              <a:t> that limits the largest text that may be handled.”</a:t>
            </a:r>
          </a:p>
        </p:txBody>
      </p:sp>
    </p:spTree>
    <p:extLst>
      <p:ext uri="{BB962C8B-B14F-4D97-AF65-F5344CB8AC3E}">
        <p14:creationId xmlns:p14="http://schemas.microsoft.com/office/powerpoint/2010/main" val="111042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Burrows-Wheeler transform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5691979"/>
            <a:ext cx="9144000" cy="661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Useful for compression (since compressing repeated sequences is easier)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60"/>
            <a:ext cx="9144000" cy="403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1" y="41960"/>
            <a:ext cx="5394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Used in Bowtie (short read aligner by Cole </a:t>
            </a:r>
            <a:r>
              <a:rPr lang="en-US" dirty="0" err="1">
                <a:solidFill>
                  <a:srgbClr val="7030A0"/>
                </a:solidFill>
              </a:rPr>
              <a:t>Trapnell</a:t>
            </a:r>
            <a:r>
              <a:rPr lang="en-US" dirty="0">
                <a:solidFill>
                  <a:srgbClr val="7030A0"/>
                </a:solidFill>
              </a:rPr>
              <a:t>) to reduce memory usage, in combination with suffix arrays</a:t>
            </a:r>
          </a:p>
        </p:txBody>
      </p:sp>
    </p:spTree>
    <p:extLst>
      <p:ext uri="{BB962C8B-B14F-4D97-AF65-F5344CB8AC3E}">
        <p14:creationId xmlns:p14="http://schemas.microsoft.com/office/powerpoint/2010/main" val="16869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3740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Assignment: </a:t>
            </a:r>
            <a:r>
              <a:rPr lang="en-US" dirty="0" smtClean="0"/>
              <a:t>find the longest exactly matching subsequence between two bacterial genome sequences using suffix </a:t>
            </a:r>
            <a:r>
              <a:rPr lang="en-US" dirty="0" smtClean="0"/>
              <a:t>arrays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Due: 11:59pm on Sunday, January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5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210" y="2212848"/>
            <a:ext cx="3522726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      		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1184" y="2212848"/>
            <a:ext cx="3522726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      		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851" y="184351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A (N bases)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2390" y="184351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B (M bases)</a:t>
            </a:r>
            <a:endParaRPr lang="en-US" dirty="0"/>
          </a:p>
        </p:txBody>
      </p:sp>
      <p:pic>
        <p:nvPicPr>
          <p:cNvPr id="1026" name="Picture 2" descr="https://www.york.ac.uk/media/electronic-engineering/d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4"/>
          <a:stretch/>
        </p:blipFill>
        <p:spPr bwMode="auto">
          <a:xfrm>
            <a:off x="2686050" y="2943224"/>
            <a:ext cx="3771900" cy="374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210" y="2212848"/>
            <a:ext cx="3522726" cy="49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AATGC</a:t>
            </a:r>
            <a:r>
              <a:rPr lang="mr-IN" dirty="0" smtClean="0"/>
              <a:t>…</a:t>
            </a:r>
            <a:r>
              <a:rPr lang="en-US" dirty="0" smtClean="0"/>
              <a:t>      		</a:t>
            </a:r>
            <a:r>
              <a:rPr lang="mr-IN" dirty="0" smtClean="0"/>
              <a:t>…</a:t>
            </a:r>
            <a:r>
              <a:rPr lang="en-US" dirty="0" smtClean="0"/>
              <a:t>GGA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1184" y="2212848"/>
            <a:ext cx="3522726" cy="493776"/>
          </a:xfrm>
          <a:prstGeom prst="rect">
            <a:avLst/>
          </a:prstGeom>
          <a:solidFill>
            <a:srgbClr val="C43458"/>
          </a:solidFill>
          <a:ln>
            <a:solidFill>
              <a:srgbClr val="C4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CTTAT</a:t>
            </a:r>
            <a:r>
              <a:rPr lang="mr-IN" dirty="0" smtClean="0"/>
              <a:t>…</a:t>
            </a:r>
            <a:r>
              <a:rPr lang="en-US" dirty="0" smtClean="0"/>
              <a:t>      		</a:t>
            </a:r>
            <a:r>
              <a:rPr lang="mr-IN" dirty="0" smtClean="0"/>
              <a:t>…</a:t>
            </a:r>
            <a:r>
              <a:rPr lang="en-US" dirty="0" smtClean="0"/>
              <a:t>ACC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9851" y="184351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A (N bases)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2390" y="1843516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Genome B (M bases)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38416" y="3435206"/>
            <a:ext cx="3522726" cy="493776"/>
          </a:xfrm>
          <a:prstGeom prst="rect">
            <a:avLst/>
          </a:prstGeom>
          <a:solidFill>
            <a:srgbClr val="5392FF"/>
          </a:solidFill>
          <a:ln>
            <a:solidFill>
              <a:srgbClr val="539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TCC</a:t>
            </a:r>
            <a:r>
              <a:rPr lang="mr-IN" dirty="0" smtClean="0"/>
              <a:t>…</a:t>
            </a:r>
            <a:r>
              <a:rPr lang="en-US" dirty="0" smtClean="0"/>
              <a:t>      		              </a:t>
            </a:r>
            <a:r>
              <a:rPr lang="mr-IN" dirty="0" smtClean="0"/>
              <a:t>…</a:t>
            </a:r>
            <a:r>
              <a:rPr lang="en-US" dirty="0" smtClean="0"/>
              <a:t>GCATT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2390" y="3435206"/>
            <a:ext cx="3522726" cy="493776"/>
          </a:xfrm>
          <a:prstGeom prst="rect">
            <a:avLst/>
          </a:prstGeom>
          <a:solidFill>
            <a:srgbClr val="FF4374"/>
          </a:solidFill>
          <a:ln>
            <a:solidFill>
              <a:srgbClr val="FF4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GGT</a:t>
            </a:r>
            <a:r>
              <a:rPr lang="mr-IN" dirty="0" smtClean="0"/>
              <a:t>…</a:t>
            </a:r>
            <a:r>
              <a:rPr lang="en-US" dirty="0" smtClean="0"/>
              <a:t>      		              </a:t>
            </a:r>
            <a:r>
              <a:rPr lang="mr-IN" dirty="0" smtClean="0"/>
              <a:t>…</a:t>
            </a:r>
            <a:r>
              <a:rPr lang="en-US" dirty="0" smtClean="0"/>
              <a:t>ATAAG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35024" y="3065874"/>
            <a:ext cx="296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Rev. complement A (N bases)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2704" y="3065874"/>
            <a:ext cx="297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Rev. complement B (M bases)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650" y="4657564"/>
            <a:ext cx="738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Goal: </a:t>
            </a:r>
            <a:r>
              <a:rPr lang="en-US" sz="2400" dirty="0" smtClean="0"/>
              <a:t>find longest subsequence in A (or reverse complement of A) with an exact match in B (or reverse complement of B)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59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5475</TotalTime>
  <Words>1437</Words>
  <Application>Microsoft Office PowerPoint</Application>
  <PresentationFormat>On-screen Show (4:3)</PresentationFormat>
  <Paragraphs>308</Paragraphs>
  <Slides>26</Slides>
  <Notes>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.AppleSystemUIFont</vt:lpstr>
      <vt:lpstr>Andale Mono</vt:lpstr>
      <vt:lpstr>Arial</vt:lpstr>
      <vt:lpstr>Calibri</vt:lpstr>
      <vt:lpstr>Calibri Light</vt:lpstr>
      <vt:lpstr>Mangal</vt:lpstr>
      <vt:lpstr>Office Theme</vt:lpstr>
      <vt:lpstr>First discussion section agenda</vt:lpstr>
      <vt:lpstr>Introductions</vt:lpstr>
      <vt:lpstr>Suffix trees</vt:lpstr>
      <vt:lpstr>PowerPoint Presentation</vt:lpstr>
      <vt:lpstr>Why suffix arrays?</vt:lpstr>
      <vt:lpstr>Burrows-Wheeler transform</vt:lpstr>
      <vt:lpstr>HW1</vt:lpstr>
      <vt:lpstr>HW1</vt:lpstr>
      <vt:lpstr>HW1</vt:lpstr>
      <vt:lpstr>HW1</vt:lpstr>
      <vt:lpstr>HW1</vt:lpstr>
      <vt:lpstr>HW1</vt:lpstr>
      <vt:lpstr>HW1</vt:lpstr>
      <vt:lpstr>HW1</vt:lpstr>
      <vt:lpstr>HW1</vt:lpstr>
      <vt:lpstr>HW1</vt:lpstr>
      <vt:lpstr>HW1</vt:lpstr>
      <vt:lpstr>HW1 tips</vt:lpstr>
      <vt:lpstr>Programming tips: style</vt:lpstr>
      <vt:lpstr>Programming tips: testing</vt:lpstr>
      <vt:lpstr>Programming tips: efficiency</vt:lpstr>
      <vt:lpstr>Pointers in C++</vt:lpstr>
      <vt:lpstr>Arrays are pointers to blocks of memory</vt:lpstr>
      <vt:lpstr>Sorting in C++</vt:lpstr>
      <vt:lpstr>PowerPoint Presentation</vt:lpstr>
      <vt:lpstr>Suggestions for future discussion topics?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E. Clark</dc:creator>
  <cp:lastModifiedBy>Serena Liu</cp:lastModifiedBy>
  <cp:revision>83</cp:revision>
  <dcterms:created xsi:type="dcterms:W3CDTF">2016-01-05T20:25:01Z</dcterms:created>
  <dcterms:modified xsi:type="dcterms:W3CDTF">2018-01-04T18:00:55Z</dcterms:modified>
</cp:coreProperties>
</file>