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6" r:id="rId2"/>
    <p:sldId id="268" r:id="rId3"/>
    <p:sldId id="269" r:id="rId4"/>
    <p:sldId id="270" r:id="rId5"/>
    <p:sldId id="271" r:id="rId6"/>
    <p:sldId id="273" r:id="rId7"/>
    <p:sldId id="277" r:id="rId8"/>
    <p:sldId id="281" r:id="rId9"/>
    <p:sldId id="282" r:id="rId10"/>
    <p:sldId id="283" r:id="rId11"/>
    <p:sldId id="278" r:id="rId12"/>
    <p:sldId id="280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2" r:id="rId21"/>
    <p:sldId id="279" r:id="rId22"/>
    <p:sldId id="257" r:id="rId23"/>
    <p:sldId id="295" r:id="rId24"/>
    <p:sldId id="310" r:id="rId25"/>
    <p:sldId id="294" r:id="rId26"/>
    <p:sldId id="296" r:id="rId27"/>
    <p:sldId id="372" r:id="rId28"/>
    <p:sldId id="297" r:id="rId29"/>
    <p:sldId id="373" r:id="rId30"/>
    <p:sldId id="374" r:id="rId31"/>
    <p:sldId id="375" r:id="rId32"/>
    <p:sldId id="299" r:id="rId33"/>
    <p:sldId id="301" r:id="rId34"/>
    <p:sldId id="293" r:id="rId35"/>
    <p:sldId id="309" r:id="rId36"/>
    <p:sldId id="307" r:id="rId37"/>
    <p:sldId id="304" r:id="rId38"/>
    <p:sldId id="305" r:id="rId39"/>
    <p:sldId id="308" r:id="rId40"/>
    <p:sldId id="370" r:id="rId41"/>
    <p:sldId id="371" r:id="rId42"/>
    <p:sldId id="369" r:id="rId43"/>
    <p:sldId id="311" r:id="rId44"/>
    <p:sldId id="312" r:id="rId45"/>
    <p:sldId id="258" r:id="rId46"/>
    <p:sldId id="259" r:id="rId47"/>
    <p:sldId id="342" r:id="rId48"/>
    <p:sldId id="261" r:id="rId49"/>
    <p:sldId id="262" r:id="rId50"/>
    <p:sldId id="367" r:id="rId51"/>
    <p:sldId id="263" r:id="rId52"/>
    <p:sldId id="351" r:id="rId53"/>
    <p:sldId id="350" r:id="rId54"/>
    <p:sldId id="352" r:id="rId55"/>
    <p:sldId id="344" r:id="rId56"/>
    <p:sldId id="348" r:id="rId57"/>
    <p:sldId id="347" r:id="rId58"/>
    <p:sldId id="346" r:id="rId59"/>
    <p:sldId id="345" r:id="rId60"/>
    <p:sldId id="349" r:id="rId61"/>
    <p:sldId id="343" r:id="rId62"/>
    <p:sldId id="264" r:id="rId63"/>
    <p:sldId id="266" r:id="rId64"/>
    <p:sldId id="267" r:id="rId65"/>
    <p:sldId id="353" r:id="rId66"/>
    <p:sldId id="354" r:id="rId67"/>
    <p:sldId id="313" r:id="rId68"/>
    <p:sldId id="333" r:id="rId69"/>
    <p:sldId id="355" r:id="rId70"/>
    <p:sldId id="357" r:id="rId71"/>
    <p:sldId id="358" r:id="rId72"/>
    <p:sldId id="356" r:id="rId73"/>
    <p:sldId id="359" r:id="rId74"/>
    <p:sldId id="314" r:id="rId75"/>
    <p:sldId id="315" r:id="rId76"/>
    <p:sldId id="316" r:id="rId77"/>
    <p:sldId id="272" r:id="rId78"/>
    <p:sldId id="368" r:id="rId79"/>
    <p:sldId id="327" r:id="rId80"/>
    <p:sldId id="362" r:id="rId81"/>
    <p:sldId id="365" r:id="rId82"/>
    <p:sldId id="363" r:id="rId83"/>
    <p:sldId id="366" r:id="rId84"/>
    <p:sldId id="328" r:id="rId85"/>
    <p:sldId id="330" r:id="rId86"/>
    <p:sldId id="331" r:id="rId87"/>
    <p:sldId id="337" r:id="rId88"/>
    <p:sldId id="338" r:id="rId89"/>
    <p:sldId id="339" r:id="rId90"/>
    <p:sldId id="340" r:id="rId91"/>
    <p:sldId id="300" r:id="rId92"/>
    <p:sldId id="341" r:id="rId93"/>
    <p:sldId id="360" r:id="rId94"/>
    <p:sldId id="361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8"/>
    <p:restoredTop sz="82249"/>
  </p:normalViewPr>
  <p:slideViewPr>
    <p:cSldViewPr snapToGrid="0" snapToObjects="1">
      <p:cViewPr>
        <p:scale>
          <a:sx n="80" d="100"/>
          <a:sy n="80" d="100"/>
        </p:scale>
        <p:origin x="164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09996-8F13-594A-9165-F6434EAD1A9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FEF80-D058-BB47-B70B-C84A396B9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2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48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55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0575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947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971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the difference between Linear Regression and Logistic Regression?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 an astrobiology example of each of these.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neural networks separately at the end.</a:t>
            </a:r>
            <a:endParaRPr/>
          </a:p>
        </p:txBody>
      </p:sp>
      <p:sp>
        <p:nvSpPr>
          <p:cNvPr id="138" name="Google Shape;13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001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vectors define the hyperplane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0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vectors define the hyperplane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52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vectors define the hyperplane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73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vectors define the hyperplane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66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vectors define the hyperplane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2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35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1565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7124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0038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fef510db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4fef510d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921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fef510db3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fef510db3_0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8" name="Google Shape;388;g4fef510db3_0_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026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fef510d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fef510db3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g4fef510db3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678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Find an astrobiology example of some of these.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531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213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fef510db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4fef510db3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4fef510db3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515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83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62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fef510db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fef510db3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4fef510db3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504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fef510db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fef510db3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4fef510db3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264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fef510db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fef510db3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4fef510db3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662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fef510db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fef510db3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4fef510db3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94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fef510db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fef510db3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4fef510db3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145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fef510db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fef510db3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4fef510db3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853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fef510db3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fef510db3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4fef510db3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541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fef510db3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fef510db3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4fef510db3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433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fef510db3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fef510db3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4fef510db3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9917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fef510db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fef510db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4fef510db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8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50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4fef510db3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4fef510db3_1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4fef510db3_1_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5743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4fef510db3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4fef510db3_1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4fef510db3_1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6463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4fef510db3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4fef510db3_1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4fef510db3_1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5272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fef510db3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fef510db3_1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4" name="Google Shape;434;g4fef510db3_1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57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4fef510db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4fef510db3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4fef510db3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41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2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your formulating scientific questions, its important to think about: What kind of data will I need? Does my approach validate my conclusions? Or is it correlative?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44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Upfront cost of sequencing machine, cost per experimental run, whether you get data back in real-time, or after the run is complete. </a:t>
            </a:r>
          </a:p>
          <a:p>
            <a:r>
              <a:rPr lang="en-US" dirty="0"/>
              <a:t>But if your purely a computational biologist, you probably don’t care about those things.</a:t>
            </a:r>
          </a:p>
          <a:p>
            <a:r>
              <a:rPr lang="en-US" dirty="0"/>
              <a:t>What you are about it…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FEF80-D058-BB47-B70B-C84A396B90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30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436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fef510db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fef510db3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4fef510db3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91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1F84-D63E-5F43-97F8-914AB137D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7A4E91-9AA1-234B-905D-AEAFC450F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C6C79-2420-9749-AD6E-B456D9B3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FE6DB-262E-5F4F-B139-8DF6832A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8885-117B-6C42-86FD-42AC5577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4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BB2E2-E8E2-0549-8ED0-FD9D4E207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54503-B70B-FA42-8810-2E33E1EDD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BAA01-4956-CD43-8932-A21D83C7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44AFA-C257-9641-A79B-337DF038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B6417-FFDB-A145-9B62-8E14EC21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7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0D0A3C-E5C4-BD46-9A31-89A2158A8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EEABE-2967-AF42-96C4-15FD0F1CA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9C5E5-8E35-F648-9057-F70E18A4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764E8-8890-F949-923F-14D95C05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BAC80-7679-474A-A38F-D7115353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4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6301D-0303-E14E-BD6E-095A217B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2F90E-B89C-CF48-8E7A-9052CABC5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94851-8A00-FF46-B769-90B31E7A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FDBD4-4D33-004D-991B-BDA9EDDB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C43FF-18DE-C149-BD1F-12B29140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D1966-0421-8948-8662-3E72BEB9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83EEA-2B48-BA48-9D5B-B2E51AFC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791CC-8807-6F4D-B37E-3F4DEA76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51164-43DA-2A4C-81FD-35A0C162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271ED-D46E-4841-9033-646CFBC0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6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70E6-AE83-8742-B7A8-538E3C7E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D1EE7-D00D-AC41-B65C-4A55795B6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04260-46D1-E143-8C48-45DBDE7EF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406B4-5828-2B46-87EC-D21B919E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9BA02-51FF-5C49-BD6B-5F57D3EBF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146C0-1674-AB44-AC12-51E528E4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FC4D-5390-9949-A287-C860178E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C7BA4-E42B-E24C-A5D6-5A67159ED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2DC4D-C0D0-9A46-B434-0A80F0F52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BF3E8-AA5A-FC46-92D7-90F1370F8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5BA1E-7377-CC42-B8AE-7E34C576A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CF927C-93A5-314C-BBD1-EE78DE1B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73183D-CD84-584D-99E5-524E598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EFCAA-024B-E74F-923D-3287B92D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70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D76AA-7AC2-F544-A41D-A5A3DA75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72AD8-5C90-F844-B11A-111CE173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AC99B-1358-1A43-85A1-C3BAC4A2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81038-E434-BC41-BDDE-85C9257B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5A2FA-2C02-6249-881D-6EB001C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263092-A9FF-1847-BB69-834AF141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F041B-5032-324B-9448-B19B23CD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2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FE6EA-B94B-6545-9BE5-FD0E4F131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E739B-6D96-6C4B-BF66-E552365DB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847A4-8D30-D048-B7A6-A295E7E45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31ECF-956D-3645-B902-A8C08768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2FE96-D20D-274A-8FF3-9D64D7227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C7C50-20A8-D54D-923E-8FEE9939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4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C7E60-C737-0F46-9D11-BCC6BB82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7396C0-5A5A-7A47-98AA-331964C87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8283A-EB86-9D4E-83F7-67EDC49A1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3F301-01BC-2C46-A026-27F441BF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291A7-273B-5244-BD43-BDED15B2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27ECF-81D9-8749-938B-D0915E33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F9A57B-80B0-9446-8B21-01CD4AD36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89059-BFB9-6249-9338-193A62650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80A7D-9D3F-464A-AE7C-74D1392A0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1B91F-26AD-DF4B-AED6-501373939E5E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7921D-EB53-E648-80C5-305F059EA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67596-81F3-0748-8EEC-38A09F875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52DFD-55A3-BC45-A46D-6B00465F0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6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kevinzakka.github.io/2016/07/13/k-nearest-neighbor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kevinzakka.github.io/2016/07/13/k-nearest-neighbo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auto_examples/manifold/plot_compare_methods.html#sphx-glr-auto-examples-manifold-plot-compare-methods-py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scikit-learn.org/stable/auto_examples/manifold/plot_lle_digits.html#sphx-glr-auto-examples-manifold-plot-lle-digits-py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s://github.com/tensorflow/tensorflow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ers.google.com/machine-learning/crash-course/ml-intro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ground.tensorflow.org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238B8-F49F-FE42-8B72-6DAD32B02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33" y="673476"/>
            <a:ext cx="11321934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Jumpstart to Becoming an Independent Researcher in Computational Biology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E1329-B14C-C040-B13D-FC8CAEFD8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3187"/>
            <a:ext cx="9144000" cy="1655762"/>
          </a:xfrm>
        </p:spPr>
        <p:txBody>
          <a:bodyPr/>
          <a:lstStyle/>
          <a:p>
            <a:r>
              <a:rPr lang="en-US" dirty="0"/>
              <a:t>Genome 540</a:t>
            </a:r>
          </a:p>
          <a:p>
            <a:r>
              <a:rPr lang="en-US" dirty="0"/>
              <a:t>March 12, 2019</a:t>
            </a:r>
          </a:p>
          <a:p>
            <a:r>
              <a:rPr lang="en-US" dirty="0" err="1"/>
              <a:t>Eliah</a:t>
            </a:r>
            <a:r>
              <a:rPr lang="en-US" dirty="0"/>
              <a:t> </a:t>
            </a:r>
            <a:r>
              <a:rPr lang="en-US" dirty="0" err="1"/>
              <a:t>Overbey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17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0EDD7-522F-3F40-9234-5B272220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2" y="1873751"/>
            <a:ext cx="1203157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How large is the jellyfish genome? </a:t>
            </a:r>
          </a:p>
          <a:p>
            <a:r>
              <a:rPr lang="en-US" sz="2400" dirty="0"/>
              <a:t>How many chromosomes does it have? </a:t>
            </a:r>
          </a:p>
          <a:p>
            <a:r>
              <a:rPr lang="en-US" sz="2400" dirty="0"/>
              <a:t>What is its evolutionary relationship to other oceanic genomes?</a:t>
            </a:r>
          </a:p>
          <a:p>
            <a:pPr marL="0" indent="0" algn="ctr">
              <a:buNone/>
            </a:pPr>
            <a:r>
              <a:rPr lang="en-US" sz="2400" b="1" dirty="0"/>
              <a:t>DNA Sequencing!</a:t>
            </a:r>
          </a:p>
          <a:p>
            <a:pPr marL="0" indent="0" algn="ctr">
              <a:buNone/>
            </a:pPr>
            <a:endParaRPr lang="en-US" sz="2400" dirty="0"/>
          </a:p>
          <a:p>
            <a:r>
              <a:rPr lang="en-US" sz="2400" dirty="0"/>
              <a:t>How does gene expression in the retina differ when mice are exposed to spaceflight? </a:t>
            </a:r>
          </a:p>
          <a:p>
            <a:r>
              <a:rPr lang="en-US" sz="2400" dirty="0"/>
              <a:t>What genes are expressed in the mouse retina on Earth? On the International Space Station?</a:t>
            </a:r>
          </a:p>
          <a:p>
            <a:r>
              <a:rPr lang="en-US" sz="2400" dirty="0"/>
              <a:t>How does gene expression in the retina alter in certain retinal diseases and in old age?</a:t>
            </a:r>
          </a:p>
          <a:p>
            <a:pPr marL="0" indent="0" algn="ctr">
              <a:buNone/>
            </a:pPr>
            <a:r>
              <a:rPr lang="en-US" sz="2400" b="1" dirty="0"/>
              <a:t>RNA Sequencing!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2F0A-8C81-4141-80B4-0F3A4EB06E5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41A3E2-97EB-984B-B239-CF101608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Can your question be answered with a single data type?</a:t>
            </a:r>
          </a:p>
        </p:txBody>
      </p:sp>
    </p:spTree>
    <p:extLst>
      <p:ext uri="{BB962C8B-B14F-4D97-AF65-F5344CB8AC3E}">
        <p14:creationId xmlns:p14="http://schemas.microsoft.com/office/powerpoint/2010/main" val="825699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8F2F0A-8C81-4141-80B4-0F3A4EB06E5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41A3E2-97EB-984B-B239-CF101608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Integrating Data Types: An Example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19BC53-6B08-754E-8066-B874AE645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481"/>
            <a:ext cx="10515600" cy="2285427"/>
          </a:xfrm>
        </p:spPr>
        <p:txBody>
          <a:bodyPr>
            <a:normAutofit/>
          </a:bodyPr>
          <a:lstStyle/>
          <a:p>
            <a:r>
              <a:rPr lang="en-US" dirty="0"/>
              <a:t>Can we find novel enhancers in our cell type of interest?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5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8F2F0A-8C81-4141-80B4-0F3A4EB06E5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41A3E2-97EB-984B-B239-CF101608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Integrating Data Types: An Example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3B07F6-39F4-C141-9716-6772BB4AB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481"/>
            <a:ext cx="10515600" cy="2285427"/>
          </a:xfrm>
        </p:spPr>
        <p:txBody>
          <a:bodyPr>
            <a:normAutofit/>
          </a:bodyPr>
          <a:lstStyle/>
          <a:p>
            <a:r>
              <a:rPr lang="en-US" dirty="0"/>
              <a:t>Can we find novel enhancers in our cell type of interest?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Quick Refresh: Enhancers are distal regulatory elements that increase gene expression. They are an important mechanism for fine-tuning gene expression and enhancer variations can cause disease.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08DB15-BA4C-AE4E-B128-17C60BE64261}"/>
              </a:ext>
            </a:extLst>
          </p:cNvPr>
          <p:cNvCxnSpPr>
            <a:cxnSpLocks/>
          </p:cNvCxnSpPr>
          <p:nvPr/>
        </p:nvCxnSpPr>
        <p:spPr>
          <a:xfrm>
            <a:off x="160422" y="5229726"/>
            <a:ext cx="52136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DBA35A8-1FB6-D849-A271-A7EC096EBF47}"/>
              </a:ext>
            </a:extLst>
          </p:cNvPr>
          <p:cNvSpPr/>
          <p:nvPr/>
        </p:nvSpPr>
        <p:spPr>
          <a:xfrm>
            <a:off x="3208422" y="5045242"/>
            <a:ext cx="1796716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D56CEA-4D07-174B-988B-109A6EBDB380}"/>
              </a:ext>
            </a:extLst>
          </p:cNvPr>
          <p:cNvSpPr/>
          <p:nvPr/>
        </p:nvSpPr>
        <p:spPr>
          <a:xfrm>
            <a:off x="625643" y="5045242"/>
            <a:ext cx="1251283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Enhancer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E1BDF0-B521-184A-B6C2-C8CBFACE7B2A}"/>
              </a:ext>
            </a:extLst>
          </p:cNvPr>
          <p:cNvCxnSpPr>
            <a:cxnSpLocks/>
          </p:cNvCxnSpPr>
          <p:nvPr/>
        </p:nvCxnSpPr>
        <p:spPr>
          <a:xfrm>
            <a:off x="8747961" y="5562144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8157FB-3294-884D-A79C-BD88FF1170B2}"/>
              </a:ext>
            </a:extLst>
          </p:cNvPr>
          <p:cNvCxnSpPr>
            <a:cxnSpLocks/>
          </p:cNvCxnSpPr>
          <p:nvPr/>
        </p:nvCxnSpPr>
        <p:spPr>
          <a:xfrm>
            <a:off x="8747961" y="5045242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AC07D76-D2E2-A240-A940-2B93F3BB2008}"/>
              </a:ext>
            </a:extLst>
          </p:cNvPr>
          <p:cNvSpPr/>
          <p:nvPr/>
        </p:nvSpPr>
        <p:spPr>
          <a:xfrm>
            <a:off x="9072813" y="5366085"/>
            <a:ext cx="1796716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C12F32-B47C-4E42-9205-CB07166A1A52}"/>
              </a:ext>
            </a:extLst>
          </p:cNvPr>
          <p:cNvSpPr/>
          <p:nvPr/>
        </p:nvSpPr>
        <p:spPr>
          <a:xfrm>
            <a:off x="8812129" y="4836696"/>
            <a:ext cx="1251283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Enhancer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17BCD56D-DE15-1E41-B907-8E0AA1D2C2D4}"/>
              </a:ext>
            </a:extLst>
          </p:cNvPr>
          <p:cNvSpPr/>
          <p:nvPr/>
        </p:nvSpPr>
        <p:spPr>
          <a:xfrm rot="15952943">
            <a:off x="8541431" y="5037288"/>
            <a:ext cx="510706" cy="543599"/>
          </a:xfrm>
          <a:prstGeom prst="arc">
            <a:avLst>
              <a:gd name="adj1" fmla="val 10195208"/>
              <a:gd name="adj2" fmla="val 33373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B6B720BA-57B1-EC4A-8638-0FF3EB220E2C}"/>
              </a:ext>
            </a:extLst>
          </p:cNvPr>
          <p:cNvSpPr/>
          <p:nvPr/>
        </p:nvSpPr>
        <p:spPr>
          <a:xfrm>
            <a:off x="6483528" y="4899978"/>
            <a:ext cx="914400" cy="5272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37F4FC-182E-034A-A101-6986ED781909}"/>
              </a:ext>
            </a:extLst>
          </p:cNvPr>
          <p:cNvSpPr txBox="1"/>
          <p:nvPr/>
        </p:nvSpPr>
        <p:spPr>
          <a:xfrm>
            <a:off x="5695318" y="4111052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Increase Gene Expression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073FDB-634E-AB47-A284-D2C106FB6361}"/>
              </a:ext>
            </a:extLst>
          </p:cNvPr>
          <p:cNvCxnSpPr>
            <a:cxnSpLocks/>
          </p:cNvCxnSpPr>
          <p:nvPr/>
        </p:nvCxnSpPr>
        <p:spPr>
          <a:xfrm flipV="1">
            <a:off x="3431006" y="5411202"/>
            <a:ext cx="0" cy="33989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D3934E-7875-E247-89B1-5D602513C5CA}"/>
              </a:ext>
            </a:extLst>
          </p:cNvPr>
          <p:cNvCxnSpPr/>
          <p:nvPr/>
        </p:nvCxnSpPr>
        <p:spPr>
          <a:xfrm>
            <a:off x="3414964" y="5726029"/>
            <a:ext cx="4361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>
            <a:extLst>
              <a:ext uri="{FF2B5EF4-FFF2-40B4-BE49-F238E27FC236}">
                <a16:creationId xmlns:a16="http://schemas.microsoft.com/office/drawing/2014/main" id="{B5CF4FF4-59DC-8F4E-8AD9-86343801A513}"/>
              </a:ext>
            </a:extLst>
          </p:cNvPr>
          <p:cNvSpPr/>
          <p:nvPr/>
        </p:nvSpPr>
        <p:spPr>
          <a:xfrm rot="12972576">
            <a:off x="4199119" y="538020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F9A6EE76-7347-9A47-AE77-6D6BBDC66DCF}"/>
              </a:ext>
            </a:extLst>
          </p:cNvPr>
          <p:cNvSpPr/>
          <p:nvPr/>
        </p:nvSpPr>
        <p:spPr>
          <a:xfrm rot="12972576">
            <a:off x="10388338" y="6045938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73F98734-2299-8745-85D2-2B5BFCD7F5D1}"/>
              </a:ext>
            </a:extLst>
          </p:cNvPr>
          <p:cNvSpPr/>
          <p:nvPr/>
        </p:nvSpPr>
        <p:spPr>
          <a:xfrm rot="12972576">
            <a:off x="10277401" y="5843250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0C3376B7-101A-DA48-B757-ADEBA981B421}"/>
              </a:ext>
            </a:extLst>
          </p:cNvPr>
          <p:cNvSpPr/>
          <p:nvPr/>
        </p:nvSpPr>
        <p:spPr>
          <a:xfrm rot="12972576">
            <a:off x="10353601" y="5614650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C9E63C-5063-5242-9775-E01E7BE0B2EA}"/>
              </a:ext>
            </a:extLst>
          </p:cNvPr>
          <p:cNvCxnSpPr>
            <a:cxnSpLocks/>
          </p:cNvCxnSpPr>
          <p:nvPr/>
        </p:nvCxnSpPr>
        <p:spPr>
          <a:xfrm flipV="1">
            <a:off x="9295898" y="5739384"/>
            <a:ext cx="0" cy="33989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BE058E-9388-6C49-A323-027587A2ED5C}"/>
              </a:ext>
            </a:extLst>
          </p:cNvPr>
          <p:cNvCxnSpPr/>
          <p:nvPr/>
        </p:nvCxnSpPr>
        <p:spPr>
          <a:xfrm>
            <a:off x="9279856" y="6054211"/>
            <a:ext cx="4361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655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293B3-5411-DC48-BACD-1CAB74FD9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information do we need to find candidate enhancers?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80003-C58C-CC43-8A6F-592AECA2A06B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79309B-72E3-5748-AE77-CCEE6DA2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Integrating Data Types: An Example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6FD9D9-A298-AF4F-BEFE-29EC2DF1E6DC}"/>
              </a:ext>
            </a:extLst>
          </p:cNvPr>
          <p:cNvCxnSpPr>
            <a:cxnSpLocks/>
          </p:cNvCxnSpPr>
          <p:nvPr/>
        </p:nvCxnSpPr>
        <p:spPr>
          <a:xfrm>
            <a:off x="4865772" y="5626313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D8ABD-65F7-DA49-B554-CC1B8415D5D2}"/>
              </a:ext>
            </a:extLst>
          </p:cNvPr>
          <p:cNvCxnSpPr>
            <a:cxnSpLocks/>
          </p:cNvCxnSpPr>
          <p:nvPr/>
        </p:nvCxnSpPr>
        <p:spPr>
          <a:xfrm>
            <a:off x="4865772" y="5109411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85505C6-70EF-E64A-9B48-DBB17DC9D02F}"/>
              </a:ext>
            </a:extLst>
          </p:cNvPr>
          <p:cNvSpPr/>
          <p:nvPr/>
        </p:nvSpPr>
        <p:spPr>
          <a:xfrm>
            <a:off x="5190624" y="5430254"/>
            <a:ext cx="1796716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A0697E-1123-BE4D-95DD-D3874DE027B1}"/>
              </a:ext>
            </a:extLst>
          </p:cNvPr>
          <p:cNvSpPr/>
          <p:nvPr/>
        </p:nvSpPr>
        <p:spPr>
          <a:xfrm>
            <a:off x="4929940" y="4900865"/>
            <a:ext cx="1251283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Enhancer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A251F21-F6ED-8848-839F-84B4BFB1E694}"/>
              </a:ext>
            </a:extLst>
          </p:cNvPr>
          <p:cNvSpPr/>
          <p:nvPr/>
        </p:nvSpPr>
        <p:spPr>
          <a:xfrm rot="15952943">
            <a:off x="4659242" y="5101457"/>
            <a:ext cx="510706" cy="543599"/>
          </a:xfrm>
          <a:prstGeom prst="arc">
            <a:avLst>
              <a:gd name="adj1" fmla="val 10195208"/>
              <a:gd name="adj2" fmla="val 33373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596D857-7F06-454C-8CFF-A828163F57A8}"/>
              </a:ext>
            </a:extLst>
          </p:cNvPr>
          <p:cNvSpPr/>
          <p:nvPr/>
        </p:nvSpPr>
        <p:spPr>
          <a:xfrm rot="12972576">
            <a:off x="6506149" y="6110107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FA466D8-B324-9044-879B-EE24C98B5D9A}"/>
              </a:ext>
            </a:extLst>
          </p:cNvPr>
          <p:cNvSpPr/>
          <p:nvPr/>
        </p:nvSpPr>
        <p:spPr>
          <a:xfrm rot="12972576">
            <a:off x="6395212" y="59074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8945DCA-DD70-7C49-971F-9EDB76F8EDB4}"/>
              </a:ext>
            </a:extLst>
          </p:cNvPr>
          <p:cNvSpPr/>
          <p:nvPr/>
        </p:nvSpPr>
        <p:spPr>
          <a:xfrm rot="12972576">
            <a:off x="6471412" y="56788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0E014E-0127-F74E-A6D3-424B9FF42C16}"/>
              </a:ext>
            </a:extLst>
          </p:cNvPr>
          <p:cNvCxnSpPr>
            <a:cxnSpLocks/>
          </p:cNvCxnSpPr>
          <p:nvPr/>
        </p:nvCxnSpPr>
        <p:spPr>
          <a:xfrm flipV="1">
            <a:off x="5413709" y="5803553"/>
            <a:ext cx="0" cy="33989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491E06-7AE9-3C4A-8126-66A353A206B6}"/>
              </a:ext>
            </a:extLst>
          </p:cNvPr>
          <p:cNvCxnSpPr/>
          <p:nvPr/>
        </p:nvCxnSpPr>
        <p:spPr>
          <a:xfrm>
            <a:off x="5397667" y="6118380"/>
            <a:ext cx="4361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077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293B3-5411-DC48-BACD-1CAB74FD9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information do we need to find candidate enhancers? </a:t>
            </a:r>
          </a:p>
          <a:p>
            <a:r>
              <a:rPr lang="en-US" dirty="0"/>
              <a:t>Gene Expression Levels (RNA-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80003-C58C-CC43-8A6F-592AECA2A06B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79309B-72E3-5748-AE77-CCEE6DA2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Integrating Data Types: An Example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6FD9D9-A298-AF4F-BEFE-29EC2DF1E6DC}"/>
              </a:ext>
            </a:extLst>
          </p:cNvPr>
          <p:cNvCxnSpPr>
            <a:cxnSpLocks/>
          </p:cNvCxnSpPr>
          <p:nvPr/>
        </p:nvCxnSpPr>
        <p:spPr>
          <a:xfrm>
            <a:off x="4865772" y="5626313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D8ABD-65F7-DA49-B554-CC1B8415D5D2}"/>
              </a:ext>
            </a:extLst>
          </p:cNvPr>
          <p:cNvCxnSpPr>
            <a:cxnSpLocks/>
          </p:cNvCxnSpPr>
          <p:nvPr/>
        </p:nvCxnSpPr>
        <p:spPr>
          <a:xfrm>
            <a:off x="4865772" y="5109411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85505C6-70EF-E64A-9B48-DBB17DC9D02F}"/>
              </a:ext>
            </a:extLst>
          </p:cNvPr>
          <p:cNvSpPr/>
          <p:nvPr/>
        </p:nvSpPr>
        <p:spPr>
          <a:xfrm>
            <a:off x="5190624" y="5430254"/>
            <a:ext cx="1796716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A0697E-1123-BE4D-95DD-D3874DE027B1}"/>
              </a:ext>
            </a:extLst>
          </p:cNvPr>
          <p:cNvSpPr/>
          <p:nvPr/>
        </p:nvSpPr>
        <p:spPr>
          <a:xfrm>
            <a:off x="4929940" y="4900865"/>
            <a:ext cx="1251283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Enhancer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A251F21-F6ED-8848-839F-84B4BFB1E694}"/>
              </a:ext>
            </a:extLst>
          </p:cNvPr>
          <p:cNvSpPr/>
          <p:nvPr/>
        </p:nvSpPr>
        <p:spPr>
          <a:xfrm rot="15952943">
            <a:off x="4659242" y="5101457"/>
            <a:ext cx="510706" cy="543599"/>
          </a:xfrm>
          <a:prstGeom prst="arc">
            <a:avLst>
              <a:gd name="adj1" fmla="val 10195208"/>
              <a:gd name="adj2" fmla="val 33373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596D857-7F06-454C-8CFF-A828163F57A8}"/>
              </a:ext>
            </a:extLst>
          </p:cNvPr>
          <p:cNvSpPr/>
          <p:nvPr/>
        </p:nvSpPr>
        <p:spPr>
          <a:xfrm rot="12972576">
            <a:off x="6506149" y="6110107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FA466D8-B324-9044-879B-EE24C98B5D9A}"/>
              </a:ext>
            </a:extLst>
          </p:cNvPr>
          <p:cNvSpPr/>
          <p:nvPr/>
        </p:nvSpPr>
        <p:spPr>
          <a:xfrm rot="12972576">
            <a:off x="6395212" y="59074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8945DCA-DD70-7C49-971F-9EDB76F8EDB4}"/>
              </a:ext>
            </a:extLst>
          </p:cNvPr>
          <p:cNvSpPr/>
          <p:nvPr/>
        </p:nvSpPr>
        <p:spPr>
          <a:xfrm rot="12972576">
            <a:off x="6471412" y="56788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0E014E-0127-F74E-A6D3-424B9FF42C16}"/>
              </a:ext>
            </a:extLst>
          </p:cNvPr>
          <p:cNvCxnSpPr>
            <a:cxnSpLocks/>
          </p:cNvCxnSpPr>
          <p:nvPr/>
        </p:nvCxnSpPr>
        <p:spPr>
          <a:xfrm flipV="1">
            <a:off x="5413709" y="5803553"/>
            <a:ext cx="0" cy="33989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491E06-7AE9-3C4A-8126-66A353A206B6}"/>
              </a:ext>
            </a:extLst>
          </p:cNvPr>
          <p:cNvCxnSpPr/>
          <p:nvPr/>
        </p:nvCxnSpPr>
        <p:spPr>
          <a:xfrm>
            <a:off x="5397667" y="6118380"/>
            <a:ext cx="4361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9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293B3-5411-DC48-BACD-1CAB74FD9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information do we need to find candidate enhancers? </a:t>
            </a:r>
          </a:p>
          <a:p>
            <a:r>
              <a:rPr lang="en-US" dirty="0"/>
              <a:t>Gene Expression Levels (RNA-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  <a:p>
            <a:r>
              <a:rPr lang="en-US" dirty="0"/>
              <a:t>Proximity Information/DNA-DNA Interactions (Hi-C)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80003-C58C-CC43-8A6F-592AECA2A06B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79309B-72E3-5748-AE77-CCEE6DA2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Integrating Data Types: An Example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6FD9D9-A298-AF4F-BEFE-29EC2DF1E6DC}"/>
              </a:ext>
            </a:extLst>
          </p:cNvPr>
          <p:cNvCxnSpPr>
            <a:cxnSpLocks/>
          </p:cNvCxnSpPr>
          <p:nvPr/>
        </p:nvCxnSpPr>
        <p:spPr>
          <a:xfrm>
            <a:off x="4865772" y="5626313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D8ABD-65F7-DA49-B554-CC1B8415D5D2}"/>
              </a:ext>
            </a:extLst>
          </p:cNvPr>
          <p:cNvCxnSpPr>
            <a:cxnSpLocks/>
          </p:cNvCxnSpPr>
          <p:nvPr/>
        </p:nvCxnSpPr>
        <p:spPr>
          <a:xfrm>
            <a:off x="4865772" y="5109411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85505C6-70EF-E64A-9B48-DBB17DC9D02F}"/>
              </a:ext>
            </a:extLst>
          </p:cNvPr>
          <p:cNvSpPr/>
          <p:nvPr/>
        </p:nvSpPr>
        <p:spPr>
          <a:xfrm>
            <a:off x="5190624" y="5430254"/>
            <a:ext cx="1796716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A0697E-1123-BE4D-95DD-D3874DE027B1}"/>
              </a:ext>
            </a:extLst>
          </p:cNvPr>
          <p:cNvSpPr/>
          <p:nvPr/>
        </p:nvSpPr>
        <p:spPr>
          <a:xfrm>
            <a:off x="4929940" y="4900865"/>
            <a:ext cx="1251283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Enhancer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A251F21-F6ED-8848-839F-84B4BFB1E694}"/>
              </a:ext>
            </a:extLst>
          </p:cNvPr>
          <p:cNvSpPr/>
          <p:nvPr/>
        </p:nvSpPr>
        <p:spPr>
          <a:xfrm rot="15952943">
            <a:off x="4659242" y="5101457"/>
            <a:ext cx="510706" cy="543599"/>
          </a:xfrm>
          <a:prstGeom prst="arc">
            <a:avLst>
              <a:gd name="adj1" fmla="val 10195208"/>
              <a:gd name="adj2" fmla="val 33373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596D857-7F06-454C-8CFF-A828163F57A8}"/>
              </a:ext>
            </a:extLst>
          </p:cNvPr>
          <p:cNvSpPr/>
          <p:nvPr/>
        </p:nvSpPr>
        <p:spPr>
          <a:xfrm rot="12972576">
            <a:off x="6506149" y="6110107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FA466D8-B324-9044-879B-EE24C98B5D9A}"/>
              </a:ext>
            </a:extLst>
          </p:cNvPr>
          <p:cNvSpPr/>
          <p:nvPr/>
        </p:nvSpPr>
        <p:spPr>
          <a:xfrm rot="12972576">
            <a:off x="6395212" y="59074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8945DCA-DD70-7C49-971F-9EDB76F8EDB4}"/>
              </a:ext>
            </a:extLst>
          </p:cNvPr>
          <p:cNvSpPr/>
          <p:nvPr/>
        </p:nvSpPr>
        <p:spPr>
          <a:xfrm rot="12972576">
            <a:off x="6471412" y="56788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0E014E-0127-F74E-A6D3-424B9FF42C16}"/>
              </a:ext>
            </a:extLst>
          </p:cNvPr>
          <p:cNvCxnSpPr>
            <a:cxnSpLocks/>
          </p:cNvCxnSpPr>
          <p:nvPr/>
        </p:nvCxnSpPr>
        <p:spPr>
          <a:xfrm flipV="1">
            <a:off x="5413709" y="5803553"/>
            <a:ext cx="0" cy="33989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491E06-7AE9-3C4A-8126-66A353A206B6}"/>
              </a:ext>
            </a:extLst>
          </p:cNvPr>
          <p:cNvCxnSpPr/>
          <p:nvPr/>
        </p:nvCxnSpPr>
        <p:spPr>
          <a:xfrm>
            <a:off x="5397667" y="6118380"/>
            <a:ext cx="4361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286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293B3-5411-DC48-BACD-1CAB74FD9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information do we need to find candidate enhancers? </a:t>
            </a:r>
          </a:p>
          <a:p>
            <a:r>
              <a:rPr lang="en-US" dirty="0"/>
              <a:t>Gene Expression Levels (RNA-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  <a:p>
            <a:r>
              <a:rPr lang="en-US" dirty="0"/>
              <a:t>Proximity Information/DNA-DNA Interactions (Hi-C)</a:t>
            </a:r>
          </a:p>
          <a:p>
            <a:r>
              <a:rPr lang="en-US" dirty="0"/>
              <a:t>Enhancer Locations (</a:t>
            </a:r>
            <a:r>
              <a:rPr lang="en-US" dirty="0" err="1"/>
              <a:t>ChIP-seq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80003-C58C-CC43-8A6F-592AECA2A06B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79309B-72E3-5748-AE77-CCEE6DA2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Integrating Data Types: An Example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6FD9D9-A298-AF4F-BEFE-29EC2DF1E6DC}"/>
              </a:ext>
            </a:extLst>
          </p:cNvPr>
          <p:cNvCxnSpPr>
            <a:cxnSpLocks/>
          </p:cNvCxnSpPr>
          <p:nvPr/>
        </p:nvCxnSpPr>
        <p:spPr>
          <a:xfrm>
            <a:off x="4865772" y="5626313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D8ABD-65F7-DA49-B554-CC1B8415D5D2}"/>
              </a:ext>
            </a:extLst>
          </p:cNvPr>
          <p:cNvCxnSpPr>
            <a:cxnSpLocks/>
          </p:cNvCxnSpPr>
          <p:nvPr/>
        </p:nvCxnSpPr>
        <p:spPr>
          <a:xfrm>
            <a:off x="4865772" y="5109411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85505C6-70EF-E64A-9B48-DBB17DC9D02F}"/>
              </a:ext>
            </a:extLst>
          </p:cNvPr>
          <p:cNvSpPr/>
          <p:nvPr/>
        </p:nvSpPr>
        <p:spPr>
          <a:xfrm>
            <a:off x="5190624" y="5430254"/>
            <a:ext cx="1796716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A0697E-1123-BE4D-95DD-D3874DE027B1}"/>
              </a:ext>
            </a:extLst>
          </p:cNvPr>
          <p:cNvSpPr/>
          <p:nvPr/>
        </p:nvSpPr>
        <p:spPr>
          <a:xfrm>
            <a:off x="4929940" y="4900865"/>
            <a:ext cx="1251283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Enhancer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A251F21-F6ED-8848-839F-84B4BFB1E694}"/>
              </a:ext>
            </a:extLst>
          </p:cNvPr>
          <p:cNvSpPr/>
          <p:nvPr/>
        </p:nvSpPr>
        <p:spPr>
          <a:xfrm rot="15952943">
            <a:off x="4659242" y="5101457"/>
            <a:ext cx="510706" cy="543599"/>
          </a:xfrm>
          <a:prstGeom prst="arc">
            <a:avLst>
              <a:gd name="adj1" fmla="val 10195208"/>
              <a:gd name="adj2" fmla="val 33373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596D857-7F06-454C-8CFF-A828163F57A8}"/>
              </a:ext>
            </a:extLst>
          </p:cNvPr>
          <p:cNvSpPr/>
          <p:nvPr/>
        </p:nvSpPr>
        <p:spPr>
          <a:xfrm rot="12972576">
            <a:off x="6506149" y="6110107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FA466D8-B324-9044-879B-EE24C98B5D9A}"/>
              </a:ext>
            </a:extLst>
          </p:cNvPr>
          <p:cNvSpPr/>
          <p:nvPr/>
        </p:nvSpPr>
        <p:spPr>
          <a:xfrm rot="12972576">
            <a:off x="6395212" y="59074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8945DCA-DD70-7C49-971F-9EDB76F8EDB4}"/>
              </a:ext>
            </a:extLst>
          </p:cNvPr>
          <p:cNvSpPr/>
          <p:nvPr/>
        </p:nvSpPr>
        <p:spPr>
          <a:xfrm rot="12972576">
            <a:off x="6471412" y="56788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0E014E-0127-F74E-A6D3-424B9FF42C16}"/>
              </a:ext>
            </a:extLst>
          </p:cNvPr>
          <p:cNvCxnSpPr>
            <a:cxnSpLocks/>
          </p:cNvCxnSpPr>
          <p:nvPr/>
        </p:nvCxnSpPr>
        <p:spPr>
          <a:xfrm flipV="1">
            <a:off x="5413709" y="5803553"/>
            <a:ext cx="0" cy="33989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491E06-7AE9-3C4A-8126-66A353A206B6}"/>
              </a:ext>
            </a:extLst>
          </p:cNvPr>
          <p:cNvCxnSpPr/>
          <p:nvPr/>
        </p:nvCxnSpPr>
        <p:spPr>
          <a:xfrm>
            <a:off x="5397667" y="6118380"/>
            <a:ext cx="4361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67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293B3-5411-DC48-BACD-1CAB74FD9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information do we need to find candidate enhancers? </a:t>
            </a:r>
          </a:p>
          <a:p>
            <a:r>
              <a:rPr lang="en-US" dirty="0"/>
              <a:t>Gene Expression Levels (RNA-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  <a:p>
            <a:r>
              <a:rPr lang="en-US" dirty="0"/>
              <a:t>Proximity Information/DNA-DNA Interactions (Hi-C)</a:t>
            </a:r>
          </a:p>
          <a:p>
            <a:r>
              <a:rPr lang="en-US" dirty="0"/>
              <a:t>Enhancer Locations (</a:t>
            </a:r>
            <a:r>
              <a:rPr lang="en-US" dirty="0" err="1"/>
              <a:t>ChIP-seq</a:t>
            </a:r>
            <a:r>
              <a:rPr lang="en-US" dirty="0"/>
              <a:t>)</a:t>
            </a:r>
          </a:p>
          <a:p>
            <a:r>
              <a:rPr lang="en-US" dirty="0"/>
              <a:t>Open chromatin information (ATAC-</a:t>
            </a:r>
            <a:r>
              <a:rPr lang="en-US" dirty="0" err="1"/>
              <a:t>seq</a:t>
            </a:r>
            <a:r>
              <a:rPr lang="en-US" dirty="0"/>
              <a:t>, DNase-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80003-C58C-CC43-8A6F-592AECA2A06B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79309B-72E3-5748-AE77-CCEE6DA2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Integrating Data Types: An Example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6FD9D9-A298-AF4F-BEFE-29EC2DF1E6DC}"/>
              </a:ext>
            </a:extLst>
          </p:cNvPr>
          <p:cNvCxnSpPr>
            <a:cxnSpLocks/>
          </p:cNvCxnSpPr>
          <p:nvPr/>
        </p:nvCxnSpPr>
        <p:spPr>
          <a:xfrm>
            <a:off x="4865772" y="5626313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D8ABD-65F7-DA49-B554-CC1B8415D5D2}"/>
              </a:ext>
            </a:extLst>
          </p:cNvPr>
          <p:cNvCxnSpPr>
            <a:cxnSpLocks/>
          </p:cNvCxnSpPr>
          <p:nvPr/>
        </p:nvCxnSpPr>
        <p:spPr>
          <a:xfrm>
            <a:off x="4865772" y="5109411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85505C6-70EF-E64A-9B48-DBB17DC9D02F}"/>
              </a:ext>
            </a:extLst>
          </p:cNvPr>
          <p:cNvSpPr/>
          <p:nvPr/>
        </p:nvSpPr>
        <p:spPr>
          <a:xfrm>
            <a:off x="5190624" y="5430254"/>
            <a:ext cx="1796716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A0697E-1123-BE4D-95DD-D3874DE027B1}"/>
              </a:ext>
            </a:extLst>
          </p:cNvPr>
          <p:cNvSpPr/>
          <p:nvPr/>
        </p:nvSpPr>
        <p:spPr>
          <a:xfrm>
            <a:off x="4929940" y="4900865"/>
            <a:ext cx="1251283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Enhancer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A251F21-F6ED-8848-839F-84B4BFB1E694}"/>
              </a:ext>
            </a:extLst>
          </p:cNvPr>
          <p:cNvSpPr/>
          <p:nvPr/>
        </p:nvSpPr>
        <p:spPr>
          <a:xfrm rot="15952943">
            <a:off x="4659242" y="5101457"/>
            <a:ext cx="510706" cy="543599"/>
          </a:xfrm>
          <a:prstGeom prst="arc">
            <a:avLst>
              <a:gd name="adj1" fmla="val 10195208"/>
              <a:gd name="adj2" fmla="val 33373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596D857-7F06-454C-8CFF-A828163F57A8}"/>
              </a:ext>
            </a:extLst>
          </p:cNvPr>
          <p:cNvSpPr/>
          <p:nvPr/>
        </p:nvSpPr>
        <p:spPr>
          <a:xfrm rot="12972576">
            <a:off x="6506149" y="6110107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FA466D8-B324-9044-879B-EE24C98B5D9A}"/>
              </a:ext>
            </a:extLst>
          </p:cNvPr>
          <p:cNvSpPr/>
          <p:nvPr/>
        </p:nvSpPr>
        <p:spPr>
          <a:xfrm rot="12972576">
            <a:off x="6395212" y="59074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8945DCA-DD70-7C49-971F-9EDB76F8EDB4}"/>
              </a:ext>
            </a:extLst>
          </p:cNvPr>
          <p:cNvSpPr/>
          <p:nvPr/>
        </p:nvSpPr>
        <p:spPr>
          <a:xfrm rot="12972576">
            <a:off x="6471412" y="56788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0E014E-0127-F74E-A6D3-424B9FF42C16}"/>
              </a:ext>
            </a:extLst>
          </p:cNvPr>
          <p:cNvCxnSpPr>
            <a:cxnSpLocks/>
          </p:cNvCxnSpPr>
          <p:nvPr/>
        </p:nvCxnSpPr>
        <p:spPr>
          <a:xfrm flipV="1">
            <a:off x="5413709" y="5803553"/>
            <a:ext cx="0" cy="33989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491E06-7AE9-3C4A-8126-66A353A206B6}"/>
              </a:ext>
            </a:extLst>
          </p:cNvPr>
          <p:cNvCxnSpPr/>
          <p:nvPr/>
        </p:nvCxnSpPr>
        <p:spPr>
          <a:xfrm>
            <a:off x="5397667" y="6118380"/>
            <a:ext cx="4361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179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293B3-5411-DC48-BACD-1CAB74FD9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information do we need to find candidate enhancers? </a:t>
            </a:r>
          </a:p>
          <a:p>
            <a:r>
              <a:rPr lang="en-US" dirty="0"/>
              <a:t>Gene Expression Levels (RNA-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  <a:p>
            <a:r>
              <a:rPr lang="en-US" dirty="0"/>
              <a:t>Proximity Information/DNA-DNA Interactions (Hi-C)</a:t>
            </a:r>
          </a:p>
          <a:p>
            <a:r>
              <a:rPr lang="en-US" dirty="0"/>
              <a:t>Enhancer Locations (</a:t>
            </a:r>
            <a:r>
              <a:rPr lang="en-US" dirty="0" err="1"/>
              <a:t>ChIP-seq</a:t>
            </a:r>
            <a:r>
              <a:rPr lang="en-US" dirty="0"/>
              <a:t>)</a:t>
            </a:r>
          </a:p>
          <a:p>
            <a:r>
              <a:rPr lang="en-US" dirty="0"/>
              <a:t>Open chromatin information (ATAC-</a:t>
            </a:r>
            <a:r>
              <a:rPr lang="en-US" dirty="0" err="1"/>
              <a:t>seq</a:t>
            </a:r>
            <a:r>
              <a:rPr lang="en-US" dirty="0"/>
              <a:t>, DNase-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80003-C58C-CC43-8A6F-592AECA2A06B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79309B-72E3-5748-AE77-CCEE6DA2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Integrating Data Types: An Example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6FD9D9-A298-AF4F-BEFE-29EC2DF1E6DC}"/>
              </a:ext>
            </a:extLst>
          </p:cNvPr>
          <p:cNvCxnSpPr>
            <a:cxnSpLocks/>
          </p:cNvCxnSpPr>
          <p:nvPr/>
        </p:nvCxnSpPr>
        <p:spPr>
          <a:xfrm>
            <a:off x="4865772" y="5626313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D8ABD-65F7-DA49-B554-CC1B8415D5D2}"/>
              </a:ext>
            </a:extLst>
          </p:cNvPr>
          <p:cNvCxnSpPr>
            <a:cxnSpLocks/>
          </p:cNvCxnSpPr>
          <p:nvPr/>
        </p:nvCxnSpPr>
        <p:spPr>
          <a:xfrm>
            <a:off x="4865772" y="5109411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85505C6-70EF-E64A-9B48-DBB17DC9D02F}"/>
              </a:ext>
            </a:extLst>
          </p:cNvPr>
          <p:cNvSpPr/>
          <p:nvPr/>
        </p:nvSpPr>
        <p:spPr>
          <a:xfrm>
            <a:off x="5190624" y="5430254"/>
            <a:ext cx="1796716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A0697E-1123-BE4D-95DD-D3874DE027B1}"/>
              </a:ext>
            </a:extLst>
          </p:cNvPr>
          <p:cNvSpPr/>
          <p:nvPr/>
        </p:nvSpPr>
        <p:spPr>
          <a:xfrm>
            <a:off x="4929940" y="4900865"/>
            <a:ext cx="1251283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Enhancer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A251F21-F6ED-8848-839F-84B4BFB1E694}"/>
              </a:ext>
            </a:extLst>
          </p:cNvPr>
          <p:cNvSpPr/>
          <p:nvPr/>
        </p:nvSpPr>
        <p:spPr>
          <a:xfrm rot="15952943">
            <a:off x="4659242" y="5101457"/>
            <a:ext cx="510706" cy="543599"/>
          </a:xfrm>
          <a:prstGeom prst="arc">
            <a:avLst>
              <a:gd name="adj1" fmla="val 10195208"/>
              <a:gd name="adj2" fmla="val 33373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596D857-7F06-454C-8CFF-A828163F57A8}"/>
              </a:ext>
            </a:extLst>
          </p:cNvPr>
          <p:cNvSpPr/>
          <p:nvPr/>
        </p:nvSpPr>
        <p:spPr>
          <a:xfrm rot="12972576">
            <a:off x="6506149" y="6110107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FA466D8-B324-9044-879B-EE24C98B5D9A}"/>
              </a:ext>
            </a:extLst>
          </p:cNvPr>
          <p:cNvSpPr/>
          <p:nvPr/>
        </p:nvSpPr>
        <p:spPr>
          <a:xfrm rot="12972576">
            <a:off x="6395212" y="59074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8945DCA-DD70-7C49-971F-9EDB76F8EDB4}"/>
              </a:ext>
            </a:extLst>
          </p:cNvPr>
          <p:cNvSpPr/>
          <p:nvPr/>
        </p:nvSpPr>
        <p:spPr>
          <a:xfrm rot="12972576">
            <a:off x="6471412" y="56788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0E014E-0127-F74E-A6D3-424B9FF42C16}"/>
              </a:ext>
            </a:extLst>
          </p:cNvPr>
          <p:cNvCxnSpPr>
            <a:cxnSpLocks/>
          </p:cNvCxnSpPr>
          <p:nvPr/>
        </p:nvCxnSpPr>
        <p:spPr>
          <a:xfrm flipV="1">
            <a:off x="5413709" y="5803553"/>
            <a:ext cx="0" cy="33989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491E06-7AE9-3C4A-8126-66A353A206B6}"/>
              </a:ext>
            </a:extLst>
          </p:cNvPr>
          <p:cNvCxnSpPr/>
          <p:nvPr/>
        </p:nvCxnSpPr>
        <p:spPr>
          <a:xfrm>
            <a:off x="5397667" y="6118380"/>
            <a:ext cx="4361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AD6D5C0-3B00-0047-A803-BB6BF4D44114}"/>
              </a:ext>
            </a:extLst>
          </p:cNvPr>
          <p:cNvSpPr txBox="1"/>
          <p:nvPr/>
        </p:nvSpPr>
        <p:spPr>
          <a:xfrm>
            <a:off x="453592" y="4706108"/>
            <a:ext cx="3192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Important: These are only “candidate” enhancers. Functional validation, such as a reporter assay, will need to be done to prove the existence of the enhancer.</a:t>
            </a:r>
          </a:p>
        </p:txBody>
      </p:sp>
    </p:spTree>
    <p:extLst>
      <p:ext uri="{BB962C8B-B14F-4D97-AF65-F5344CB8AC3E}">
        <p14:creationId xmlns:p14="http://schemas.microsoft.com/office/powerpoint/2010/main" val="920393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293B3-5411-DC48-BACD-1CAB74FD9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information do we need to find candidate enhancers? </a:t>
            </a:r>
          </a:p>
          <a:p>
            <a:r>
              <a:rPr lang="en-US" dirty="0"/>
              <a:t>Gene Expression Levels (RNA-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  <a:p>
            <a:r>
              <a:rPr lang="en-US" dirty="0"/>
              <a:t>Proximity Information/DNA-DNA Interactions (Hi-C)</a:t>
            </a:r>
          </a:p>
          <a:p>
            <a:r>
              <a:rPr lang="en-US" dirty="0"/>
              <a:t>Enhancer Locations (</a:t>
            </a:r>
            <a:r>
              <a:rPr lang="en-US" dirty="0" err="1"/>
              <a:t>ChIP-seq</a:t>
            </a:r>
            <a:r>
              <a:rPr lang="en-US" dirty="0"/>
              <a:t>)</a:t>
            </a:r>
          </a:p>
          <a:p>
            <a:r>
              <a:rPr lang="en-US" dirty="0"/>
              <a:t>Open chromatin information (ATAC-</a:t>
            </a:r>
            <a:r>
              <a:rPr lang="en-US" dirty="0" err="1"/>
              <a:t>seq</a:t>
            </a:r>
            <a:r>
              <a:rPr lang="en-US" dirty="0"/>
              <a:t>, DNase-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80003-C58C-CC43-8A6F-592AECA2A06B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79309B-72E3-5748-AE77-CCEE6DA2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Integrating Data Types: An Example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6FD9D9-A298-AF4F-BEFE-29EC2DF1E6DC}"/>
              </a:ext>
            </a:extLst>
          </p:cNvPr>
          <p:cNvCxnSpPr>
            <a:cxnSpLocks/>
          </p:cNvCxnSpPr>
          <p:nvPr/>
        </p:nvCxnSpPr>
        <p:spPr>
          <a:xfrm>
            <a:off x="4865772" y="5626313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D8ABD-65F7-DA49-B554-CC1B8415D5D2}"/>
              </a:ext>
            </a:extLst>
          </p:cNvPr>
          <p:cNvCxnSpPr>
            <a:cxnSpLocks/>
          </p:cNvCxnSpPr>
          <p:nvPr/>
        </p:nvCxnSpPr>
        <p:spPr>
          <a:xfrm>
            <a:off x="4865772" y="5109411"/>
            <a:ext cx="244642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85505C6-70EF-E64A-9B48-DBB17DC9D02F}"/>
              </a:ext>
            </a:extLst>
          </p:cNvPr>
          <p:cNvSpPr/>
          <p:nvPr/>
        </p:nvSpPr>
        <p:spPr>
          <a:xfrm>
            <a:off x="5190624" y="5430254"/>
            <a:ext cx="1796716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A0697E-1123-BE4D-95DD-D3874DE027B1}"/>
              </a:ext>
            </a:extLst>
          </p:cNvPr>
          <p:cNvSpPr/>
          <p:nvPr/>
        </p:nvSpPr>
        <p:spPr>
          <a:xfrm>
            <a:off x="4929940" y="4900865"/>
            <a:ext cx="1251283" cy="3689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Enhancer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A251F21-F6ED-8848-839F-84B4BFB1E694}"/>
              </a:ext>
            </a:extLst>
          </p:cNvPr>
          <p:cNvSpPr/>
          <p:nvPr/>
        </p:nvSpPr>
        <p:spPr>
          <a:xfrm rot="15952943">
            <a:off x="4659242" y="5101457"/>
            <a:ext cx="510706" cy="543599"/>
          </a:xfrm>
          <a:prstGeom prst="arc">
            <a:avLst>
              <a:gd name="adj1" fmla="val 10195208"/>
              <a:gd name="adj2" fmla="val 33373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596D857-7F06-454C-8CFF-A828163F57A8}"/>
              </a:ext>
            </a:extLst>
          </p:cNvPr>
          <p:cNvSpPr/>
          <p:nvPr/>
        </p:nvSpPr>
        <p:spPr>
          <a:xfrm rot="12972576">
            <a:off x="6506149" y="6110107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FA466D8-B324-9044-879B-EE24C98B5D9A}"/>
              </a:ext>
            </a:extLst>
          </p:cNvPr>
          <p:cNvSpPr/>
          <p:nvPr/>
        </p:nvSpPr>
        <p:spPr>
          <a:xfrm rot="12972576">
            <a:off x="6395212" y="59074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8945DCA-DD70-7C49-971F-9EDB76F8EDB4}"/>
              </a:ext>
            </a:extLst>
          </p:cNvPr>
          <p:cNvSpPr/>
          <p:nvPr/>
        </p:nvSpPr>
        <p:spPr>
          <a:xfrm rot="12972576">
            <a:off x="6471412" y="5678819"/>
            <a:ext cx="962384" cy="700655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0E014E-0127-F74E-A6D3-424B9FF42C16}"/>
              </a:ext>
            </a:extLst>
          </p:cNvPr>
          <p:cNvCxnSpPr>
            <a:cxnSpLocks/>
          </p:cNvCxnSpPr>
          <p:nvPr/>
        </p:nvCxnSpPr>
        <p:spPr>
          <a:xfrm flipV="1">
            <a:off x="5413709" y="5803553"/>
            <a:ext cx="0" cy="33989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491E06-7AE9-3C4A-8126-66A353A206B6}"/>
              </a:ext>
            </a:extLst>
          </p:cNvPr>
          <p:cNvCxnSpPr/>
          <p:nvPr/>
        </p:nvCxnSpPr>
        <p:spPr>
          <a:xfrm>
            <a:off x="5397667" y="6118380"/>
            <a:ext cx="43614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AD6D5C0-3B00-0047-A803-BB6BF4D44114}"/>
              </a:ext>
            </a:extLst>
          </p:cNvPr>
          <p:cNvSpPr txBox="1"/>
          <p:nvPr/>
        </p:nvSpPr>
        <p:spPr>
          <a:xfrm>
            <a:off x="453592" y="4706108"/>
            <a:ext cx="3192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Important: These are only “candidate” enhancers. Functional validation, such as a reporter assay, will need to be done to prove the existence of the enhancer.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10320-EA8E-C743-9D05-3365656A704B}"/>
              </a:ext>
            </a:extLst>
          </p:cNvPr>
          <p:cNvSpPr txBox="1"/>
          <p:nvPr/>
        </p:nvSpPr>
        <p:spPr>
          <a:xfrm>
            <a:off x="9492084" y="4908803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Want more info? </a:t>
            </a:r>
          </a:p>
          <a:p>
            <a:pPr algn="ctr"/>
            <a:r>
              <a:rPr lang="en-US" dirty="0"/>
              <a:t>Research Reports 4/5/2019 </a:t>
            </a:r>
          </a:p>
          <a:p>
            <a:pPr algn="ctr"/>
            <a:r>
              <a:rPr lang="en-US" dirty="0"/>
              <a:t>Friday, 3:15pm</a:t>
            </a:r>
          </a:p>
          <a:p>
            <a:pPr algn="ctr"/>
            <a:r>
              <a:rPr lang="en-US" dirty="0"/>
              <a:t> </a:t>
            </a:r>
            <a:r>
              <a:rPr lang="en-US" dirty="0" err="1"/>
              <a:t>Foege</a:t>
            </a:r>
            <a:r>
              <a:rPr lang="en-US" dirty="0"/>
              <a:t> Auditorium</a:t>
            </a:r>
          </a:p>
        </p:txBody>
      </p:sp>
    </p:spTree>
    <p:extLst>
      <p:ext uri="{BB962C8B-B14F-4D97-AF65-F5344CB8AC3E}">
        <p14:creationId xmlns:p14="http://schemas.microsoft.com/office/powerpoint/2010/main" val="390935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673ADA-0AB0-6740-8F96-FD5ED487AB8D}"/>
              </a:ext>
            </a:extLst>
          </p:cNvPr>
          <p:cNvSpPr/>
          <p:nvPr/>
        </p:nvSpPr>
        <p:spPr>
          <a:xfrm>
            <a:off x="665018" y="269162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Types of Genomic Data </a:t>
            </a:r>
          </a:p>
          <a:p>
            <a:pPr algn="ctr"/>
            <a:r>
              <a:rPr lang="en-US" sz="2400" b="1" dirty="0"/>
              <a:t>[Sequencing Methods/Platforms]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5A16E9-2951-9D46-AB70-6FEC4C8D63B6}"/>
              </a:ext>
            </a:extLst>
          </p:cNvPr>
          <p:cNvSpPr/>
          <p:nvPr/>
        </p:nvSpPr>
        <p:spPr>
          <a:xfrm>
            <a:off x="665018" y="415178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Location of Data</a:t>
            </a:r>
          </a:p>
          <a:p>
            <a:pPr algn="ctr"/>
            <a:r>
              <a:rPr lang="en-US" sz="2400" b="1" dirty="0"/>
              <a:t>[Databases]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DAC91-B8C5-764C-A16D-C850B88D700C}"/>
              </a:ext>
            </a:extLst>
          </p:cNvPr>
          <p:cNvSpPr/>
          <p:nvPr/>
        </p:nvSpPr>
        <p:spPr>
          <a:xfrm>
            <a:off x="665018" y="561194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Approaches to analyzing data</a:t>
            </a:r>
          </a:p>
          <a:p>
            <a:pPr algn="ctr"/>
            <a:r>
              <a:rPr lang="en-US" sz="2400" b="1" dirty="0"/>
              <a:t>[Crash Course in Machine Learning]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5DD735-F0D2-2141-A88B-7D733BAA167C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637DB-3C0D-354D-8356-773580D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78" y="-349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Lecture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AAB15-D9C6-1F4D-B3EF-8B20F6DCCB7A}"/>
              </a:ext>
            </a:extLst>
          </p:cNvPr>
          <p:cNvSpPr/>
          <p:nvPr/>
        </p:nvSpPr>
        <p:spPr>
          <a:xfrm>
            <a:off x="1163781" y="1548174"/>
            <a:ext cx="9792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Once you have a scientific question that you want to answer, how can you find the data and tools that you need in order to answer your question?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2173D-F9E8-3344-BE01-00BB095764BE}"/>
              </a:ext>
            </a:extLst>
          </p:cNvPr>
          <p:cNvSpPr txBox="1"/>
          <p:nvPr/>
        </p:nvSpPr>
        <p:spPr>
          <a:xfrm>
            <a:off x="665018" y="2691621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B1C3C-3DC9-AE4F-99A1-F3CE9337DBDA}"/>
              </a:ext>
            </a:extLst>
          </p:cNvPr>
          <p:cNvSpPr txBox="1"/>
          <p:nvPr/>
        </p:nvSpPr>
        <p:spPr>
          <a:xfrm>
            <a:off x="665018" y="4151781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173D5D-50AB-684E-8196-D829CDFDA115}"/>
              </a:ext>
            </a:extLst>
          </p:cNvPr>
          <p:cNvSpPr txBox="1"/>
          <p:nvPr/>
        </p:nvSpPr>
        <p:spPr>
          <a:xfrm>
            <a:off x="665018" y="5626864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1356414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AD145-D066-8B47-A2DA-014BE4141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piece of the genome do I need to look at? </a:t>
            </a:r>
          </a:p>
          <a:p>
            <a:r>
              <a:rPr lang="en-US" dirty="0"/>
              <a:t>DNA? RNA? Interactions?</a:t>
            </a:r>
          </a:p>
          <a:p>
            <a:pPr marL="0" indent="0">
              <a:buNone/>
            </a:pPr>
            <a:r>
              <a:rPr lang="en-US" dirty="0"/>
              <a:t>Will my solution provide an answer based on correlation? If so, is there a way to functionally validate my findings?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Project Considerations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DCBDE-F249-874A-BC2D-54686ED2ACBB}"/>
              </a:ext>
            </a:extLst>
          </p:cNvPr>
          <p:cNvSpPr/>
          <p:nvPr/>
        </p:nvSpPr>
        <p:spPr>
          <a:xfrm>
            <a:off x="1163781" y="1548174"/>
            <a:ext cx="9792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Once you have a scientific question that you want to answer, how can you find the data and tools that you need in order to answer your question?</a:t>
            </a:r>
          </a:p>
        </p:txBody>
      </p:sp>
    </p:spTree>
    <p:extLst>
      <p:ext uri="{BB962C8B-B14F-4D97-AF65-F5344CB8AC3E}">
        <p14:creationId xmlns:p14="http://schemas.microsoft.com/office/powerpoint/2010/main" val="1315688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AD145-D066-8B47-A2DA-014BE4141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piece of the genome do I need to look at? </a:t>
            </a:r>
          </a:p>
          <a:p>
            <a:r>
              <a:rPr lang="en-US" dirty="0"/>
              <a:t>DNA? RNA? Interactions?</a:t>
            </a:r>
          </a:p>
          <a:p>
            <a:pPr marL="0" indent="0">
              <a:buNone/>
            </a:pPr>
            <a:r>
              <a:rPr lang="en-US" dirty="0"/>
              <a:t>Will my solution provide an answer based on correlation? If so, is there a way to functionally validate my findings? </a:t>
            </a:r>
          </a:p>
          <a:p>
            <a:pPr marL="0" indent="0">
              <a:buNone/>
            </a:pPr>
            <a:r>
              <a:rPr lang="en-US" dirty="0"/>
              <a:t>Next: </a:t>
            </a:r>
          </a:p>
          <a:p>
            <a:r>
              <a:rPr lang="en-US" dirty="0"/>
              <a:t>Does sequencing platform matter? </a:t>
            </a:r>
          </a:p>
          <a:p>
            <a:r>
              <a:rPr lang="en-US" dirty="0"/>
              <a:t>How does sequencing information differ based on the platform used?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Project Considerations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DCBDE-F249-874A-BC2D-54686ED2ACBB}"/>
              </a:ext>
            </a:extLst>
          </p:cNvPr>
          <p:cNvSpPr/>
          <p:nvPr/>
        </p:nvSpPr>
        <p:spPr>
          <a:xfrm>
            <a:off x="1163781" y="1548174"/>
            <a:ext cx="9792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Once you have a scientific question that you want to answer, how can you find the data and tools that you need in order to answer your question?</a:t>
            </a:r>
          </a:p>
        </p:txBody>
      </p:sp>
    </p:spTree>
    <p:extLst>
      <p:ext uri="{BB962C8B-B14F-4D97-AF65-F5344CB8AC3E}">
        <p14:creationId xmlns:p14="http://schemas.microsoft.com/office/powerpoint/2010/main" val="877286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BB31AD-0E29-1A48-A64A-B09987823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9" r="23500"/>
          <a:stretch/>
        </p:blipFill>
        <p:spPr>
          <a:xfrm>
            <a:off x="838200" y="2459897"/>
            <a:ext cx="3301538" cy="3803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F7B80-C0A8-DB41-B390-89041E02C39A}"/>
              </a:ext>
            </a:extLst>
          </p:cNvPr>
          <p:cNvSpPr txBox="1"/>
          <p:nvPr/>
        </p:nvSpPr>
        <p:spPr>
          <a:xfrm>
            <a:off x="1413163" y="6480052"/>
            <a:ext cx="239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Illumina </a:t>
            </a:r>
            <a:r>
              <a:rPr lang="en-US" dirty="0" err="1"/>
              <a:t>NextSeq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9C7F8-6217-5D41-80C1-B291F358D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849" y="2459897"/>
            <a:ext cx="2634258" cy="3566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F19DA6-A1D1-6848-A7FD-B3FE0328D242}"/>
              </a:ext>
            </a:extLst>
          </p:cNvPr>
          <p:cNvSpPr txBox="1"/>
          <p:nvPr/>
        </p:nvSpPr>
        <p:spPr>
          <a:xfrm>
            <a:off x="5406043" y="6480052"/>
            <a:ext cx="239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PacBio</a:t>
            </a:r>
            <a:r>
              <a:rPr lang="en-US" dirty="0"/>
              <a:t> Sequel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BE766D-8098-0942-93B9-8A5D3244D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655" y="2986274"/>
            <a:ext cx="4092345" cy="2750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12694F-4C19-FC48-8FC3-3BF59FD112E5}"/>
              </a:ext>
            </a:extLst>
          </p:cNvPr>
          <p:cNvSpPr txBox="1"/>
          <p:nvPr/>
        </p:nvSpPr>
        <p:spPr>
          <a:xfrm>
            <a:off x="8666161" y="6488668"/>
            <a:ext cx="295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Oxford </a:t>
            </a:r>
            <a:r>
              <a:rPr lang="en-US" dirty="0" err="1"/>
              <a:t>Nanopore</a:t>
            </a:r>
            <a:r>
              <a:rPr lang="en-US" dirty="0"/>
              <a:t> </a:t>
            </a:r>
            <a:r>
              <a:rPr lang="en-US" dirty="0" err="1"/>
              <a:t>MinION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D920B7-9D31-9B4C-8A47-C09BEC0B891A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B858DA-CC7C-8943-BAE0-C4F9ABBF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Popular Sequencing Platforms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30F53-B53F-0A41-AB39-2545324E2BB3}"/>
              </a:ext>
            </a:extLst>
          </p:cNvPr>
          <p:cNvSpPr txBox="1"/>
          <p:nvPr/>
        </p:nvSpPr>
        <p:spPr>
          <a:xfrm>
            <a:off x="1204616" y="1659182"/>
            <a:ext cx="272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Illumina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2D3456-0794-2948-BCD0-4C7938A90CCE}"/>
              </a:ext>
            </a:extLst>
          </p:cNvPr>
          <p:cNvSpPr txBox="1"/>
          <p:nvPr/>
        </p:nvSpPr>
        <p:spPr>
          <a:xfrm>
            <a:off x="4621381" y="1666027"/>
            <a:ext cx="3377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Pacific Biosciences</a:t>
            </a:r>
          </a:p>
          <a:p>
            <a:pPr algn="ctr"/>
            <a:r>
              <a:rPr lang="en-US" sz="1600" dirty="0"/>
              <a:t>(recently acquired by Illumina)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038385-1BAB-5E45-9E7E-7FD76BDCE56E}"/>
              </a:ext>
            </a:extLst>
          </p:cNvPr>
          <p:cNvSpPr txBox="1"/>
          <p:nvPr/>
        </p:nvSpPr>
        <p:spPr>
          <a:xfrm>
            <a:off x="8457230" y="1450583"/>
            <a:ext cx="3377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Oxford </a:t>
            </a:r>
            <a:r>
              <a:rPr lang="en-US" sz="2800" b="1" dirty="0" err="1"/>
              <a:t>Nanopore</a:t>
            </a:r>
            <a:r>
              <a:rPr lang="en-US" sz="2800" b="1" dirty="0"/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23472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E96C8F-A057-024C-8A63-1D068C2918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C37B-8878-6243-A87D-197AB52B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Trade-off: Read Length vs Accuracy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9F3CEF-67F5-2441-BB60-0FDABAF5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16697"/>
              </p:ext>
            </p:extLst>
          </p:nvPr>
        </p:nvGraphicFramePr>
        <p:xfrm>
          <a:off x="1401010" y="1634066"/>
          <a:ext cx="9389979" cy="2386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993">
                  <a:extLst>
                    <a:ext uri="{9D8B030D-6E8A-4147-A177-3AD203B41FA5}">
                      <a16:colId xmlns:a16="http://schemas.microsoft.com/office/drawing/2014/main" val="2626643605"/>
                    </a:ext>
                  </a:extLst>
                </a:gridCol>
                <a:gridCol w="3129993">
                  <a:extLst>
                    <a:ext uri="{9D8B030D-6E8A-4147-A177-3AD203B41FA5}">
                      <a16:colId xmlns:a16="http://schemas.microsoft.com/office/drawing/2014/main" val="1137371753"/>
                    </a:ext>
                  </a:extLst>
                </a:gridCol>
                <a:gridCol w="3129993">
                  <a:extLst>
                    <a:ext uri="{9D8B030D-6E8A-4147-A177-3AD203B41FA5}">
                      <a16:colId xmlns:a16="http://schemas.microsoft.com/office/drawing/2014/main" val="271656067"/>
                    </a:ext>
                  </a:extLst>
                </a:gridCol>
              </a:tblGrid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Length (bases)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Basecalling</a:t>
                      </a:r>
                      <a:r>
                        <a:rPr lang="en-US" dirty="0"/>
                        <a:t>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134957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Illumina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50 - 300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904370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Pacific Biosciences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~45,000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546487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Oxford </a:t>
                      </a:r>
                      <a:r>
                        <a:rPr lang="en-US" dirty="0" err="1"/>
                        <a:t>Nanopore</a:t>
                      </a:r>
                      <a:r>
                        <a:rPr lang="en-US" dirty="0"/>
                        <a:t> Technologies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length RNA (~2000)</a:t>
                      </a:r>
                    </a:p>
                    <a:p>
                      <a:r>
                        <a:rPr lang="en-US" dirty="0"/>
                        <a:t>Variable: 200,000+ DNA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~90-95%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942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915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E96C8F-A057-024C-8A63-1D068C2918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C37B-8878-6243-A87D-197AB52B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Trade-off: Read Length vs Accuracy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9F3CEF-67F5-2441-BB60-0FDABAF5E62B}"/>
              </a:ext>
            </a:extLst>
          </p:cNvPr>
          <p:cNvGraphicFramePr>
            <a:graphicFrameLocks noGrp="1"/>
          </p:cNvGraphicFramePr>
          <p:nvPr/>
        </p:nvGraphicFramePr>
        <p:xfrm>
          <a:off x="1401010" y="1634066"/>
          <a:ext cx="9389979" cy="2386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993">
                  <a:extLst>
                    <a:ext uri="{9D8B030D-6E8A-4147-A177-3AD203B41FA5}">
                      <a16:colId xmlns:a16="http://schemas.microsoft.com/office/drawing/2014/main" val="2626643605"/>
                    </a:ext>
                  </a:extLst>
                </a:gridCol>
                <a:gridCol w="3129993">
                  <a:extLst>
                    <a:ext uri="{9D8B030D-6E8A-4147-A177-3AD203B41FA5}">
                      <a16:colId xmlns:a16="http://schemas.microsoft.com/office/drawing/2014/main" val="1137371753"/>
                    </a:ext>
                  </a:extLst>
                </a:gridCol>
                <a:gridCol w="3129993">
                  <a:extLst>
                    <a:ext uri="{9D8B030D-6E8A-4147-A177-3AD203B41FA5}">
                      <a16:colId xmlns:a16="http://schemas.microsoft.com/office/drawing/2014/main" val="271656067"/>
                    </a:ext>
                  </a:extLst>
                </a:gridCol>
              </a:tblGrid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Length (bases)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Basecalling</a:t>
                      </a:r>
                      <a:r>
                        <a:rPr lang="en-US" dirty="0"/>
                        <a:t>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134957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Illumina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50 - 300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904370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Pacific Biosciences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~45,000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546487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Oxford </a:t>
                      </a:r>
                      <a:r>
                        <a:rPr lang="en-US" dirty="0" err="1"/>
                        <a:t>Nanopore</a:t>
                      </a:r>
                      <a:r>
                        <a:rPr lang="en-US" dirty="0"/>
                        <a:t> Technologies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length RNA (~2000)</a:t>
                      </a:r>
                    </a:p>
                    <a:p>
                      <a:r>
                        <a:rPr lang="en-US" dirty="0"/>
                        <a:t>Variable: 200,000+ DNA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~90-95%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94216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0D4951A-CF94-C046-8EF1-C46A8182E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325" y="4202372"/>
            <a:ext cx="3459748" cy="2655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BF1A23-221A-534A-AA74-6A5F1A30DF80}"/>
              </a:ext>
            </a:extLst>
          </p:cNvPr>
          <p:cNvSpPr txBox="1"/>
          <p:nvPr/>
        </p:nvSpPr>
        <p:spPr>
          <a:xfrm>
            <a:off x="4684294" y="420237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Pacific Biosciences: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8138-46E4-FD49-9AE0-67901F9B5EAB}"/>
              </a:ext>
            </a:extLst>
          </p:cNvPr>
          <p:cNvSpPr txBox="1"/>
          <p:nvPr/>
        </p:nvSpPr>
        <p:spPr>
          <a:xfrm>
            <a:off x="1275346" y="4606856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Long read sequences yields variable read lengths</a:t>
            </a:r>
          </a:p>
        </p:txBody>
      </p:sp>
    </p:spTree>
    <p:extLst>
      <p:ext uri="{BB962C8B-B14F-4D97-AF65-F5344CB8AC3E}">
        <p14:creationId xmlns:p14="http://schemas.microsoft.com/office/powerpoint/2010/main" val="637084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E96C8F-A057-024C-8A63-1D068C2918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C37B-8878-6243-A87D-197AB52B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Trade-off: Read Length vs Accuracy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BC246B-E912-8E49-9C8A-E5C5F2D9B9FE}"/>
              </a:ext>
            </a:extLst>
          </p:cNvPr>
          <p:cNvSpPr txBox="1"/>
          <p:nvPr/>
        </p:nvSpPr>
        <p:spPr>
          <a:xfrm>
            <a:off x="1219199" y="5550568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 you want </a:t>
            </a:r>
            <a:r>
              <a:rPr lang="en-US" sz="3200" u="sng" dirty="0"/>
              <a:t>small, accurate reads</a:t>
            </a:r>
            <a:r>
              <a:rPr lang="en-US" sz="3200" dirty="0"/>
              <a:t> or </a:t>
            </a:r>
            <a:r>
              <a:rPr lang="en-US" sz="3200" u="sng" dirty="0"/>
              <a:t>long, noisy</a:t>
            </a:r>
            <a:r>
              <a:rPr lang="en-US" sz="3200" dirty="0"/>
              <a:t> reads?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4857494-AA6D-E448-AA57-489FDA257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145552"/>
              </p:ext>
            </p:extLst>
          </p:nvPr>
        </p:nvGraphicFramePr>
        <p:xfrm>
          <a:off x="1401010" y="1634066"/>
          <a:ext cx="9389979" cy="2386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993">
                  <a:extLst>
                    <a:ext uri="{9D8B030D-6E8A-4147-A177-3AD203B41FA5}">
                      <a16:colId xmlns:a16="http://schemas.microsoft.com/office/drawing/2014/main" val="2626643605"/>
                    </a:ext>
                  </a:extLst>
                </a:gridCol>
                <a:gridCol w="3129993">
                  <a:extLst>
                    <a:ext uri="{9D8B030D-6E8A-4147-A177-3AD203B41FA5}">
                      <a16:colId xmlns:a16="http://schemas.microsoft.com/office/drawing/2014/main" val="1137371753"/>
                    </a:ext>
                  </a:extLst>
                </a:gridCol>
                <a:gridCol w="3129993">
                  <a:extLst>
                    <a:ext uri="{9D8B030D-6E8A-4147-A177-3AD203B41FA5}">
                      <a16:colId xmlns:a16="http://schemas.microsoft.com/office/drawing/2014/main" val="271656067"/>
                    </a:ext>
                  </a:extLst>
                </a:gridCol>
              </a:tblGrid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Length (bases)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Basecalling</a:t>
                      </a:r>
                      <a:r>
                        <a:rPr lang="en-US" dirty="0"/>
                        <a:t>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134957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Illumina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50 - 300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904370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Pacific Biosciences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~45,000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546487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r>
                        <a:rPr lang="en-US" dirty="0"/>
                        <a:t>Oxford </a:t>
                      </a:r>
                      <a:r>
                        <a:rPr lang="en-US" dirty="0" err="1"/>
                        <a:t>Nanopore</a:t>
                      </a:r>
                      <a:r>
                        <a:rPr lang="en-US" dirty="0"/>
                        <a:t> Technologies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length RNA (~2000)</a:t>
                      </a:r>
                    </a:p>
                    <a:p>
                      <a:r>
                        <a:rPr lang="en-US" dirty="0"/>
                        <a:t>Variable: 200,000+ DNA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~90-95%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942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638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E96C8F-A057-024C-8A63-1D068C2918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C37B-8878-6243-A87D-197AB52B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Example: Gene Expression (RNA-sequencing) Considerations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5443E-1C5D-724B-8CB7-B855A03601E5}"/>
              </a:ext>
            </a:extLst>
          </p:cNvPr>
          <p:cNvSpPr txBox="1"/>
          <p:nvPr/>
        </p:nvSpPr>
        <p:spPr>
          <a:xfrm>
            <a:off x="0" y="5757753"/>
            <a:ext cx="6144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Identification of SNPs</a:t>
            </a:r>
          </a:p>
          <a:p>
            <a:pPr algn="ctr"/>
            <a:r>
              <a:rPr lang="en-US" sz="2800" dirty="0"/>
              <a:t>(single nucleotide polymorphisms)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0D2184-C10D-2843-A6AC-A52E2A47CF2B}"/>
              </a:ext>
            </a:extLst>
          </p:cNvPr>
          <p:cNvSpPr txBox="1"/>
          <p:nvPr/>
        </p:nvSpPr>
        <p:spPr>
          <a:xfrm>
            <a:off x="-40102" y="3710997"/>
            <a:ext cx="5967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Person 1: ATCGCTGTATCTGTAT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GTTTA</a:t>
            </a:r>
          </a:p>
          <a:p>
            <a:pPr algn="ctr"/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Person 2: ATC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CTGTATCTGTATTGTTTA</a:t>
            </a:r>
          </a:p>
          <a:p>
            <a:pPr algn="ctr"/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Person 3: ATCGCTGTA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CTGTATTGTTTA</a:t>
            </a:r>
          </a:p>
          <a:p>
            <a:pPr algn="ctr"/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65DA5-3CEF-6C44-A23E-F8D664ABC579}"/>
              </a:ext>
            </a:extLst>
          </p:cNvPr>
          <p:cNvSpPr txBox="1"/>
          <p:nvPr/>
        </p:nvSpPr>
        <p:spPr>
          <a:xfrm>
            <a:off x="757988" y="1772911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Short, Accurate Reads</a:t>
            </a:r>
          </a:p>
        </p:txBody>
      </p:sp>
    </p:spTree>
    <p:extLst>
      <p:ext uri="{BB962C8B-B14F-4D97-AF65-F5344CB8AC3E}">
        <p14:creationId xmlns:p14="http://schemas.microsoft.com/office/powerpoint/2010/main" val="2755283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E96C8F-A057-024C-8A63-1D068C2918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C37B-8878-6243-A87D-197AB52B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Example: Gene Expression (RNA-sequencing) Considerations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5443E-1C5D-724B-8CB7-B855A03601E5}"/>
              </a:ext>
            </a:extLst>
          </p:cNvPr>
          <p:cNvSpPr txBox="1"/>
          <p:nvPr/>
        </p:nvSpPr>
        <p:spPr>
          <a:xfrm>
            <a:off x="0" y="5757753"/>
            <a:ext cx="6144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Identification of SNPs</a:t>
            </a:r>
          </a:p>
          <a:p>
            <a:pPr algn="ctr"/>
            <a:r>
              <a:rPr lang="en-US" sz="2800" dirty="0"/>
              <a:t>(single nucleotide polymorphisms)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0D2184-C10D-2843-A6AC-A52E2A47CF2B}"/>
              </a:ext>
            </a:extLst>
          </p:cNvPr>
          <p:cNvSpPr txBox="1"/>
          <p:nvPr/>
        </p:nvSpPr>
        <p:spPr>
          <a:xfrm>
            <a:off x="-40102" y="3710997"/>
            <a:ext cx="5967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Person 1: ATCGCTGTATCTGTAT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GTTTA</a:t>
            </a:r>
          </a:p>
          <a:p>
            <a:pPr algn="ctr"/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Person 2: ATC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CTGTATCTGTATTGTTTA</a:t>
            </a:r>
          </a:p>
          <a:p>
            <a:pPr algn="ctr"/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Person 3: ATCGCTGTA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CTGTATTGTTTA</a:t>
            </a:r>
          </a:p>
          <a:p>
            <a:pPr algn="ctr"/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65DA5-3CEF-6C44-A23E-F8D664ABC579}"/>
              </a:ext>
            </a:extLst>
          </p:cNvPr>
          <p:cNvSpPr txBox="1"/>
          <p:nvPr/>
        </p:nvSpPr>
        <p:spPr>
          <a:xfrm>
            <a:off x="757988" y="1772911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Short, Accurate Reads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C215D-F37A-3A4C-A1DA-D706FDF30EE1}"/>
              </a:ext>
            </a:extLst>
          </p:cNvPr>
          <p:cNvSpPr txBox="1"/>
          <p:nvPr/>
        </p:nvSpPr>
        <p:spPr>
          <a:xfrm>
            <a:off x="6878051" y="1772910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Long, Noisy Reads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4AFE8-340A-9446-9ED1-2E5C5EF0638B}"/>
              </a:ext>
            </a:extLst>
          </p:cNvPr>
          <p:cNvSpPr txBox="1"/>
          <p:nvPr/>
        </p:nvSpPr>
        <p:spPr>
          <a:xfrm>
            <a:off x="6645443" y="6084998"/>
            <a:ext cx="535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Isoform Detection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58751-B059-3344-8E11-9BE91E50318F}"/>
              </a:ext>
            </a:extLst>
          </p:cNvPr>
          <p:cNvSpPr/>
          <p:nvPr/>
        </p:nvSpPr>
        <p:spPr>
          <a:xfrm>
            <a:off x="6878051" y="2496941"/>
            <a:ext cx="613612" cy="2216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7C64B1-A067-7449-A6C3-AE075AAAD6AA}"/>
              </a:ext>
            </a:extLst>
          </p:cNvPr>
          <p:cNvSpPr/>
          <p:nvPr/>
        </p:nvSpPr>
        <p:spPr>
          <a:xfrm>
            <a:off x="8095246" y="2499779"/>
            <a:ext cx="613612" cy="2216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4BC2A2-D48D-7143-813A-BA97D6FBD417}"/>
              </a:ext>
            </a:extLst>
          </p:cNvPr>
          <p:cNvSpPr/>
          <p:nvPr/>
        </p:nvSpPr>
        <p:spPr>
          <a:xfrm>
            <a:off x="9304421" y="2495149"/>
            <a:ext cx="613612" cy="221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2CB08D-D393-2649-BD34-0C7A219A2DF1}"/>
              </a:ext>
            </a:extLst>
          </p:cNvPr>
          <p:cNvSpPr/>
          <p:nvPr/>
        </p:nvSpPr>
        <p:spPr>
          <a:xfrm>
            <a:off x="10513596" y="2495149"/>
            <a:ext cx="613612" cy="22169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A6790F-D367-F747-8C28-642917AD1BEB}"/>
              </a:ext>
            </a:extLst>
          </p:cNvPr>
          <p:cNvSpPr/>
          <p:nvPr/>
        </p:nvSpPr>
        <p:spPr>
          <a:xfrm>
            <a:off x="7499683" y="2495149"/>
            <a:ext cx="613612" cy="221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5E3AC4-2BBB-BD40-8248-66396D2D454E}"/>
              </a:ext>
            </a:extLst>
          </p:cNvPr>
          <p:cNvSpPr/>
          <p:nvPr/>
        </p:nvSpPr>
        <p:spPr>
          <a:xfrm>
            <a:off x="8708858" y="2499779"/>
            <a:ext cx="613612" cy="221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FD400E-371F-AC48-B6A2-392C20D1837C}"/>
              </a:ext>
            </a:extLst>
          </p:cNvPr>
          <p:cNvSpPr/>
          <p:nvPr/>
        </p:nvSpPr>
        <p:spPr>
          <a:xfrm>
            <a:off x="9920040" y="2493357"/>
            <a:ext cx="613612" cy="221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D49B92-FF55-0549-BD28-89CD5BA32A4D}"/>
              </a:ext>
            </a:extLst>
          </p:cNvPr>
          <p:cNvSpPr txBox="1"/>
          <p:nvPr/>
        </p:nvSpPr>
        <p:spPr>
          <a:xfrm>
            <a:off x="5967662" y="2862587"/>
            <a:ext cx="614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Blue</a:t>
            </a:r>
            <a:r>
              <a:rPr lang="en-US" dirty="0"/>
              <a:t> = Introns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Green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Orange</a:t>
            </a:r>
            <a:r>
              <a:rPr lang="en-US" dirty="0"/>
              <a:t>, </a:t>
            </a:r>
            <a:r>
              <a:rPr lang="en-US" dirty="0">
                <a:solidFill>
                  <a:schemeClr val="accent4"/>
                </a:solidFill>
              </a:rPr>
              <a:t>Yellow</a:t>
            </a:r>
            <a:r>
              <a:rPr lang="en-US" dirty="0"/>
              <a:t>, </a:t>
            </a:r>
            <a:r>
              <a:rPr lang="en-US" dirty="0">
                <a:solidFill>
                  <a:schemeClr val="accent3"/>
                </a:solidFill>
              </a:rPr>
              <a:t>Grey</a:t>
            </a:r>
            <a:r>
              <a:rPr lang="en-US" dirty="0"/>
              <a:t> = Exons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8121B8-8EF1-0D4C-BC90-482BB22F1D28}"/>
              </a:ext>
            </a:extLst>
          </p:cNvPr>
          <p:cNvSpPr/>
          <p:nvPr/>
        </p:nvSpPr>
        <p:spPr>
          <a:xfrm>
            <a:off x="8233861" y="3760650"/>
            <a:ext cx="613612" cy="2216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334816-7D88-E24C-BE38-D231AEA60F80}"/>
              </a:ext>
            </a:extLst>
          </p:cNvPr>
          <p:cNvSpPr/>
          <p:nvPr/>
        </p:nvSpPr>
        <p:spPr>
          <a:xfrm>
            <a:off x="8847473" y="3760650"/>
            <a:ext cx="613612" cy="2216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D02FA7-0007-2D46-AF6E-FBE99B4EEFB9}"/>
              </a:ext>
            </a:extLst>
          </p:cNvPr>
          <p:cNvSpPr/>
          <p:nvPr/>
        </p:nvSpPr>
        <p:spPr>
          <a:xfrm>
            <a:off x="9461085" y="3760650"/>
            <a:ext cx="613612" cy="221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4E6B23-5B12-7C4A-A30E-C73579DB25C6}"/>
              </a:ext>
            </a:extLst>
          </p:cNvPr>
          <p:cNvSpPr/>
          <p:nvPr/>
        </p:nvSpPr>
        <p:spPr>
          <a:xfrm>
            <a:off x="8233861" y="4716453"/>
            <a:ext cx="613612" cy="2216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B32281-6F8E-0F4D-89D3-87481D93A024}"/>
              </a:ext>
            </a:extLst>
          </p:cNvPr>
          <p:cNvSpPr/>
          <p:nvPr/>
        </p:nvSpPr>
        <p:spPr>
          <a:xfrm>
            <a:off x="8847974" y="4717062"/>
            <a:ext cx="613612" cy="221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F2339A-0110-D648-A06C-30BA5A37AE9B}"/>
              </a:ext>
            </a:extLst>
          </p:cNvPr>
          <p:cNvSpPr/>
          <p:nvPr/>
        </p:nvSpPr>
        <p:spPr>
          <a:xfrm>
            <a:off x="9461085" y="4716858"/>
            <a:ext cx="613612" cy="22169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696DEC-A582-C549-A3F9-6A2B646E8595}"/>
              </a:ext>
            </a:extLst>
          </p:cNvPr>
          <p:cNvSpPr/>
          <p:nvPr/>
        </p:nvSpPr>
        <p:spPr>
          <a:xfrm>
            <a:off x="7970923" y="5180286"/>
            <a:ext cx="613612" cy="2216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14867D-6EE1-894E-81B7-A1BA2EDC744F}"/>
              </a:ext>
            </a:extLst>
          </p:cNvPr>
          <p:cNvSpPr/>
          <p:nvPr/>
        </p:nvSpPr>
        <p:spPr>
          <a:xfrm>
            <a:off x="8593224" y="5180285"/>
            <a:ext cx="613612" cy="2216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47CFF0-63A2-584F-8E1C-0296872ACA8F}"/>
              </a:ext>
            </a:extLst>
          </p:cNvPr>
          <p:cNvSpPr/>
          <p:nvPr/>
        </p:nvSpPr>
        <p:spPr>
          <a:xfrm>
            <a:off x="9201488" y="5180285"/>
            <a:ext cx="613612" cy="22169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1D3AD3-7139-744E-A27D-FE11271D29E3}"/>
              </a:ext>
            </a:extLst>
          </p:cNvPr>
          <p:cNvSpPr/>
          <p:nvPr/>
        </p:nvSpPr>
        <p:spPr>
          <a:xfrm>
            <a:off x="9813094" y="5180285"/>
            <a:ext cx="613612" cy="22169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DD568C-1FD5-8D45-81B2-777669F8DD77}"/>
              </a:ext>
            </a:extLst>
          </p:cNvPr>
          <p:cNvSpPr/>
          <p:nvPr/>
        </p:nvSpPr>
        <p:spPr>
          <a:xfrm>
            <a:off x="8254835" y="4243025"/>
            <a:ext cx="613612" cy="2216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BF84F2-242A-F948-97FF-CB8C93283445}"/>
              </a:ext>
            </a:extLst>
          </p:cNvPr>
          <p:cNvSpPr/>
          <p:nvPr/>
        </p:nvSpPr>
        <p:spPr>
          <a:xfrm>
            <a:off x="8866856" y="4243024"/>
            <a:ext cx="613612" cy="2216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B751C2-D097-D340-9D5E-B1D0D738DE9C}"/>
              </a:ext>
            </a:extLst>
          </p:cNvPr>
          <p:cNvSpPr/>
          <p:nvPr/>
        </p:nvSpPr>
        <p:spPr>
          <a:xfrm>
            <a:off x="9480468" y="4243024"/>
            <a:ext cx="613612" cy="22169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46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E96C8F-A057-024C-8A63-1D068C2918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C37B-8878-6243-A87D-197AB52B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Example: Genome Assembly (DNA-sequencing)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1CE83-5FAA-6947-85D2-674763A22F06}"/>
              </a:ext>
            </a:extLst>
          </p:cNvPr>
          <p:cNvSpPr txBox="1"/>
          <p:nvPr/>
        </p:nvSpPr>
        <p:spPr>
          <a:xfrm>
            <a:off x="757988" y="1772911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Short, Accurate Reads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C1CAD-5610-5546-B3FC-DD5914FDBE5B}"/>
              </a:ext>
            </a:extLst>
          </p:cNvPr>
          <p:cNvSpPr txBox="1"/>
          <p:nvPr/>
        </p:nvSpPr>
        <p:spPr>
          <a:xfrm>
            <a:off x="6878051" y="1772910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Long, Noisy Reads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3998C-4A64-D441-BAAB-49D7CAFF74EF}"/>
              </a:ext>
            </a:extLst>
          </p:cNvPr>
          <p:cNvSpPr txBox="1"/>
          <p:nvPr/>
        </p:nvSpPr>
        <p:spPr>
          <a:xfrm>
            <a:off x="300791" y="2566737"/>
            <a:ext cx="5795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resolution assemblies. You can rely on the SNP information being detected.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1510A-27AA-E946-8F61-0E6BF3FAF786}"/>
              </a:ext>
            </a:extLst>
          </p:cNvPr>
          <p:cNvSpPr txBox="1"/>
          <p:nvPr/>
        </p:nvSpPr>
        <p:spPr>
          <a:xfrm>
            <a:off x="7146758" y="2566737"/>
            <a:ext cx="362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 repeat regions</a:t>
            </a:r>
          </a:p>
        </p:txBody>
      </p:sp>
    </p:spTree>
    <p:extLst>
      <p:ext uri="{BB962C8B-B14F-4D97-AF65-F5344CB8AC3E}">
        <p14:creationId xmlns:p14="http://schemas.microsoft.com/office/powerpoint/2010/main" val="357647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E96C8F-A057-024C-8A63-1D068C2918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C37B-8878-6243-A87D-197AB52B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Example: Genome Assembly (DNA-sequencing)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1CE83-5FAA-6947-85D2-674763A22F06}"/>
              </a:ext>
            </a:extLst>
          </p:cNvPr>
          <p:cNvSpPr txBox="1"/>
          <p:nvPr/>
        </p:nvSpPr>
        <p:spPr>
          <a:xfrm>
            <a:off x="757988" y="1772911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Short, Accurate Reads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C1CAD-5610-5546-B3FC-DD5914FDBE5B}"/>
              </a:ext>
            </a:extLst>
          </p:cNvPr>
          <p:cNvSpPr txBox="1"/>
          <p:nvPr/>
        </p:nvSpPr>
        <p:spPr>
          <a:xfrm>
            <a:off x="6878051" y="1772910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Long, Noisy Reads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3C659-2914-E147-8718-2F0A430B84B0}"/>
              </a:ext>
            </a:extLst>
          </p:cNvPr>
          <p:cNvSpPr txBox="1"/>
          <p:nvPr/>
        </p:nvSpPr>
        <p:spPr>
          <a:xfrm>
            <a:off x="300791" y="2566737"/>
            <a:ext cx="5795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resolution assemblies. You can rely on the SNP information being detected.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FC7758-A391-9841-AE86-FB19A576C249}"/>
              </a:ext>
            </a:extLst>
          </p:cNvPr>
          <p:cNvSpPr txBox="1"/>
          <p:nvPr/>
        </p:nvSpPr>
        <p:spPr>
          <a:xfrm>
            <a:off x="7146758" y="2566737"/>
            <a:ext cx="362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 repeat regions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9CBA6-6E7A-414D-85B2-D590A862CB48}"/>
              </a:ext>
            </a:extLst>
          </p:cNvPr>
          <p:cNvSpPr txBox="1"/>
          <p:nvPr/>
        </p:nvSpPr>
        <p:spPr>
          <a:xfrm>
            <a:off x="2939714" y="3729895"/>
            <a:ext cx="6721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we have the best of both worlds?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320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76E26-BD84-B047-BD55-F3A9EBA5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813"/>
            <a:ext cx="10515600" cy="103504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 Genome 540, you have mostly analyzed long sequences of DNA</a:t>
            </a:r>
          </a:p>
          <a:p>
            <a:pPr marL="0" indent="0" algn="ctr">
              <a:buNone/>
            </a:pPr>
            <a:r>
              <a:rPr lang="en-US" dirty="0"/>
              <a:t>What else is there?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A4F311-AD21-7A49-8B61-62D79ED6CCB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FF6910-8EB2-B248-9C9F-6DC6947CB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89" y="0"/>
            <a:ext cx="1108502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An Incomplete List of Genomic Data Types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A399B9D-8F8A-9E45-8526-063A265EA5CD}"/>
              </a:ext>
            </a:extLst>
          </p:cNvPr>
          <p:cNvSpPr txBox="1"/>
          <p:nvPr/>
        </p:nvSpPr>
        <p:spPr>
          <a:xfrm>
            <a:off x="8406020" y="3097173"/>
            <a:ext cx="4363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DNA Sequences</a:t>
            </a:r>
          </a:p>
          <a:p>
            <a:pPr marL="457200" indent="-457200">
              <a:buAutoNum type="arabicParenR"/>
            </a:pPr>
            <a:endParaRPr lang="en-US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D681DCE-FE16-2D46-9CF9-345F14FD522B}"/>
              </a:ext>
            </a:extLst>
          </p:cNvPr>
          <p:cNvSpPr txBox="1"/>
          <p:nvPr/>
        </p:nvSpPr>
        <p:spPr>
          <a:xfrm>
            <a:off x="499878" y="2434636"/>
            <a:ext cx="140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Bookman Old Style" charset="0"/>
                <a:ea typeface="Bookman Old Style" charset="0"/>
                <a:cs typeface="Bookman Old Style" charset="0"/>
              </a:rPr>
              <a:t>Legend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62CBD4F-9AD3-8641-9F6A-E05C87ABD342}"/>
              </a:ext>
            </a:extLst>
          </p:cNvPr>
          <p:cNvSpPr txBox="1"/>
          <p:nvPr/>
        </p:nvSpPr>
        <p:spPr>
          <a:xfrm>
            <a:off x="8472327" y="2494753"/>
            <a:ext cx="276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Bookman Old Style" charset="0"/>
                <a:ea typeface="Bookman Old Style" charset="0"/>
                <a:cs typeface="Bookman Old Style" charset="0"/>
              </a:rPr>
              <a:t>Feature of Interest</a:t>
            </a: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6844C59B-28F4-0340-9C3F-4862B6E2E3EC}"/>
              </a:ext>
            </a:extLst>
          </p:cNvPr>
          <p:cNvSpPr/>
          <p:nvPr/>
        </p:nvSpPr>
        <p:spPr>
          <a:xfrm>
            <a:off x="4039516" y="2861757"/>
            <a:ext cx="922807" cy="813917"/>
          </a:xfrm>
          <a:custGeom>
            <a:avLst/>
            <a:gdLst>
              <a:gd name="connsiteX0" fmla="*/ 0 w 1141863"/>
              <a:gd name="connsiteY0" fmla="*/ 0 h 1007125"/>
              <a:gd name="connsiteX1" fmla="*/ 566928 w 1141863"/>
              <a:gd name="connsiteY1" fmla="*/ 731520 h 1007125"/>
              <a:gd name="connsiteX2" fmla="*/ 1115568 w 1141863"/>
              <a:gd name="connsiteY2" fmla="*/ 1005840 h 1007125"/>
              <a:gd name="connsiteX3" fmla="*/ 1060704 w 1141863"/>
              <a:gd name="connsiteY3" fmla="*/ 841248 h 10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863" h="1007125">
                <a:moveTo>
                  <a:pt x="0" y="0"/>
                </a:moveTo>
                <a:cubicBezTo>
                  <a:pt x="190500" y="281940"/>
                  <a:pt x="381000" y="563880"/>
                  <a:pt x="566928" y="731520"/>
                </a:cubicBezTo>
                <a:cubicBezTo>
                  <a:pt x="752856" y="899160"/>
                  <a:pt x="1033272" y="987552"/>
                  <a:pt x="1115568" y="1005840"/>
                </a:cubicBezTo>
                <a:cubicBezTo>
                  <a:pt x="1197864" y="1024128"/>
                  <a:pt x="1060704" y="841248"/>
                  <a:pt x="1060704" y="841248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96F2E81F-4659-E34F-8A84-79C674DD683B}"/>
              </a:ext>
            </a:extLst>
          </p:cNvPr>
          <p:cNvSpPr/>
          <p:nvPr/>
        </p:nvSpPr>
        <p:spPr>
          <a:xfrm>
            <a:off x="4554205" y="2724020"/>
            <a:ext cx="3207770" cy="2269995"/>
          </a:xfrm>
          <a:custGeom>
            <a:avLst/>
            <a:gdLst>
              <a:gd name="connsiteX0" fmla="*/ 0 w 3639312"/>
              <a:gd name="connsiteY0" fmla="*/ 215828 h 2501828"/>
              <a:gd name="connsiteX1" fmla="*/ 329184 w 3639312"/>
              <a:gd name="connsiteY1" fmla="*/ 636452 h 2501828"/>
              <a:gd name="connsiteX2" fmla="*/ 1645920 w 3639312"/>
              <a:gd name="connsiteY2" fmla="*/ 1276532 h 2501828"/>
              <a:gd name="connsiteX3" fmla="*/ 2322576 w 3639312"/>
              <a:gd name="connsiteY3" fmla="*/ 471860 h 2501828"/>
              <a:gd name="connsiteX4" fmla="*/ 1920240 w 3639312"/>
              <a:gd name="connsiteY4" fmla="*/ 14660 h 2501828"/>
              <a:gd name="connsiteX5" fmla="*/ 1499616 w 3639312"/>
              <a:gd name="connsiteY5" fmla="*/ 234116 h 2501828"/>
              <a:gd name="connsiteX6" fmla="*/ 1719072 w 3639312"/>
              <a:gd name="connsiteY6" fmla="*/ 1386260 h 2501828"/>
              <a:gd name="connsiteX7" fmla="*/ 3639312 w 3639312"/>
              <a:gd name="connsiteY7" fmla="*/ 2501828 h 250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9312" h="2501828">
                <a:moveTo>
                  <a:pt x="0" y="215828"/>
                </a:moveTo>
                <a:cubicBezTo>
                  <a:pt x="27432" y="337748"/>
                  <a:pt x="54864" y="459668"/>
                  <a:pt x="329184" y="636452"/>
                </a:cubicBezTo>
                <a:cubicBezTo>
                  <a:pt x="603504" y="813236"/>
                  <a:pt x="1313688" y="1303964"/>
                  <a:pt x="1645920" y="1276532"/>
                </a:cubicBezTo>
                <a:cubicBezTo>
                  <a:pt x="1978152" y="1249100"/>
                  <a:pt x="2276856" y="682172"/>
                  <a:pt x="2322576" y="471860"/>
                </a:cubicBezTo>
                <a:cubicBezTo>
                  <a:pt x="2368296" y="261548"/>
                  <a:pt x="2057400" y="54284"/>
                  <a:pt x="1920240" y="14660"/>
                </a:cubicBezTo>
                <a:cubicBezTo>
                  <a:pt x="1783080" y="-24964"/>
                  <a:pt x="1533144" y="5516"/>
                  <a:pt x="1499616" y="234116"/>
                </a:cubicBezTo>
                <a:cubicBezTo>
                  <a:pt x="1466088" y="462716"/>
                  <a:pt x="1362456" y="1008308"/>
                  <a:pt x="1719072" y="1386260"/>
                </a:cubicBezTo>
                <a:cubicBezTo>
                  <a:pt x="2075688" y="1764212"/>
                  <a:pt x="3639312" y="2501828"/>
                  <a:pt x="3639312" y="2501828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A78EE434-B03F-C145-8FA6-DDFAC6DC7669}"/>
              </a:ext>
            </a:extLst>
          </p:cNvPr>
          <p:cNvSpPr/>
          <p:nvPr/>
        </p:nvSpPr>
        <p:spPr>
          <a:xfrm>
            <a:off x="437593" y="3027917"/>
            <a:ext cx="457200" cy="282481"/>
          </a:xfrm>
          <a:custGeom>
            <a:avLst/>
            <a:gdLst>
              <a:gd name="connsiteX0" fmla="*/ 0 w 457200"/>
              <a:gd name="connsiteY0" fmla="*/ 0 h 282481"/>
              <a:gd name="connsiteX1" fmla="*/ 237744 w 457200"/>
              <a:gd name="connsiteY1" fmla="*/ 256032 h 282481"/>
              <a:gd name="connsiteX2" fmla="*/ 457200 w 457200"/>
              <a:gd name="connsiteY2" fmla="*/ 274320 h 28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82481">
                <a:moveTo>
                  <a:pt x="0" y="0"/>
                </a:moveTo>
                <a:cubicBezTo>
                  <a:pt x="80772" y="105156"/>
                  <a:pt x="161544" y="210312"/>
                  <a:pt x="237744" y="256032"/>
                </a:cubicBezTo>
                <a:cubicBezTo>
                  <a:pt x="313944" y="301752"/>
                  <a:pt x="457200" y="274320"/>
                  <a:pt x="457200" y="274320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F1EDA7C-CD85-C34C-82A1-EF9FDA2905AC}"/>
              </a:ext>
            </a:extLst>
          </p:cNvPr>
          <p:cNvSpPr txBox="1"/>
          <p:nvPr/>
        </p:nvSpPr>
        <p:spPr>
          <a:xfrm>
            <a:off x="934148" y="2990008"/>
            <a:ext cx="118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= DNA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0BA6C2E-2FC1-324E-8799-7C97089A9CB8}"/>
              </a:ext>
            </a:extLst>
          </p:cNvPr>
          <p:cNvSpPr txBox="1"/>
          <p:nvPr/>
        </p:nvSpPr>
        <p:spPr>
          <a:xfrm rot="1519053">
            <a:off x="6949734" y="4590114"/>
            <a:ext cx="79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ACGT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40E739B-CC44-DE49-AF9F-29DEDAE118C0}"/>
              </a:ext>
            </a:extLst>
          </p:cNvPr>
          <p:cNvSpPr/>
          <p:nvPr/>
        </p:nvSpPr>
        <p:spPr>
          <a:xfrm>
            <a:off x="7425826" y="4393478"/>
            <a:ext cx="285344" cy="28626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B6BEC747-B834-424C-BBFC-CD6926807972}"/>
              </a:ext>
            </a:extLst>
          </p:cNvPr>
          <p:cNvSpPr/>
          <p:nvPr/>
        </p:nvSpPr>
        <p:spPr>
          <a:xfrm rot="947285">
            <a:off x="4463986" y="3006207"/>
            <a:ext cx="610817" cy="541661"/>
          </a:xfrm>
          <a:custGeom>
            <a:avLst/>
            <a:gdLst>
              <a:gd name="connsiteX0" fmla="*/ 0 w 457200"/>
              <a:gd name="connsiteY0" fmla="*/ 0 h 282481"/>
              <a:gd name="connsiteX1" fmla="*/ 237744 w 457200"/>
              <a:gd name="connsiteY1" fmla="*/ 256032 h 282481"/>
              <a:gd name="connsiteX2" fmla="*/ 457200 w 457200"/>
              <a:gd name="connsiteY2" fmla="*/ 274320 h 28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82481">
                <a:moveTo>
                  <a:pt x="0" y="0"/>
                </a:moveTo>
                <a:cubicBezTo>
                  <a:pt x="80772" y="105156"/>
                  <a:pt x="161544" y="210312"/>
                  <a:pt x="237744" y="256032"/>
                </a:cubicBezTo>
                <a:cubicBezTo>
                  <a:pt x="313944" y="301752"/>
                  <a:pt x="457200" y="274320"/>
                  <a:pt x="457200" y="274320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77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E96C8F-A057-024C-8A63-1D068C2918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C37B-8878-6243-A87D-197AB52B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Example: Genome Assembly (DNA-sequencing)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1CE83-5FAA-6947-85D2-674763A22F06}"/>
              </a:ext>
            </a:extLst>
          </p:cNvPr>
          <p:cNvSpPr txBox="1"/>
          <p:nvPr/>
        </p:nvSpPr>
        <p:spPr>
          <a:xfrm>
            <a:off x="757988" y="1772911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Short, Accurate Reads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C1CAD-5610-5546-B3FC-DD5914FDBE5B}"/>
              </a:ext>
            </a:extLst>
          </p:cNvPr>
          <p:cNvSpPr txBox="1"/>
          <p:nvPr/>
        </p:nvSpPr>
        <p:spPr>
          <a:xfrm>
            <a:off x="6878051" y="1772910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Long, Noisy Reads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3C659-2914-E147-8718-2F0A430B84B0}"/>
              </a:ext>
            </a:extLst>
          </p:cNvPr>
          <p:cNvSpPr txBox="1"/>
          <p:nvPr/>
        </p:nvSpPr>
        <p:spPr>
          <a:xfrm>
            <a:off x="300791" y="2566737"/>
            <a:ext cx="5795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resolution assemblies. You can rely on the SNP information being detected.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FC7758-A391-9841-AE86-FB19A576C249}"/>
              </a:ext>
            </a:extLst>
          </p:cNvPr>
          <p:cNvSpPr txBox="1"/>
          <p:nvPr/>
        </p:nvSpPr>
        <p:spPr>
          <a:xfrm>
            <a:off x="7146758" y="2566737"/>
            <a:ext cx="362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 repeat regions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9CBA6-6E7A-414D-85B2-D590A862CB48}"/>
              </a:ext>
            </a:extLst>
          </p:cNvPr>
          <p:cNvSpPr txBox="1"/>
          <p:nvPr/>
        </p:nvSpPr>
        <p:spPr>
          <a:xfrm>
            <a:off x="2939714" y="3729895"/>
            <a:ext cx="6721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we have the best of both worlds?</a:t>
            </a:r>
          </a:p>
          <a:p>
            <a:pPr algn="ctr"/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8AD140-631E-3042-A65B-1A2AC128B4BB}"/>
              </a:ext>
            </a:extLst>
          </p:cNvPr>
          <p:cNvCxnSpPr/>
          <p:nvPr/>
        </p:nvCxnSpPr>
        <p:spPr>
          <a:xfrm>
            <a:off x="1564105" y="4804610"/>
            <a:ext cx="31602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8B45D1-B8FE-F54F-A0CB-AADD8CF726C1}"/>
              </a:ext>
            </a:extLst>
          </p:cNvPr>
          <p:cNvCxnSpPr/>
          <p:nvPr/>
        </p:nvCxnSpPr>
        <p:spPr>
          <a:xfrm>
            <a:off x="4223083" y="4940968"/>
            <a:ext cx="31602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1B9CF7-C244-E14D-B905-DE0FF72482D1}"/>
              </a:ext>
            </a:extLst>
          </p:cNvPr>
          <p:cNvCxnSpPr/>
          <p:nvPr/>
        </p:nvCxnSpPr>
        <p:spPr>
          <a:xfrm>
            <a:off x="6120063" y="4804610"/>
            <a:ext cx="31602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1C4974-098A-2A48-8C14-9F6F42895A8E}"/>
              </a:ext>
            </a:extLst>
          </p:cNvPr>
          <p:cNvCxnSpPr>
            <a:cxnSpLocks/>
          </p:cNvCxnSpPr>
          <p:nvPr/>
        </p:nvCxnSpPr>
        <p:spPr>
          <a:xfrm>
            <a:off x="6878051" y="4684002"/>
            <a:ext cx="46963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765EE0-1889-1944-A9D7-06EA33B62939}"/>
              </a:ext>
            </a:extLst>
          </p:cNvPr>
          <p:cNvCxnSpPr>
            <a:cxnSpLocks/>
          </p:cNvCxnSpPr>
          <p:nvPr/>
        </p:nvCxnSpPr>
        <p:spPr>
          <a:xfrm>
            <a:off x="553452" y="4940968"/>
            <a:ext cx="293971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517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E96C8F-A057-024C-8A63-1D068C2918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C37B-8878-6243-A87D-197AB52B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Example: Genome Assembly (DNA-sequencing)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1CE83-5FAA-6947-85D2-674763A22F06}"/>
              </a:ext>
            </a:extLst>
          </p:cNvPr>
          <p:cNvSpPr txBox="1"/>
          <p:nvPr/>
        </p:nvSpPr>
        <p:spPr>
          <a:xfrm>
            <a:off x="757988" y="1772911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Short, Accurate Reads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C1CAD-5610-5546-B3FC-DD5914FDBE5B}"/>
              </a:ext>
            </a:extLst>
          </p:cNvPr>
          <p:cNvSpPr txBox="1"/>
          <p:nvPr/>
        </p:nvSpPr>
        <p:spPr>
          <a:xfrm>
            <a:off x="6878051" y="1772910"/>
            <a:ext cx="556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</a:t>
            </a:r>
            <a:r>
              <a:rPr lang="en-US" sz="2400" dirty="0"/>
              <a:t>: Long, Noisy Reads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3C659-2914-E147-8718-2F0A430B84B0}"/>
              </a:ext>
            </a:extLst>
          </p:cNvPr>
          <p:cNvSpPr txBox="1"/>
          <p:nvPr/>
        </p:nvSpPr>
        <p:spPr>
          <a:xfrm>
            <a:off x="300791" y="2566737"/>
            <a:ext cx="5795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resolution assemblies. You can rely on the SNP information being detected.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FC7758-A391-9841-AE86-FB19A576C249}"/>
              </a:ext>
            </a:extLst>
          </p:cNvPr>
          <p:cNvSpPr txBox="1"/>
          <p:nvPr/>
        </p:nvSpPr>
        <p:spPr>
          <a:xfrm>
            <a:off x="7146758" y="2566737"/>
            <a:ext cx="362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 repeat regions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9CBA6-6E7A-414D-85B2-D590A862CB48}"/>
              </a:ext>
            </a:extLst>
          </p:cNvPr>
          <p:cNvSpPr txBox="1"/>
          <p:nvPr/>
        </p:nvSpPr>
        <p:spPr>
          <a:xfrm>
            <a:off x="2939714" y="3729895"/>
            <a:ext cx="6721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we have the best of both worlds?</a:t>
            </a:r>
          </a:p>
          <a:p>
            <a:pPr algn="ctr"/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8AD140-631E-3042-A65B-1A2AC128B4BB}"/>
              </a:ext>
            </a:extLst>
          </p:cNvPr>
          <p:cNvCxnSpPr/>
          <p:nvPr/>
        </p:nvCxnSpPr>
        <p:spPr>
          <a:xfrm>
            <a:off x="1564105" y="4804610"/>
            <a:ext cx="31602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8B45D1-B8FE-F54F-A0CB-AADD8CF726C1}"/>
              </a:ext>
            </a:extLst>
          </p:cNvPr>
          <p:cNvCxnSpPr/>
          <p:nvPr/>
        </p:nvCxnSpPr>
        <p:spPr>
          <a:xfrm>
            <a:off x="4223083" y="4940968"/>
            <a:ext cx="31602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1B9CF7-C244-E14D-B905-DE0FF72482D1}"/>
              </a:ext>
            </a:extLst>
          </p:cNvPr>
          <p:cNvCxnSpPr/>
          <p:nvPr/>
        </p:nvCxnSpPr>
        <p:spPr>
          <a:xfrm>
            <a:off x="6120063" y="4804610"/>
            <a:ext cx="31602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1C4974-098A-2A48-8C14-9F6F42895A8E}"/>
              </a:ext>
            </a:extLst>
          </p:cNvPr>
          <p:cNvCxnSpPr>
            <a:cxnSpLocks/>
          </p:cNvCxnSpPr>
          <p:nvPr/>
        </p:nvCxnSpPr>
        <p:spPr>
          <a:xfrm>
            <a:off x="6878051" y="4684002"/>
            <a:ext cx="469632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765EE0-1889-1944-A9D7-06EA33B62939}"/>
              </a:ext>
            </a:extLst>
          </p:cNvPr>
          <p:cNvCxnSpPr>
            <a:cxnSpLocks/>
          </p:cNvCxnSpPr>
          <p:nvPr/>
        </p:nvCxnSpPr>
        <p:spPr>
          <a:xfrm>
            <a:off x="553452" y="4940968"/>
            <a:ext cx="293971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EC55D2-F59E-A645-AF23-25083735738B}"/>
              </a:ext>
            </a:extLst>
          </p:cNvPr>
          <p:cNvCxnSpPr>
            <a:cxnSpLocks/>
          </p:cNvCxnSpPr>
          <p:nvPr/>
        </p:nvCxnSpPr>
        <p:spPr>
          <a:xfrm>
            <a:off x="1159041" y="510941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1803BB-4235-354F-80C8-B30697E09A57}"/>
              </a:ext>
            </a:extLst>
          </p:cNvPr>
          <p:cNvCxnSpPr>
            <a:cxnSpLocks/>
          </p:cNvCxnSpPr>
          <p:nvPr/>
        </p:nvCxnSpPr>
        <p:spPr>
          <a:xfrm>
            <a:off x="1301415" y="5197642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F80BB3-70F0-D541-8774-9429F150C158}"/>
              </a:ext>
            </a:extLst>
          </p:cNvPr>
          <p:cNvCxnSpPr>
            <a:cxnSpLocks/>
          </p:cNvCxnSpPr>
          <p:nvPr/>
        </p:nvCxnSpPr>
        <p:spPr>
          <a:xfrm>
            <a:off x="1104898" y="529389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E18CF0-AB7E-D74E-9F57-6E60E8CC1193}"/>
              </a:ext>
            </a:extLst>
          </p:cNvPr>
          <p:cNvCxnSpPr>
            <a:cxnSpLocks/>
          </p:cNvCxnSpPr>
          <p:nvPr/>
        </p:nvCxnSpPr>
        <p:spPr>
          <a:xfrm>
            <a:off x="2001251" y="509336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138DAE-FFB5-6D4B-9DB5-9021FDD21975}"/>
              </a:ext>
            </a:extLst>
          </p:cNvPr>
          <p:cNvCxnSpPr>
            <a:cxnSpLocks/>
          </p:cNvCxnSpPr>
          <p:nvPr/>
        </p:nvCxnSpPr>
        <p:spPr>
          <a:xfrm>
            <a:off x="1586164" y="509336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65B458-571E-0A4F-B6FC-D1A17609B879}"/>
              </a:ext>
            </a:extLst>
          </p:cNvPr>
          <p:cNvCxnSpPr>
            <a:cxnSpLocks/>
          </p:cNvCxnSpPr>
          <p:nvPr/>
        </p:nvCxnSpPr>
        <p:spPr>
          <a:xfrm>
            <a:off x="1812755" y="5197642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E498D-47E6-7C49-8ADF-13B8AC8CE8A1}"/>
              </a:ext>
            </a:extLst>
          </p:cNvPr>
          <p:cNvCxnSpPr>
            <a:cxnSpLocks/>
          </p:cNvCxnSpPr>
          <p:nvPr/>
        </p:nvCxnSpPr>
        <p:spPr>
          <a:xfrm>
            <a:off x="2426367" y="509336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330BC7-3C73-4142-83FD-FE346CBDA76D}"/>
              </a:ext>
            </a:extLst>
          </p:cNvPr>
          <p:cNvCxnSpPr>
            <a:cxnSpLocks/>
          </p:cNvCxnSpPr>
          <p:nvPr/>
        </p:nvCxnSpPr>
        <p:spPr>
          <a:xfrm>
            <a:off x="2269955" y="5197642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1CDA02-8443-984A-AF6D-1A703A9E08D7}"/>
              </a:ext>
            </a:extLst>
          </p:cNvPr>
          <p:cNvCxnSpPr>
            <a:cxnSpLocks/>
          </p:cNvCxnSpPr>
          <p:nvPr/>
        </p:nvCxnSpPr>
        <p:spPr>
          <a:xfrm>
            <a:off x="3320712" y="509336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7EE29B-FD2F-824C-AA3A-170EFF461A70}"/>
              </a:ext>
            </a:extLst>
          </p:cNvPr>
          <p:cNvCxnSpPr>
            <a:cxnSpLocks/>
          </p:cNvCxnSpPr>
          <p:nvPr/>
        </p:nvCxnSpPr>
        <p:spPr>
          <a:xfrm>
            <a:off x="2654965" y="5197642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138303-BE24-5549-A8D3-8E1318A9740D}"/>
              </a:ext>
            </a:extLst>
          </p:cNvPr>
          <p:cNvCxnSpPr>
            <a:cxnSpLocks/>
          </p:cNvCxnSpPr>
          <p:nvPr/>
        </p:nvCxnSpPr>
        <p:spPr>
          <a:xfrm>
            <a:off x="3148258" y="5197642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E634B9-7C2E-D64C-9A0E-1165AF9B6ADB}"/>
              </a:ext>
            </a:extLst>
          </p:cNvPr>
          <p:cNvCxnSpPr>
            <a:cxnSpLocks/>
          </p:cNvCxnSpPr>
          <p:nvPr/>
        </p:nvCxnSpPr>
        <p:spPr>
          <a:xfrm>
            <a:off x="2939714" y="529389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3FA4E1-44EE-A542-BAF5-245D7EA926AB}"/>
              </a:ext>
            </a:extLst>
          </p:cNvPr>
          <p:cNvCxnSpPr>
            <a:cxnSpLocks/>
          </p:cNvCxnSpPr>
          <p:nvPr/>
        </p:nvCxnSpPr>
        <p:spPr>
          <a:xfrm>
            <a:off x="3673643" y="510940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4B5598-0116-8A4B-9002-5018CD7CD792}"/>
              </a:ext>
            </a:extLst>
          </p:cNvPr>
          <p:cNvCxnSpPr>
            <a:cxnSpLocks/>
          </p:cNvCxnSpPr>
          <p:nvPr/>
        </p:nvCxnSpPr>
        <p:spPr>
          <a:xfrm>
            <a:off x="3816017" y="5197641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043B2D-A9B5-A243-AB15-6C88AA3BEFAF}"/>
              </a:ext>
            </a:extLst>
          </p:cNvPr>
          <p:cNvCxnSpPr>
            <a:cxnSpLocks/>
          </p:cNvCxnSpPr>
          <p:nvPr/>
        </p:nvCxnSpPr>
        <p:spPr>
          <a:xfrm>
            <a:off x="3619500" y="5293893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07D36A-1A04-7C44-A537-7F84ED899866}"/>
              </a:ext>
            </a:extLst>
          </p:cNvPr>
          <p:cNvCxnSpPr>
            <a:cxnSpLocks/>
          </p:cNvCxnSpPr>
          <p:nvPr/>
        </p:nvCxnSpPr>
        <p:spPr>
          <a:xfrm>
            <a:off x="4515853" y="5093366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920848-D8D4-B346-92CB-E356C990A5D6}"/>
              </a:ext>
            </a:extLst>
          </p:cNvPr>
          <p:cNvCxnSpPr>
            <a:cxnSpLocks/>
          </p:cNvCxnSpPr>
          <p:nvPr/>
        </p:nvCxnSpPr>
        <p:spPr>
          <a:xfrm>
            <a:off x="4100766" y="5093366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223333A-298D-964F-923D-4EB8E6B2C727}"/>
              </a:ext>
            </a:extLst>
          </p:cNvPr>
          <p:cNvCxnSpPr>
            <a:cxnSpLocks/>
          </p:cNvCxnSpPr>
          <p:nvPr/>
        </p:nvCxnSpPr>
        <p:spPr>
          <a:xfrm>
            <a:off x="4327357" y="5197641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7AE186-4569-3344-A6B8-087E3987FB4C}"/>
              </a:ext>
            </a:extLst>
          </p:cNvPr>
          <p:cNvCxnSpPr>
            <a:cxnSpLocks/>
          </p:cNvCxnSpPr>
          <p:nvPr/>
        </p:nvCxnSpPr>
        <p:spPr>
          <a:xfrm>
            <a:off x="4940969" y="5093366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7331E5-9F7E-EA48-ACB6-BC8EF1D87A17}"/>
              </a:ext>
            </a:extLst>
          </p:cNvPr>
          <p:cNvCxnSpPr>
            <a:cxnSpLocks/>
          </p:cNvCxnSpPr>
          <p:nvPr/>
        </p:nvCxnSpPr>
        <p:spPr>
          <a:xfrm>
            <a:off x="4784557" y="5197641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FB1DAE-8043-6B4D-8556-EA799869E45D}"/>
              </a:ext>
            </a:extLst>
          </p:cNvPr>
          <p:cNvCxnSpPr>
            <a:cxnSpLocks/>
          </p:cNvCxnSpPr>
          <p:nvPr/>
        </p:nvCxnSpPr>
        <p:spPr>
          <a:xfrm>
            <a:off x="5835314" y="5093366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16F456A-96DB-6940-8AB3-EF2D32DE8951}"/>
              </a:ext>
            </a:extLst>
          </p:cNvPr>
          <p:cNvCxnSpPr>
            <a:cxnSpLocks/>
          </p:cNvCxnSpPr>
          <p:nvPr/>
        </p:nvCxnSpPr>
        <p:spPr>
          <a:xfrm>
            <a:off x="5169567" y="5197641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B0B50E7-19E4-294F-9CAB-696C7FDD85E0}"/>
              </a:ext>
            </a:extLst>
          </p:cNvPr>
          <p:cNvCxnSpPr>
            <a:cxnSpLocks/>
          </p:cNvCxnSpPr>
          <p:nvPr/>
        </p:nvCxnSpPr>
        <p:spPr>
          <a:xfrm>
            <a:off x="5662860" y="5197641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C1E57D-D1DD-9446-8D63-0CAB6874B84A}"/>
              </a:ext>
            </a:extLst>
          </p:cNvPr>
          <p:cNvCxnSpPr>
            <a:cxnSpLocks/>
          </p:cNvCxnSpPr>
          <p:nvPr/>
        </p:nvCxnSpPr>
        <p:spPr>
          <a:xfrm>
            <a:off x="5454316" y="5293893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FC2792-5B35-F848-8463-A6719722243A}"/>
              </a:ext>
            </a:extLst>
          </p:cNvPr>
          <p:cNvCxnSpPr>
            <a:cxnSpLocks/>
          </p:cNvCxnSpPr>
          <p:nvPr/>
        </p:nvCxnSpPr>
        <p:spPr>
          <a:xfrm>
            <a:off x="6204283" y="509336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17C2A2-6BA8-F540-BA97-BD49A61254CC}"/>
              </a:ext>
            </a:extLst>
          </p:cNvPr>
          <p:cNvCxnSpPr>
            <a:cxnSpLocks/>
          </p:cNvCxnSpPr>
          <p:nvPr/>
        </p:nvCxnSpPr>
        <p:spPr>
          <a:xfrm>
            <a:off x="6346657" y="518159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3534D98-9731-5D43-AD5B-3DCB6ED6D513}"/>
              </a:ext>
            </a:extLst>
          </p:cNvPr>
          <p:cNvCxnSpPr>
            <a:cxnSpLocks/>
          </p:cNvCxnSpPr>
          <p:nvPr/>
        </p:nvCxnSpPr>
        <p:spPr>
          <a:xfrm>
            <a:off x="6150140" y="5277851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43F037F-74FD-384E-BD60-B8C2A9B776B6}"/>
              </a:ext>
            </a:extLst>
          </p:cNvPr>
          <p:cNvCxnSpPr>
            <a:cxnSpLocks/>
          </p:cNvCxnSpPr>
          <p:nvPr/>
        </p:nvCxnSpPr>
        <p:spPr>
          <a:xfrm>
            <a:off x="7046493" y="507732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3B443-3CB2-EF40-956F-3EF8F5BF9303}"/>
              </a:ext>
            </a:extLst>
          </p:cNvPr>
          <p:cNvCxnSpPr>
            <a:cxnSpLocks/>
          </p:cNvCxnSpPr>
          <p:nvPr/>
        </p:nvCxnSpPr>
        <p:spPr>
          <a:xfrm>
            <a:off x="6631406" y="507732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3C08742-F68A-6A40-9E04-B0FF0B4ACCAE}"/>
              </a:ext>
            </a:extLst>
          </p:cNvPr>
          <p:cNvCxnSpPr>
            <a:cxnSpLocks/>
          </p:cNvCxnSpPr>
          <p:nvPr/>
        </p:nvCxnSpPr>
        <p:spPr>
          <a:xfrm>
            <a:off x="6857997" y="518159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10AB31-52A8-264F-B32A-F254297D7CBE}"/>
              </a:ext>
            </a:extLst>
          </p:cNvPr>
          <p:cNvCxnSpPr>
            <a:cxnSpLocks/>
          </p:cNvCxnSpPr>
          <p:nvPr/>
        </p:nvCxnSpPr>
        <p:spPr>
          <a:xfrm>
            <a:off x="7471609" y="507732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43AEF-718A-1746-A35E-1F9E68C09793}"/>
              </a:ext>
            </a:extLst>
          </p:cNvPr>
          <p:cNvCxnSpPr>
            <a:cxnSpLocks/>
          </p:cNvCxnSpPr>
          <p:nvPr/>
        </p:nvCxnSpPr>
        <p:spPr>
          <a:xfrm>
            <a:off x="7315197" y="518159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24265EE-82AC-3C4A-9B9A-FCA20C9FB0EE}"/>
              </a:ext>
            </a:extLst>
          </p:cNvPr>
          <p:cNvCxnSpPr>
            <a:cxnSpLocks/>
          </p:cNvCxnSpPr>
          <p:nvPr/>
        </p:nvCxnSpPr>
        <p:spPr>
          <a:xfrm>
            <a:off x="8365954" y="507732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03388AC-C7F3-804E-8054-075FCA984A7C}"/>
              </a:ext>
            </a:extLst>
          </p:cNvPr>
          <p:cNvCxnSpPr>
            <a:cxnSpLocks/>
          </p:cNvCxnSpPr>
          <p:nvPr/>
        </p:nvCxnSpPr>
        <p:spPr>
          <a:xfrm>
            <a:off x="7700207" y="518159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3A996C7-B172-F34D-B5D4-B4BFFBC8228C}"/>
              </a:ext>
            </a:extLst>
          </p:cNvPr>
          <p:cNvCxnSpPr>
            <a:cxnSpLocks/>
          </p:cNvCxnSpPr>
          <p:nvPr/>
        </p:nvCxnSpPr>
        <p:spPr>
          <a:xfrm>
            <a:off x="8193500" y="518159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18B5BE0-BE63-D74C-B0DB-8AF14A8712D7}"/>
              </a:ext>
            </a:extLst>
          </p:cNvPr>
          <p:cNvCxnSpPr>
            <a:cxnSpLocks/>
          </p:cNvCxnSpPr>
          <p:nvPr/>
        </p:nvCxnSpPr>
        <p:spPr>
          <a:xfrm>
            <a:off x="7984956" y="5277851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C4D9B0-FFE7-8E43-804E-E0FBDD636567}"/>
              </a:ext>
            </a:extLst>
          </p:cNvPr>
          <p:cNvCxnSpPr>
            <a:cxnSpLocks/>
          </p:cNvCxnSpPr>
          <p:nvPr/>
        </p:nvCxnSpPr>
        <p:spPr>
          <a:xfrm>
            <a:off x="8730916" y="5069303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D4B344-2ADD-104F-9B7B-5B6E8E7B91E8}"/>
              </a:ext>
            </a:extLst>
          </p:cNvPr>
          <p:cNvCxnSpPr>
            <a:cxnSpLocks/>
          </p:cNvCxnSpPr>
          <p:nvPr/>
        </p:nvCxnSpPr>
        <p:spPr>
          <a:xfrm>
            <a:off x="8873290" y="515753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20EE210-3CA2-2549-B76C-74433805BA46}"/>
              </a:ext>
            </a:extLst>
          </p:cNvPr>
          <p:cNvCxnSpPr>
            <a:cxnSpLocks/>
          </p:cNvCxnSpPr>
          <p:nvPr/>
        </p:nvCxnSpPr>
        <p:spPr>
          <a:xfrm>
            <a:off x="8676773" y="525378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35EA87D-1450-FF40-BF6B-036C71C075AD}"/>
              </a:ext>
            </a:extLst>
          </p:cNvPr>
          <p:cNvCxnSpPr>
            <a:cxnSpLocks/>
          </p:cNvCxnSpPr>
          <p:nvPr/>
        </p:nvCxnSpPr>
        <p:spPr>
          <a:xfrm>
            <a:off x="9573126" y="505326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4B358A8-E794-9E41-9FD6-54CB52DAD603}"/>
              </a:ext>
            </a:extLst>
          </p:cNvPr>
          <p:cNvCxnSpPr>
            <a:cxnSpLocks/>
          </p:cNvCxnSpPr>
          <p:nvPr/>
        </p:nvCxnSpPr>
        <p:spPr>
          <a:xfrm>
            <a:off x="9158039" y="505326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2E6430C-176E-8343-9737-72ABFF19152B}"/>
              </a:ext>
            </a:extLst>
          </p:cNvPr>
          <p:cNvCxnSpPr>
            <a:cxnSpLocks/>
          </p:cNvCxnSpPr>
          <p:nvPr/>
        </p:nvCxnSpPr>
        <p:spPr>
          <a:xfrm>
            <a:off x="9384630" y="515753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FE19B37-3E40-C449-BA67-AE9071CB6C93}"/>
              </a:ext>
            </a:extLst>
          </p:cNvPr>
          <p:cNvCxnSpPr>
            <a:cxnSpLocks/>
          </p:cNvCxnSpPr>
          <p:nvPr/>
        </p:nvCxnSpPr>
        <p:spPr>
          <a:xfrm>
            <a:off x="9998242" y="505326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2D5A61-30C1-4546-BE63-1559B010648C}"/>
              </a:ext>
            </a:extLst>
          </p:cNvPr>
          <p:cNvCxnSpPr>
            <a:cxnSpLocks/>
          </p:cNvCxnSpPr>
          <p:nvPr/>
        </p:nvCxnSpPr>
        <p:spPr>
          <a:xfrm>
            <a:off x="9841830" y="515753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6922C1A-28C8-1F4F-98D9-94D64DDECBB2}"/>
              </a:ext>
            </a:extLst>
          </p:cNvPr>
          <p:cNvCxnSpPr>
            <a:cxnSpLocks/>
          </p:cNvCxnSpPr>
          <p:nvPr/>
        </p:nvCxnSpPr>
        <p:spPr>
          <a:xfrm>
            <a:off x="10892587" y="505326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DF521B6-65EE-4344-857C-233E35D917AB}"/>
              </a:ext>
            </a:extLst>
          </p:cNvPr>
          <p:cNvCxnSpPr>
            <a:cxnSpLocks/>
          </p:cNvCxnSpPr>
          <p:nvPr/>
        </p:nvCxnSpPr>
        <p:spPr>
          <a:xfrm>
            <a:off x="10226840" y="515753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9DBC866-939C-B44C-8C4D-5EBDA3B56AF1}"/>
              </a:ext>
            </a:extLst>
          </p:cNvPr>
          <p:cNvCxnSpPr>
            <a:cxnSpLocks/>
          </p:cNvCxnSpPr>
          <p:nvPr/>
        </p:nvCxnSpPr>
        <p:spPr>
          <a:xfrm>
            <a:off x="10720133" y="515753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009D1AD-6B55-2C4A-A206-1F7E3AC0CA29}"/>
              </a:ext>
            </a:extLst>
          </p:cNvPr>
          <p:cNvCxnSpPr>
            <a:cxnSpLocks/>
          </p:cNvCxnSpPr>
          <p:nvPr/>
        </p:nvCxnSpPr>
        <p:spPr>
          <a:xfrm>
            <a:off x="10511589" y="525378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0A5B956-54AB-554B-AF04-680E8F4CCD96}"/>
              </a:ext>
            </a:extLst>
          </p:cNvPr>
          <p:cNvCxnSpPr>
            <a:cxnSpLocks/>
          </p:cNvCxnSpPr>
          <p:nvPr/>
        </p:nvCxnSpPr>
        <p:spPr>
          <a:xfrm>
            <a:off x="1369597" y="5438273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7474309-5E73-9C41-973D-D47864BDA24A}"/>
              </a:ext>
            </a:extLst>
          </p:cNvPr>
          <p:cNvCxnSpPr>
            <a:cxnSpLocks/>
          </p:cNvCxnSpPr>
          <p:nvPr/>
        </p:nvCxnSpPr>
        <p:spPr>
          <a:xfrm>
            <a:off x="1511971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1D2D974-0B4A-744C-BD88-255659C85E1C}"/>
              </a:ext>
            </a:extLst>
          </p:cNvPr>
          <p:cNvCxnSpPr>
            <a:cxnSpLocks/>
          </p:cNvCxnSpPr>
          <p:nvPr/>
        </p:nvCxnSpPr>
        <p:spPr>
          <a:xfrm>
            <a:off x="1315454" y="562275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7CEAD0E-5279-0E4E-B594-1B74C8418497}"/>
              </a:ext>
            </a:extLst>
          </p:cNvPr>
          <p:cNvCxnSpPr>
            <a:cxnSpLocks/>
          </p:cNvCxnSpPr>
          <p:nvPr/>
        </p:nvCxnSpPr>
        <p:spPr>
          <a:xfrm>
            <a:off x="2211807" y="542223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57BB019-6397-774B-81E9-376D0D85F6EA}"/>
              </a:ext>
            </a:extLst>
          </p:cNvPr>
          <p:cNvCxnSpPr>
            <a:cxnSpLocks/>
          </p:cNvCxnSpPr>
          <p:nvPr/>
        </p:nvCxnSpPr>
        <p:spPr>
          <a:xfrm>
            <a:off x="1796720" y="542223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3EF11F-9EAB-4443-B2E7-AC9749F19BC8}"/>
              </a:ext>
            </a:extLst>
          </p:cNvPr>
          <p:cNvCxnSpPr>
            <a:cxnSpLocks/>
          </p:cNvCxnSpPr>
          <p:nvPr/>
        </p:nvCxnSpPr>
        <p:spPr>
          <a:xfrm>
            <a:off x="2023311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338A2FD-04F0-7D42-85D4-89F3BF6EEDD0}"/>
              </a:ext>
            </a:extLst>
          </p:cNvPr>
          <p:cNvCxnSpPr>
            <a:cxnSpLocks/>
          </p:cNvCxnSpPr>
          <p:nvPr/>
        </p:nvCxnSpPr>
        <p:spPr>
          <a:xfrm>
            <a:off x="2636923" y="542223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6C29138-7D32-5C4C-B8EE-1CA888750346}"/>
              </a:ext>
            </a:extLst>
          </p:cNvPr>
          <p:cNvCxnSpPr>
            <a:cxnSpLocks/>
          </p:cNvCxnSpPr>
          <p:nvPr/>
        </p:nvCxnSpPr>
        <p:spPr>
          <a:xfrm>
            <a:off x="2480511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9F0AFA7-5D0D-4942-8B2F-54EDD5F91601}"/>
              </a:ext>
            </a:extLst>
          </p:cNvPr>
          <p:cNvCxnSpPr>
            <a:cxnSpLocks/>
          </p:cNvCxnSpPr>
          <p:nvPr/>
        </p:nvCxnSpPr>
        <p:spPr>
          <a:xfrm>
            <a:off x="3531268" y="542223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E831D40-CFDA-E049-9875-00A91E5DE175}"/>
              </a:ext>
            </a:extLst>
          </p:cNvPr>
          <p:cNvCxnSpPr>
            <a:cxnSpLocks/>
          </p:cNvCxnSpPr>
          <p:nvPr/>
        </p:nvCxnSpPr>
        <p:spPr>
          <a:xfrm>
            <a:off x="2865521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733A456-7DDE-FB42-83AE-622D93CDDB81}"/>
              </a:ext>
            </a:extLst>
          </p:cNvPr>
          <p:cNvCxnSpPr>
            <a:cxnSpLocks/>
          </p:cNvCxnSpPr>
          <p:nvPr/>
        </p:nvCxnSpPr>
        <p:spPr>
          <a:xfrm>
            <a:off x="3358814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8A85B90-C476-0A4A-B7F5-4DDA9D7F7EDF}"/>
              </a:ext>
            </a:extLst>
          </p:cNvPr>
          <p:cNvCxnSpPr>
            <a:cxnSpLocks/>
          </p:cNvCxnSpPr>
          <p:nvPr/>
        </p:nvCxnSpPr>
        <p:spPr>
          <a:xfrm>
            <a:off x="3150270" y="562275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C968AF6-F183-8245-B6B9-DAD6E4C933FA}"/>
              </a:ext>
            </a:extLst>
          </p:cNvPr>
          <p:cNvCxnSpPr>
            <a:cxnSpLocks/>
          </p:cNvCxnSpPr>
          <p:nvPr/>
        </p:nvCxnSpPr>
        <p:spPr>
          <a:xfrm>
            <a:off x="4064666" y="5438273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84FF053-837E-674F-8583-418F251775DC}"/>
              </a:ext>
            </a:extLst>
          </p:cNvPr>
          <p:cNvCxnSpPr>
            <a:cxnSpLocks/>
          </p:cNvCxnSpPr>
          <p:nvPr/>
        </p:nvCxnSpPr>
        <p:spPr>
          <a:xfrm>
            <a:off x="4207040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934D571-03E6-3641-A908-4B6A31881338}"/>
              </a:ext>
            </a:extLst>
          </p:cNvPr>
          <p:cNvCxnSpPr>
            <a:cxnSpLocks/>
          </p:cNvCxnSpPr>
          <p:nvPr/>
        </p:nvCxnSpPr>
        <p:spPr>
          <a:xfrm>
            <a:off x="4010523" y="562275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74B6191-F6F9-8048-AE51-B2ECEAFF8DF2}"/>
              </a:ext>
            </a:extLst>
          </p:cNvPr>
          <p:cNvCxnSpPr>
            <a:cxnSpLocks/>
          </p:cNvCxnSpPr>
          <p:nvPr/>
        </p:nvCxnSpPr>
        <p:spPr>
          <a:xfrm>
            <a:off x="4906876" y="542223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62CB421-3093-8949-A9C4-19C082B5303A}"/>
              </a:ext>
            </a:extLst>
          </p:cNvPr>
          <p:cNvCxnSpPr>
            <a:cxnSpLocks/>
          </p:cNvCxnSpPr>
          <p:nvPr/>
        </p:nvCxnSpPr>
        <p:spPr>
          <a:xfrm>
            <a:off x="4491789" y="542223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3B1D181-3881-6F4A-9032-C60BB19229F3}"/>
              </a:ext>
            </a:extLst>
          </p:cNvPr>
          <p:cNvCxnSpPr>
            <a:cxnSpLocks/>
          </p:cNvCxnSpPr>
          <p:nvPr/>
        </p:nvCxnSpPr>
        <p:spPr>
          <a:xfrm>
            <a:off x="4718380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6452E9D-DFAD-4A4C-B2BE-F7E64D723371}"/>
              </a:ext>
            </a:extLst>
          </p:cNvPr>
          <p:cNvCxnSpPr>
            <a:cxnSpLocks/>
          </p:cNvCxnSpPr>
          <p:nvPr/>
        </p:nvCxnSpPr>
        <p:spPr>
          <a:xfrm>
            <a:off x="5331992" y="542223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899C0FD-49B0-214C-9EF5-C14F634B0FF6}"/>
              </a:ext>
            </a:extLst>
          </p:cNvPr>
          <p:cNvCxnSpPr>
            <a:cxnSpLocks/>
          </p:cNvCxnSpPr>
          <p:nvPr/>
        </p:nvCxnSpPr>
        <p:spPr>
          <a:xfrm>
            <a:off x="5175580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F74F242-D88F-C449-B284-49F3864C30DD}"/>
              </a:ext>
            </a:extLst>
          </p:cNvPr>
          <p:cNvCxnSpPr>
            <a:cxnSpLocks/>
          </p:cNvCxnSpPr>
          <p:nvPr/>
        </p:nvCxnSpPr>
        <p:spPr>
          <a:xfrm>
            <a:off x="6226337" y="542223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E428759-74D5-994E-B7EF-DBCF1BE963E6}"/>
              </a:ext>
            </a:extLst>
          </p:cNvPr>
          <p:cNvCxnSpPr>
            <a:cxnSpLocks/>
          </p:cNvCxnSpPr>
          <p:nvPr/>
        </p:nvCxnSpPr>
        <p:spPr>
          <a:xfrm>
            <a:off x="5560590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C1FDC1D-C12E-044D-9CFB-9F0F27141A10}"/>
              </a:ext>
            </a:extLst>
          </p:cNvPr>
          <p:cNvCxnSpPr>
            <a:cxnSpLocks/>
          </p:cNvCxnSpPr>
          <p:nvPr/>
        </p:nvCxnSpPr>
        <p:spPr>
          <a:xfrm>
            <a:off x="6053883" y="552650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04C5FF0-D4DF-8C4F-8652-6E8C08DE7584}"/>
              </a:ext>
            </a:extLst>
          </p:cNvPr>
          <p:cNvCxnSpPr>
            <a:cxnSpLocks/>
          </p:cNvCxnSpPr>
          <p:nvPr/>
        </p:nvCxnSpPr>
        <p:spPr>
          <a:xfrm>
            <a:off x="5845339" y="5622757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2E0B02B-9DC0-8F44-8100-0BF0F7B33A62}"/>
              </a:ext>
            </a:extLst>
          </p:cNvPr>
          <p:cNvCxnSpPr>
            <a:cxnSpLocks/>
          </p:cNvCxnSpPr>
          <p:nvPr/>
        </p:nvCxnSpPr>
        <p:spPr>
          <a:xfrm>
            <a:off x="6711619" y="5438272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1ABFF0C-B4AD-5D43-9D8B-51CA6845C119}"/>
              </a:ext>
            </a:extLst>
          </p:cNvPr>
          <p:cNvCxnSpPr>
            <a:cxnSpLocks/>
          </p:cNvCxnSpPr>
          <p:nvPr/>
        </p:nvCxnSpPr>
        <p:spPr>
          <a:xfrm>
            <a:off x="6853993" y="552650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E0A7D4F-838A-104F-8CEE-C14DDE26E2AC}"/>
              </a:ext>
            </a:extLst>
          </p:cNvPr>
          <p:cNvCxnSpPr>
            <a:cxnSpLocks/>
          </p:cNvCxnSpPr>
          <p:nvPr/>
        </p:nvCxnSpPr>
        <p:spPr>
          <a:xfrm>
            <a:off x="6657476" y="5622756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A81E472-B78F-6A40-8C95-E5617721F490}"/>
              </a:ext>
            </a:extLst>
          </p:cNvPr>
          <p:cNvCxnSpPr>
            <a:cxnSpLocks/>
          </p:cNvCxnSpPr>
          <p:nvPr/>
        </p:nvCxnSpPr>
        <p:spPr>
          <a:xfrm>
            <a:off x="7553829" y="542222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8AC1A0B-AD44-1E4D-82A3-B47A387C99AE}"/>
              </a:ext>
            </a:extLst>
          </p:cNvPr>
          <p:cNvCxnSpPr>
            <a:cxnSpLocks/>
          </p:cNvCxnSpPr>
          <p:nvPr/>
        </p:nvCxnSpPr>
        <p:spPr>
          <a:xfrm>
            <a:off x="7138742" y="542222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CB1B534-3DE6-2D48-AD93-83DF7AD01A09}"/>
              </a:ext>
            </a:extLst>
          </p:cNvPr>
          <p:cNvCxnSpPr>
            <a:cxnSpLocks/>
          </p:cNvCxnSpPr>
          <p:nvPr/>
        </p:nvCxnSpPr>
        <p:spPr>
          <a:xfrm>
            <a:off x="7365333" y="552650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CCCB3E1-12C9-DD48-B9DC-5FC8322BC95C}"/>
              </a:ext>
            </a:extLst>
          </p:cNvPr>
          <p:cNvCxnSpPr>
            <a:cxnSpLocks/>
          </p:cNvCxnSpPr>
          <p:nvPr/>
        </p:nvCxnSpPr>
        <p:spPr>
          <a:xfrm>
            <a:off x="7978945" y="542222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A0CCFC9-6460-A347-83E9-14569DDAEC9F}"/>
              </a:ext>
            </a:extLst>
          </p:cNvPr>
          <p:cNvCxnSpPr>
            <a:cxnSpLocks/>
          </p:cNvCxnSpPr>
          <p:nvPr/>
        </p:nvCxnSpPr>
        <p:spPr>
          <a:xfrm>
            <a:off x="7822533" y="552650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334160B-1D88-234E-AD3A-02FB7FAC3374}"/>
              </a:ext>
            </a:extLst>
          </p:cNvPr>
          <p:cNvCxnSpPr>
            <a:cxnSpLocks/>
          </p:cNvCxnSpPr>
          <p:nvPr/>
        </p:nvCxnSpPr>
        <p:spPr>
          <a:xfrm>
            <a:off x="8873290" y="5422229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57F20EA-1EC4-5C4A-A759-EE049A68E12C}"/>
              </a:ext>
            </a:extLst>
          </p:cNvPr>
          <p:cNvCxnSpPr>
            <a:cxnSpLocks/>
          </p:cNvCxnSpPr>
          <p:nvPr/>
        </p:nvCxnSpPr>
        <p:spPr>
          <a:xfrm>
            <a:off x="8207543" y="552650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13A150F-C9F8-624D-A7AF-D25B46D33832}"/>
              </a:ext>
            </a:extLst>
          </p:cNvPr>
          <p:cNvCxnSpPr>
            <a:cxnSpLocks/>
          </p:cNvCxnSpPr>
          <p:nvPr/>
        </p:nvCxnSpPr>
        <p:spPr>
          <a:xfrm>
            <a:off x="8700836" y="5526504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7AC5D2D-55DC-0046-8CE7-8CCB4C9A75B6}"/>
              </a:ext>
            </a:extLst>
          </p:cNvPr>
          <p:cNvCxnSpPr>
            <a:cxnSpLocks/>
          </p:cNvCxnSpPr>
          <p:nvPr/>
        </p:nvCxnSpPr>
        <p:spPr>
          <a:xfrm>
            <a:off x="8492292" y="5622756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5655926-59B4-794B-AFE4-6C21DA425A82}"/>
              </a:ext>
            </a:extLst>
          </p:cNvPr>
          <p:cNvCxnSpPr>
            <a:cxnSpLocks/>
          </p:cNvCxnSpPr>
          <p:nvPr/>
        </p:nvCxnSpPr>
        <p:spPr>
          <a:xfrm>
            <a:off x="9270332" y="5406188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29DF65B-B4FD-FF44-84D6-42A87771F1C3}"/>
              </a:ext>
            </a:extLst>
          </p:cNvPr>
          <p:cNvCxnSpPr>
            <a:cxnSpLocks/>
          </p:cNvCxnSpPr>
          <p:nvPr/>
        </p:nvCxnSpPr>
        <p:spPr>
          <a:xfrm>
            <a:off x="9412706" y="549442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8750DBF-43E9-5C49-9A53-02F71181CBCA}"/>
              </a:ext>
            </a:extLst>
          </p:cNvPr>
          <p:cNvCxnSpPr>
            <a:cxnSpLocks/>
          </p:cNvCxnSpPr>
          <p:nvPr/>
        </p:nvCxnSpPr>
        <p:spPr>
          <a:xfrm>
            <a:off x="9216189" y="5590672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0DF6E08-D805-B94D-81AD-6456FBBE110B}"/>
              </a:ext>
            </a:extLst>
          </p:cNvPr>
          <p:cNvCxnSpPr>
            <a:cxnSpLocks/>
          </p:cNvCxnSpPr>
          <p:nvPr/>
        </p:nvCxnSpPr>
        <p:spPr>
          <a:xfrm>
            <a:off x="10112542" y="539014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757F7F6-78C8-5D49-8A7F-A405ABA493BC}"/>
              </a:ext>
            </a:extLst>
          </p:cNvPr>
          <p:cNvCxnSpPr>
            <a:cxnSpLocks/>
          </p:cNvCxnSpPr>
          <p:nvPr/>
        </p:nvCxnSpPr>
        <p:spPr>
          <a:xfrm>
            <a:off x="9697455" y="539014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3FD9BF5-2C53-C44E-921B-F5D9B08E7D7A}"/>
              </a:ext>
            </a:extLst>
          </p:cNvPr>
          <p:cNvCxnSpPr>
            <a:cxnSpLocks/>
          </p:cNvCxnSpPr>
          <p:nvPr/>
        </p:nvCxnSpPr>
        <p:spPr>
          <a:xfrm>
            <a:off x="9924046" y="549442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B1937BC-EEEE-D149-8AF4-02AEF1F7DAB2}"/>
              </a:ext>
            </a:extLst>
          </p:cNvPr>
          <p:cNvCxnSpPr>
            <a:cxnSpLocks/>
          </p:cNvCxnSpPr>
          <p:nvPr/>
        </p:nvCxnSpPr>
        <p:spPr>
          <a:xfrm>
            <a:off x="10537658" y="539014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37BE8DD-F1AE-2A47-98A7-233856CEC282}"/>
              </a:ext>
            </a:extLst>
          </p:cNvPr>
          <p:cNvCxnSpPr>
            <a:cxnSpLocks/>
          </p:cNvCxnSpPr>
          <p:nvPr/>
        </p:nvCxnSpPr>
        <p:spPr>
          <a:xfrm>
            <a:off x="10381246" y="549442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CFA4CF8-027D-5842-8D5D-15E98F4EB5B3}"/>
              </a:ext>
            </a:extLst>
          </p:cNvPr>
          <p:cNvCxnSpPr>
            <a:cxnSpLocks/>
          </p:cNvCxnSpPr>
          <p:nvPr/>
        </p:nvCxnSpPr>
        <p:spPr>
          <a:xfrm>
            <a:off x="11432003" y="5390145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858B281-1E99-154C-9B5D-57829AB7E48F}"/>
              </a:ext>
            </a:extLst>
          </p:cNvPr>
          <p:cNvCxnSpPr>
            <a:cxnSpLocks/>
          </p:cNvCxnSpPr>
          <p:nvPr/>
        </p:nvCxnSpPr>
        <p:spPr>
          <a:xfrm>
            <a:off x="10766256" y="549442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DFB851C-6EC5-6749-B9E8-93F7AAB224E4}"/>
              </a:ext>
            </a:extLst>
          </p:cNvPr>
          <p:cNvCxnSpPr>
            <a:cxnSpLocks/>
          </p:cNvCxnSpPr>
          <p:nvPr/>
        </p:nvCxnSpPr>
        <p:spPr>
          <a:xfrm>
            <a:off x="11259549" y="5494420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95BBD4B-674D-874E-90A0-9B0CAC5A4C9B}"/>
              </a:ext>
            </a:extLst>
          </p:cNvPr>
          <p:cNvCxnSpPr>
            <a:cxnSpLocks/>
          </p:cNvCxnSpPr>
          <p:nvPr/>
        </p:nvCxnSpPr>
        <p:spPr>
          <a:xfrm>
            <a:off x="11051005" y="5590672"/>
            <a:ext cx="28474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876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AD145-D066-8B47-A2DA-014BE4141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piece of the genome do I need to look at? </a:t>
            </a:r>
          </a:p>
          <a:p>
            <a:r>
              <a:rPr lang="en-US" dirty="0"/>
              <a:t>DNA? RNA? Interactions?</a:t>
            </a:r>
          </a:p>
          <a:p>
            <a:pPr marL="0" indent="0">
              <a:buNone/>
            </a:pPr>
            <a:r>
              <a:rPr lang="en-US" dirty="0"/>
              <a:t>Will my solution provide an answer based on correlation? If so, is there a way to functionally validate my findings? </a:t>
            </a:r>
          </a:p>
          <a:p>
            <a:pPr marL="0" indent="0">
              <a:buNone/>
            </a:pPr>
            <a:r>
              <a:rPr lang="en-US" dirty="0"/>
              <a:t>Next: </a:t>
            </a:r>
          </a:p>
          <a:p>
            <a:pPr marL="0" indent="0">
              <a:buNone/>
            </a:pPr>
            <a:r>
              <a:rPr lang="en-US" dirty="0"/>
              <a:t>Does sequencing platform matter? </a:t>
            </a:r>
          </a:p>
          <a:p>
            <a:pPr marL="0" indent="0">
              <a:buNone/>
            </a:pPr>
            <a:r>
              <a:rPr lang="en-US" dirty="0"/>
              <a:t>How does sequencing information differ based on the platform used?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Project Considerations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DCBDE-F249-874A-BC2D-54686ED2ACBB}"/>
              </a:ext>
            </a:extLst>
          </p:cNvPr>
          <p:cNvSpPr/>
          <p:nvPr/>
        </p:nvSpPr>
        <p:spPr>
          <a:xfrm>
            <a:off x="1163781" y="1548174"/>
            <a:ext cx="9792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Once you have a scientific question that you want to answer, how can you find the data and tools that you need in order to answer your question?</a:t>
            </a:r>
          </a:p>
        </p:txBody>
      </p:sp>
    </p:spTree>
    <p:extLst>
      <p:ext uri="{BB962C8B-B14F-4D97-AF65-F5344CB8AC3E}">
        <p14:creationId xmlns:p14="http://schemas.microsoft.com/office/powerpoint/2010/main" val="769944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AD145-D066-8B47-A2DA-014BE4141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piece of the genome do I need to look at? </a:t>
            </a:r>
          </a:p>
          <a:p>
            <a:r>
              <a:rPr lang="en-US" dirty="0"/>
              <a:t>DNA? RNA? Interactions?</a:t>
            </a:r>
          </a:p>
          <a:p>
            <a:pPr marL="0" indent="0">
              <a:buNone/>
            </a:pPr>
            <a:r>
              <a:rPr lang="en-US" dirty="0"/>
              <a:t>Will my solution provide an answer based on correlation? If so, is there a way to functionally validate my findings? </a:t>
            </a:r>
          </a:p>
          <a:p>
            <a:pPr marL="0" indent="0">
              <a:buNone/>
            </a:pPr>
            <a:r>
              <a:rPr lang="en-US" dirty="0"/>
              <a:t>Next: </a:t>
            </a:r>
          </a:p>
          <a:p>
            <a:pPr marL="0" indent="0">
              <a:buNone/>
            </a:pPr>
            <a:r>
              <a:rPr lang="en-US" dirty="0"/>
              <a:t>Does sequencing platform matter? </a:t>
            </a:r>
            <a:r>
              <a:rPr lang="en-US" dirty="0">
                <a:solidFill>
                  <a:schemeClr val="accent1"/>
                </a:solidFill>
              </a:rPr>
              <a:t>– YES!</a:t>
            </a:r>
          </a:p>
          <a:p>
            <a:pPr marL="0" indent="0">
              <a:buNone/>
            </a:pPr>
            <a:r>
              <a:rPr lang="en-US" strike="sngStrike" dirty="0"/>
              <a:t>How does sequencing information differ based on the platform used?</a:t>
            </a:r>
          </a:p>
          <a:p>
            <a:pPr marL="0" indent="0">
              <a:buNone/>
            </a:pPr>
            <a:r>
              <a:rPr lang="en-US" dirty="0"/>
              <a:t>Do I want long/noisy reads? Short/accurate reads? Combination of the two?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Project Considerations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DCBDE-F249-874A-BC2D-54686ED2ACBB}"/>
              </a:ext>
            </a:extLst>
          </p:cNvPr>
          <p:cNvSpPr/>
          <p:nvPr/>
        </p:nvSpPr>
        <p:spPr>
          <a:xfrm>
            <a:off x="1163781" y="1548174"/>
            <a:ext cx="9792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Once you have a scientific question that you want to answer, how can you find the data and tools that you need in order to answer your question?</a:t>
            </a:r>
          </a:p>
        </p:txBody>
      </p:sp>
    </p:spTree>
    <p:extLst>
      <p:ext uri="{BB962C8B-B14F-4D97-AF65-F5344CB8AC3E}">
        <p14:creationId xmlns:p14="http://schemas.microsoft.com/office/powerpoint/2010/main" val="588284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673ADA-0AB0-6740-8F96-FD5ED487AB8D}"/>
              </a:ext>
            </a:extLst>
          </p:cNvPr>
          <p:cNvSpPr/>
          <p:nvPr/>
        </p:nvSpPr>
        <p:spPr>
          <a:xfrm>
            <a:off x="665018" y="269162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Types of Genomic Data </a:t>
            </a:r>
          </a:p>
          <a:p>
            <a:pPr algn="ctr"/>
            <a:r>
              <a:rPr lang="en-US" sz="2400" b="1" dirty="0"/>
              <a:t>[Sequencing Methods/Platforms]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5A16E9-2951-9D46-AB70-6FEC4C8D63B6}"/>
              </a:ext>
            </a:extLst>
          </p:cNvPr>
          <p:cNvSpPr/>
          <p:nvPr/>
        </p:nvSpPr>
        <p:spPr>
          <a:xfrm>
            <a:off x="665018" y="415178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Location of Data</a:t>
            </a:r>
          </a:p>
          <a:p>
            <a:pPr algn="ctr"/>
            <a:r>
              <a:rPr lang="en-US" sz="2400" b="1" dirty="0"/>
              <a:t>[Databases]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DAC91-B8C5-764C-A16D-C850B88D700C}"/>
              </a:ext>
            </a:extLst>
          </p:cNvPr>
          <p:cNvSpPr/>
          <p:nvPr/>
        </p:nvSpPr>
        <p:spPr>
          <a:xfrm>
            <a:off x="665018" y="561194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Approaches to analyzing data</a:t>
            </a:r>
          </a:p>
          <a:p>
            <a:pPr algn="ctr"/>
            <a:r>
              <a:rPr lang="en-US" sz="2400" b="1" dirty="0"/>
              <a:t>[Crash Course in Machine Learning]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5DD735-F0D2-2141-A88B-7D733BAA167C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637DB-3C0D-354D-8356-773580D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78" y="-349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Lecture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AAB15-D9C6-1F4D-B3EF-8B20F6DCCB7A}"/>
              </a:ext>
            </a:extLst>
          </p:cNvPr>
          <p:cNvSpPr/>
          <p:nvPr/>
        </p:nvSpPr>
        <p:spPr>
          <a:xfrm>
            <a:off x="1163781" y="1548174"/>
            <a:ext cx="9792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Once you have a scientific question that you want to answer, how can you find the data and tools that you need in order to answer your question?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2173D-F9E8-3344-BE01-00BB095764BE}"/>
              </a:ext>
            </a:extLst>
          </p:cNvPr>
          <p:cNvSpPr txBox="1"/>
          <p:nvPr/>
        </p:nvSpPr>
        <p:spPr>
          <a:xfrm>
            <a:off x="665018" y="2691621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B1C3C-3DC9-AE4F-99A1-F3CE9337DBDA}"/>
              </a:ext>
            </a:extLst>
          </p:cNvPr>
          <p:cNvSpPr txBox="1"/>
          <p:nvPr/>
        </p:nvSpPr>
        <p:spPr>
          <a:xfrm>
            <a:off x="665018" y="4151781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173D5D-50AB-684E-8196-D829CDFDA115}"/>
              </a:ext>
            </a:extLst>
          </p:cNvPr>
          <p:cNvSpPr txBox="1"/>
          <p:nvPr/>
        </p:nvSpPr>
        <p:spPr>
          <a:xfrm>
            <a:off x="665018" y="5626864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73EF8-6F94-4149-A9E1-152175EC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989" y="2810909"/>
            <a:ext cx="1062789" cy="85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79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Know What You’re Looking For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C7C5A-2541-4D40-A0DC-EB01F9F03334}"/>
              </a:ext>
            </a:extLst>
          </p:cNvPr>
          <p:cNvSpPr txBox="1"/>
          <p:nvPr/>
        </p:nvSpPr>
        <p:spPr>
          <a:xfrm>
            <a:off x="898357" y="1989221"/>
            <a:ext cx="4138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Raw sequencing data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Processed data</a:t>
            </a:r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Topical data</a:t>
            </a:r>
          </a:p>
        </p:txBody>
      </p:sp>
    </p:spTree>
    <p:extLst>
      <p:ext uri="{BB962C8B-B14F-4D97-AF65-F5344CB8AC3E}">
        <p14:creationId xmlns:p14="http://schemas.microsoft.com/office/powerpoint/2010/main" val="3722740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SRA – Sequence Read Archive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C5CCE-691B-2747-AC7E-D5CC9FB81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8" r="1540"/>
          <a:stretch/>
        </p:blipFill>
        <p:spPr>
          <a:xfrm>
            <a:off x="160421" y="3782655"/>
            <a:ext cx="11871158" cy="2404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A90895-B921-644A-BB76-20AEABD0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53" y="1798459"/>
            <a:ext cx="116332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33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</a:rPr>
              <a:t>GenBank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DDD5B-57D0-644A-83E5-7F0872672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60" y="1515229"/>
            <a:ext cx="11685480" cy="2155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51627-0C42-014C-9291-C44BF70B1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410"/>
          <a:stretch/>
        </p:blipFill>
        <p:spPr>
          <a:xfrm>
            <a:off x="831516" y="4157162"/>
            <a:ext cx="5493048" cy="22436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5F85BC-3157-9F46-B381-788619E7A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90"/>
          <a:stretch/>
        </p:blipFill>
        <p:spPr>
          <a:xfrm>
            <a:off x="6324564" y="4381752"/>
            <a:ext cx="5465011" cy="226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76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GEO – Gene Expression Omnibus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12C905-4930-2F4A-BC66-6E8048D0B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08" y="3715084"/>
            <a:ext cx="9737427" cy="314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8764B-2951-0643-80E2-E392C4AB8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95" y="1523008"/>
            <a:ext cx="10268651" cy="19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34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1000 Genomes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903585-907E-BA40-B256-81B6712B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5889"/>
            <a:ext cx="12007600" cy="2242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5B40F5-F378-6045-83BA-6FFB46A5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4518716"/>
            <a:ext cx="107188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0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76E26-BD84-B047-BD55-F3A9EBA5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81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 Genome 540, you have mostly analyzed long sequences of DNA</a:t>
            </a:r>
          </a:p>
          <a:p>
            <a:pPr marL="0" indent="0" algn="ctr">
              <a:buNone/>
            </a:pPr>
            <a:r>
              <a:rPr lang="en-US" dirty="0"/>
              <a:t>What else is there?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A4F311-AD21-7A49-8B61-62D79ED6CCB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FF6910-8EB2-B248-9C9F-6DC6947CB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89" y="0"/>
            <a:ext cx="1108502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An Incomplete List of Genomic Data Types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A399B9D-8F8A-9E45-8526-063A265EA5CD}"/>
              </a:ext>
            </a:extLst>
          </p:cNvPr>
          <p:cNvSpPr txBox="1"/>
          <p:nvPr/>
        </p:nvSpPr>
        <p:spPr>
          <a:xfrm>
            <a:off x="8406020" y="3097173"/>
            <a:ext cx="4363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DNA Sequences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RNA Sequences</a:t>
            </a:r>
          </a:p>
          <a:p>
            <a:pPr marL="457200" indent="-457200">
              <a:buAutoNum type="arabicParenR"/>
            </a:pPr>
            <a:endParaRPr lang="en-US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D681DCE-FE16-2D46-9CF9-345F14FD522B}"/>
              </a:ext>
            </a:extLst>
          </p:cNvPr>
          <p:cNvSpPr txBox="1"/>
          <p:nvPr/>
        </p:nvSpPr>
        <p:spPr>
          <a:xfrm>
            <a:off x="499878" y="2434636"/>
            <a:ext cx="140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Bookman Old Style" charset="0"/>
                <a:ea typeface="Bookman Old Style" charset="0"/>
                <a:cs typeface="Bookman Old Style" charset="0"/>
              </a:rPr>
              <a:t>Legend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62CBD4F-9AD3-8641-9F6A-E05C87ABD342}"/>
              </a:ext>
            </a:extLst>
          </p:cNvPr>
          <p:cNvSpPr txBox="1"/>
          <p:nvPr/>
        </p:nvSpPr>
        <p:spPr>
          <a:xfrm>
            <a:off x="8472327" y="2494753"/>
            <a:ext cx="276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Bookman Old Style" charset="0"/>
                <a:ea typeface="Bookman Old Style" charset="0"/>
                <a:cs typeface="Bookman Old Style" charset="0"/>
              </a:rPr>
              <a:t>Feature of Interest</a:t>
            </a: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6844C59B-28F4-0340-9C3F-4862B6E2E3EC}"/>
              </a:ext>
            </a:extLst>
          </p:cNvPr>
          <p:cNvSpPr/>
          <p:nvPr/>
        </p:nvSpPr>
        <p:spPr>
          <a:xfrm>
            <a:off x="4039516" y="2861757"/>
            <a:ext cx="922807" cy="813917"/>
          </a:xfrm>
          <a:custGeom>
            <a:avLst/>
            <a:gdLst>
              <a:gd name="connsiteX0" fmla="*/ 0 w 1141863"/>
              <a:gd name="connsiteY0" fmla="*/ 0 h 1007125"/>
              <a:gd name="connsiteX1" fmla="*/ 566928 w 1141863"/>
              <a:gd name="connsiteY1" fmla="*/ 731520 h 1007125"/>
              <a:gd name="connsiteX2" fmla="*/ 1115568 w 1141863"/>
              <a:gd name="connsiteY2" fmla="*/ 1005840 h 1007125"/>
              <a:gd name="connsiteX3" fmla="*/ 1060704 w 1141863"/>
              <a:gd name="connsiteY3" fmla="*/ 841248 h 10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863" h="1007125">
                <a:moveTo>
                  <a:pt x="0" y="0"/>
                </a:moveTo>
                <a:cubicBezTo>
                  <a:pt x="190500" y="281940"/>
                  <a:pt x="381000" y="563880"/>
                  <a:pt x="566928" y="731520"/>
                </a:cubicBezTo>
                <a:cubicBezTo>
                  <a:pt x="752856" y="899160"/>
                  <a:pt x="1033272" y="987552"/>
                  <a:pt x="1115568" y="1005840"/>
                </a:cubicBezTo>
                <a:cubicBezTo>
                  <a:pt x="1197864" y="1024128"/>
                  <a:pt x="1060704" y="841248"/>
                  <a:pt x="1060704" y="841248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96F2E81F-4659-E34F-8A84-79C674DD683B}"/>
              </a:ext>
            </a:extLst>
          </p:cNvPr>
          <p:cNvSpPr/>
          <p:nvPr/>
        </p:nvSpPr>
        <p:spPr>
          <a:xfrm>
            <a:off x="4554205" y="2724020"/>
            <a:ext cx="3207770" cy="2269995"/>
          </a:xfrm>
          <a:custGeom>
            <a:avLst/>
            <a:gdLst>
              <a:gd name="connsiteX0" fmla="*/ 0 w 3639312"/>
              <a:gd name="connsiteY0" fmla="*/ 215828 h 2501828"/>
              <a:gd name="connsiteX1" fmla="*/ 329184 w 3639312"/>
              <a:gd name="connsiteY1" fmla="*/ 636452 h 2501828"/>
              <a:gd name="connsiteX2" fmla="*/ 1645920 w 3639312"/>
              <a:gd name="connsiteY2" fmla="*/ 1276532 h 2501828"/>
              <a:gd name="connsiteX3" fmla="*/ 2322576 w 3639312"/>
              <a:gd name="connsiteY3" fmla="*/ 471860 h 2501828"/>
              <a:gd name="connsiteX4" fmla="*/ 1920240 w 3639312"/>
              <a:gd name="connsiteY4" fmla="*/ 14660 h 2501828"/>
              <a:gd name="connsiteX5" fmla="*/ 1499616 w 3639312"/>
              <a:gd name="connsiteY5" fmla="*/ 234116 h 2501828"/>
              <a:gd name="connsiteX6" fmla="*/ 1719072 w 3639312"/>
              <a:gd name="connsiteY6" fmla="*/ 1386260 h 2501828"/>
              <a:gd name="connsiteX7" fmla="*/ 3639312 w 3639312"/>
              <a:gd name="connsiteY7" fmla="*/ 2501828 h 250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9312" h="2501828">
                <a:moveTo>
                  <a:pt x="0" y="215828"/>
                </a:moveTo>
                <a:cubicBezTo>
                  <a:pt x="27432" y="337748"/>
                  <a:pt x="54864" y="459668"/>
                  <a:pt x="329184" y="636452"/>
                </a:cubicBezTo>
                <a:cubicBezTo>
                  <a:pt x="603504" y="813236"/>
                  <a:pt x="1313688" y="1303964"/>
                  <a:pt x="1645920" y="1276532"/>
                </a:cubicBezTo>
                <a:cubicBezTo>
                  <a:pt x="1978152" y="1249100"/>
                  <a:pt x="2276856" y="682172"/>
                  <a:pt x="2322576" y="471860"/>
                </a:cubicBezTo>
                <a:cubicBezTo>
                  <a:pt x="2368296" y="261548"/>
                  <a:pt x="2057400" y="54284"/>
                  <a:pt x="1920240" y="14660"/>
                </a:cubicBezTo>
                <a:cubicBezTo>
                  <a:pt x="1783080" y="-24964"/>
                  <a:pt x="1533144" y="5516"/>
                  <a:pt x="1499616" y="234116"/>
                </a:cubicBezTo>
                <a:cubicBezTo>
                  <a:pt x="1466088" y="462716"/>
                  <a:pt x="1362456" y="1008308"/>
                  <a:pt x="1719072" y="1386260"/>
                </a:cubicBezTo>
                <a:cubicBezTo>
                  <a:pt x="2075688" y="1764212"/>
                  <a:pt x="3639312" y="2501828"/>
                  <a:pt x="3639312" y="2501828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A78EE434-B03F-C145-8FA6-DDFAC6DC7669}"/>
              </a:ext>
            </a:extLst>
          </p:cNvPr>
          <p:cNvSpPr/>
          <p:nvPr/>
        </p:nvSpPr>
        <p:spPr>
          <a:xfrm>
            <a:off x="437593" y="3027917"/>
            <a:ext cx="457200" cy="282481"/>
          </a:xfrm>
          <a:custGeom>
            <a:avLst/>
            <a:gdLst>
              <a:gd name="connsiteX0" fmla="*/ 0 w 457200"/>
              <a:gd name="connsiteY0" fmla="*/ 0 h 282481"/>
              <a:gd name="connsiteX1" fmla="*/ 237744 w 457200"/>
              <a:gd name="connsiteY1" fmla="*/ 256032 h 282481"/>
              <a:gd name="connsiteX2" fmla="*/ 457200 w 457200"/>
              <a:gd name="connsiteY2" fmla="*/ 274320 h 28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82481">
                <a:moveTo>
                  <a:pt x="0" y="0"/>
                </a:moveTo>
                <a:cubicBezTo>
                  <a:pt x="80772" y="105156"/>
                  <a:pt x="161544" y="210312"/>
                  <a:pt x="237744" y="256032"/>
                </a:cubicBezTo>
                <a:cubicBezTo>
                  <a:pt x="313944" y="301752"/>
                  <a:pt x="457200" y="274320"/>
                  <a:pt x="457200" y="274320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F1EDA7C-CD85-C34C-82A1-EF9FDA2905AC}"/>
              </a:ext>
            </a:extLst>
          </p:cNvPr>
          <p:cNvSpPr txBox="1"/>
          <p:nvPr/>
        </p:nvSpPr>
        <p:spPr>
          <a:xfrm>
            <a:off x="934148" y="2990008"/>
            <a:ext cx="118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= DNA</a:t>
            </a:r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B9ADF797-E638-3B42-A7F2-4355320018A0}"/>
              </a:ext>
            </a:extLst>
          </p:cNvPr>
          <p:cNvSpPr/>
          <p:nvPr/>
        </p:nvSpPr>
        <p:spPr>
          <a:xfrm>
            <a:off x="524245" y="3645616"/>
            <a:ext cx="240632" cy="261427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084F78A-6E72-E14E-B70E-3CCD687ABAE4}"/>
              </a:ext>
            </a:extLst>
          </p:cNvPr>
          <p:cNvSpPr txBox="1"/>
          <p:nvPr/>
        </p:nvSpPr>
        <p:spPr>
          <a:xfrm>
            <a:off x="934148" y="3594652"/>
            <a:ext cx="118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= RNA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0BA6C2E-2FC1-324E-8799-7C97089A9CB8}"/>
              </a:ext>
            </a:extLst>
          </p:cNvPr>
          <p:cNvSpPr txBox="1"/>
          <p:nvPr/>
        </p:nvSpPr>
        <p:spPr>
          <a:xfrm rot="1519053">
            <a:off x="6949734" y="4590114"/>
            <a:ext cx="79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ACGT</a:t>
            </a:r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9CFF798B-BFCD-1645-88F5-188B93F12FF7}"/>
              </a:ext>
            </a:extLst>
          </p:cNvPr>
          <p:cNvSpPr/>
          <p:nvPr/>
        </p:nvSpPr>
        <p:spPr>
          <a:xfrm rot="3854167">
            <a:off x="6725217" y="5384254"/>
            <a:ext cx="388420" cy="340810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A153F21-51CB-4940-8B58-AC108CF28193}"/>
              </a:ext>
            </a:extLst>
          </p:cNvPr>
          <p:cNvSpPr txBox="1"/>
          <p:nvPr/>
        </p:nvSpPr>
        <p:spPr>
          <a:xfrm rot="1519053">
            <a:off x="6647685" y="5190928"/>
            <a:ext cx="79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ACGU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40E739B-CC44-DE49-AF9F-29DEDAE118C0}"/>
              </a:ext>
            </a:extLst>
          </p:cNvPr>
          <p:cNvSpPr/>
          <p:nvPr/>
        </p:nvSpPr>
        <p:spPr>
          <a:xfrm>
            <a:off x="7425826" y="4393478"/>
            <a:ext cx="285344" cy="28626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52E9D55-17B5-D240-80AA-F69C79115E10}"/>
              </a:ext>
            </a:extLst>
          </p:cNvPr>
          <p:cNvSpPr/>
          <p:nvPr/>
        </p:nvSpPr>
        <p:spPr>
          <a:xfrm>
            <a:off x="7340175" y="5508349"/>
            <a:ext cx="285344" cy="28626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0DBC26A5-5216-6448-82BD-26CD7072FE25}"/>
              </a:ext>
            </a:extLst>
          </p:cNvPr>
          <p:cNvSpPr/>
          <p:nvPr/>
        </p:nvSpPr>
        <p:spPr>
          <a:xfrm rot="947285">
            <a:off x="4463986" y="3006207"/>
            <a:ext cx="610817" cy="541661"/>
          </a:xfrm>
          <a:custGeom>
            <a:avLst/>
            <a:gdLst>
              <a:gd name="connsiteX0" fmla="*/ 0 w 457200"/>
              <a:gd name="connsiteY0" fmla="*/ 0 h 282481"/>
              <a:gd name="connsiteX1" fmla="*/ 237744 w 457200"/>
              <a:gd name="connsiteY1" fmla="*/ 256032 h 282481"/>
              <a:gd name="connsiteX2" fmla="*/ 457200 w 457200"/>
              <a:gd name="connsiteY2" fmla="*/ 274320 h 28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82481">
                <a:moveTo>
                  <a:pt x="0" y="0"/>
                </a:moveTo>
                <a:cubicBezTo>
                  <a:pt x="80772" y="105156"/>
                  <a:pt x="161544" y="210312"/>
                  <a:pt x="237744" y="256032"/>
                </a:cubicBezTo>
                <a:cubicBezTo>
                  <a:pt x="313944" y="301752"/>
                  <a:pt x="457200" y="274320"/>
                  <a:pt x="457200" y="274320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89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ENCODE: </a:t>
            </a:r>
            <a:r>
              <a:rPr lang="en-US" sz="4800" b="1" dirty="0" err="1">
                <a:solidFill>
                  <a:schemeClr val="bg1"/>
                </a:solidFill>
              </a:rPr>
              <a:t>Encylopedia</a:t>
            </a:r>
            <a:r>
              <a:rPr lang="en-US" sz="4800" b="1" dirty="0">
                <a:solidFill>
                  <a:schemeClr val="bg1"/>
                </a:solidFill>
              </a:rPr>
              <a:t> of DNA Elements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799E2C-3EE4-304A-AB72-27F0599B6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/>
          <a:stretch/>
        </p:blipFill>
        <p:spPr>
          <a:xfrm>
            <a:off x="5342020" y="1682598"/>
            <a:ext cx="6849979" cy="4509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B6389-1620-CA4F-9922-A97E69D0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0126"/>
            <a:ext cx="49911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9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The Cancer Genome Atlas (TCGA)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948CC-1827-B144-8A74-83CD7F5FF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7" y="2697665"/>
            <a:ext cx="6201546" cy="2649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8D14B9-7444-1546-B3CA-A976536D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613" y="1724014"/>
            <a:ext cx="5762965" cy="45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57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0B20B-2700-404E-8F8A-992AF3A74E2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EC1A-0F41-3549-B042-633221FC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NASA </a:t>
            </a:r>
            <a:r>
              <a:rPr lang="en-US" sz="4800" b="1" dirty="0" err="1">
                <a:solidFill>
                  <a:schemeClr val="bg1"/>
                </a:solidFill>
              </a:rPr>
              <a:t>GeneLab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9403B-A2EA-7641-8083-D5848718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7" y="2552559"/>
            <a:ext cx="11983453" cy="1218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9D9D2-E4FC-C843-9DE6-F10FEB730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105" y="4020684"/>
            <a:ext cx="3026610" cy="2772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61F111-3BC7-4B4E-ABC2-680DC0439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564411"/>
            <a:ext cx="11099800" cy="74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79BDB0-706B-3848-8929-F7DE6048F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360" y="4003137"/>
            <a:ext cx="4974724" cy="27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45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673ADA-0AB0-6740-8F96-FD5ED487AB8D}"/>
              </a:ext>
            </a:extLst>
          </p:cNvPr>
          <p:cNvSpPr/>
          <p:nvPr/>
        </p:nvSpPr>
        <p:spPr>
          <a:xfrm>
            <a:off x="665018" y="269162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Types of Genomic Data </a:t>
            </a:r>
          </a:p>
          <a:p>
            <a:pPr algn="ctr"/>
            <a:r>
              <a:rPr lang="en-US" sz="2400" b="1" dirty="0"/>
              <a:t>[Sequencing Methods/Platforms]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5A16E9-2951-9D46-AB70-6FEC4C8D63B6}"/>
              </a:ext>
            </a:extLst>
          </p:cNvPr>
          <p:cNvSpPr/>
          <p:nvPr/>
        </p:nvSpPr>
        <p:spPr>
          <a:xfrm>
            <a:off x="665018" y="415178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Location of Data</a:t>
            </a:r>
          </a:p>
          <a:p>
            <a:pPr algn="ctr"/>
            <a:r>
              <a:rPr lang="en-US" sz="2400" b="1" dirty="0"/>
              <a:t>[Databases]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DAC91-B8C5-764C-A16D-C850B88D700C}"/>
              </a:ext>
            </a:extLst>
          </p:cNvPr>
          <p:cNvSpPr/>
          <p:nvPr/>
        </p:nvSpPr>
        <p:spPr>
          <a:xfrm>
            <a:off x="665018" y="561194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Approaches to analyzing data</a:t>
            </a:r>
          </a:p>
          <a:p>
            <a:pPr algn="ctr"/>
            <a:r>
              <a:rPr lang="en-US" sz="2400" b="1" dirty="0"/>
              <a:t>[Crash Course in Machine Learning]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5DD735-F0D2-2141-A88B-7D733BAA167C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637DB-3C0D-354D-8356-773580D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78" y="-349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Lecture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AAB15-D9C6-1F4D-B3EF-8B20F6DCCB7A}"/>
              </a:ext>
            </a:extLst>
          </p:cNvPr>
          <p:cNvSpPr/>
          <p:nvPr/>
        </p:nvSpPr>
        <p:spPr>
          <a:xfrm>
            <a:off x="1163781" y="1548174"/>
            <a:ext cx="9792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Once you have a scientific question that you want to answer, how can you find the data and tools that you need in order to answer your question?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2173D-F9E8-3344-BE01-00BB095764BE}"/>
              </a:ext>
            </a:extLst>
          </p:cNvPr>
          <p:cNvSpPr txBox="1"/>
          <p:nvPr/>
        </p:nvSpPr>
        <p:spPr>
          <a:xfrm>
            <a:off x="665018" y="2691621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B1C3C-3DC9-AE4F-99A1-F3CE9337DBDA}"/>
              </a:ext>
            </a:extLst>
          </p:cNvPr>
          <p:cNvSpPr txBox="1"/>
          <p:nvPr/>
        </p:nvSpPr>
        <p:spPr>
          <a:xfrm>
            <a:off x="665018" y="4151781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173D5D-50AB-684E-8196-D829CDFDA115}"/>
              </a:ext>
            </a:extLst>
          </p:cNvPr>
          <p:cNvSpPr txBox="1"/>
          <p:nvPr/>
        </p:nvSpPr>
        <p:spPr>
          <a:xfrm>
            <a:off x="665018" y="5626864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73EF8-6F94-4149-A9E1-152175EC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989" y="2810909"/>
            <a:ext cx="1062789" cy="858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8756E3-D1E5-6046-ACBD-677D1884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988" y="4331180"/>
            <a:ext cx="1062789" cy="85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48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3650" y="2081480"/>
            <a:ext cx="9664700" cy="309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C160A-6B63-3848-92B7-7B07C6FDFCAF}"/>
              </a:ext>
            </a:extLst>
          </p:cNvPr>
          <p:cNvSpPr txBox="1"/>
          <p:nvPr/>
        </p:nvSpPr>
        <p:spPr>
          <a:xfrm>
            <a:off x="10684042" y="6488668"/>
            <a:ext cx="162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Geron</a:t>
            </a:r>
            <a:r>
              <a:rPr lang="en-US" dirty="0"/>
              <a:t>, (2017)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5E06C-2974-A34B-AA1F-81FFB486DB46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60E9E9-5152-6A4F-A0BD-A2E833AB1B87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What is Machine Learning?</a:t>
            </a:r>
          </a:p>
        </p:txBody>
      </p:sp>
    </p:spTree>
    <p:extLst>
      <p:ext uri="{BB962C8B-B14F-4D97-AF65-F5344CB8AC3E}">
        <p14:creationId xmlns:p14="http://schemas.microsoft.com/office/powerpoint/2010/main" val="975033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4455" y="1477777"/>
            <a:ext cx="5343089" cy="51665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E883EC-CF29-5F49-8208-1F3469128C82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10123B-7F38-FE49-B66D-5E07BFAAE2A1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</a:rPr>
              <a:t>AI VS Machine Learning VS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61881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850" y="2139950"/>
            <a:ext cx="10274300" cy="25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7B0FF-A38C-D746-908A-222B286F3621}"/>
              </a:ext>
            </a:extLst>
          </p:cNvPr>
          <p:cNvSpPr txBox="1"/>
          <p:nvPr/>
        </p:nvSpPr>
        <p:spPr>
          <a:xfrm>
            <a:off x="10684042" y="6488668"/>
            <a:ext cx="162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Geron</a:t>
            </a:r>
            <a:r>
              <a:rPr lang="en-US" dirty="0"/>
              <a:t>, (2017)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25BB73-2806-2C45-8C25-751E3276168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463195-D5C2-3F43-A0BF-0635DF715E4F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What Problems Can Machine Learning Solve?</a:t>
            </a:r>
          </a:p>
        </p:txBody>
      </p:sp>
    </p:spTree>
    <p:extLst>
      <p:ext uri="{BB962C8B-B14F-4D97-AF65-F5344CB8AC3E}">
        <p14:creationId xmlns:p14="http://schemas.microsoft.com/office/powerpoint/2010/main" val="37362926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5E5827-E379-2E48-B32A-F69B38247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546503"/>
            <a:ext cx="8204200" cy="468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6D8F8A-B254-7643-A74D-742DD1B0CDA0}"/>
              </a:ext>
            </a:extLst>
          </p:cNvPr>
          <p:cNvSpPr txBox="1"/>
          <p:nvPr/>
        </p:nvSpPr>
        <p:spPr>
          <a:xfrm>
            <a:off x="9881937" y="6488668"/>
            <a:ext cx="247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Libbrecht</a:t>
            </a:r>
            <a:r>
              <a:rPr lang="en-US" dirty="0"/>
              <a:t>, Noble (2015)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7B771-9807-5142-96D2-6D55304DD3FC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809C14-26E1-B44D-9A6A-FEA99643AE32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Applications of Machine Learning in Genomics </a:t>
            </a:r>
          </a:p>
        </p:txBody>
      </p:sp>
    </p:spTree>
    <p:extLst>
      <p:ext uri="{BB962C8B-B14F-4D97-AF65-F5344CB8AC3E}">
        <p14:creationId xmlns:p14="http://schemas.microsoft.com/office/powerpoint/2010/main" val="54573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Type of training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Supervised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Semi-Supervised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Unsupervised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Reinforcement Learning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Pace of Learning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Incrementally (batch learning)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On-the-fly (online learning)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Instance-based or model-based learning</a:t>
            </a: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401F9-36CA-BD49-BC97-8819DF88CCB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3AF606-5292-E441-944B-E4B86EC100D3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Types of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894630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l="16282" r="13949"/>
          <a:stretch/>
        </p:blipFill>
        <p:spPr>
          <a:xfrm>
            <a:off x="6899563" y="1840317"/>
            <a:ext cx="4943302" cy="200481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838200" y="1959429"/>
            <a:ext cx="488313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data that you feed to the algorithm includes the desired solutions, called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838200" y="3016332"/>
            <a:ext cx="54270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1: Classify an email as ‘spam’ or ‘not-spam’.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 task.</a:t>
            </a: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315521-D98E-C742-8B01-06200038CB03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D44253-ADCC-744F-9009-1275A6F1D9F6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011506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76E26-BD84-B047-BD55-F3A9EBA5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81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 Genome 540, you have mostly analyzed long sequences of DNA</a:t>
            </a:r>
          </a:p>
          <a:p>
            <a:pPr marL="0" indent="0" algn="ctr">
              <a:buNone/>
            </a:pPr>
            <a:r>
              <a:rPr lang="en-US" dirty="0"/>
              <a:t>What else is there?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A4F311-AD21-7A49-8B61-62D79ED6CCB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FF6910-8EB2-B248-9C9F-6DC6947CB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89" y="0"/>
            <a:ext cx="1108502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An Incomplete List of Genomic Data Types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A399B9D-8F8A-9E45-8526-063A265EA5CD}"/>
              </a:ext>
            </a:extLst>
          </p:cNvPr>
          <p:cNvSpPr txBox="1"/>
          <p:nvPr/>
        </p:nvSpPr>
        <p:spPr>
          <a:xfrm>
            <a:off x="8406020" y="3097173"/>
            <a:ext cx="43635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DNA Sequences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RNA Sequences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Protein Sequences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DNA Methylation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RNA Methylation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RNA Structure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Histone Modifications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DNA-DNA Interactions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DNA-RNA Interactions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DNA-Protein Interactions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RNA-RNA Interactions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RNA-Protein Interactions</a:t>
            </a:r>
          </a:p>
          <a:p>
            <a:pPr marL="457200" indent="-457200">
              <a:buAutoNum type="arabicParenR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Protein-Protein Interactions</a:t>
            </a:r>
          </a:p>
          <a:p>
            <a:pPr marL="457200" indent="-457200">
              <a:buAutoNum type="arabicParenR"/>
            </a:pPr>
            <a:endParaRPr lang="en-US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119" name="Can 118">
            <a:extLst>
              <a:ext uri="{FF2B5EF4-FFF2-40B4-BE49-F238E27FC236}">
                <a16:creationId xmlns:a16="http://schemas.microsoft.com/office/drawing/2014/main" id="{A46475BA-586B-A149-B78B-0A8096FFDB54}"/>
              </a:ext>
            </a:extLst>
          </p:cNvPr>
          <p:cNvSpPr/>
          <p:nvPr/>
        </p:nvSpPr>
        <p:spPr>
          <a:xfrm rot="2541768">
            <a:off x="4397600" y="2935572"/>
            <a:ext cx="622597" cy="69400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D681DCE-FE16-2D46-9CF9-345F14FD522B}"/>
              </a:ext>
            </a:extLst>
          </p:cNvPr>
          <p:cNvSpPr txBox="1"/>
          <p:nvPr/>
        </p:nvSpPr>
        <p:spPr>
          <a:xfrm>
            <a:off x="499878" y="2434636"/>
            <a:ext cx="140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Bookman Old Style" charset="0"/>
                <a:ea typeface="Bookman Old Style" charset="0"/>
                <a:cs typeface="Bookman Old Style" charset="0"/>
              </a:rPr>
              <a:t>Legend</a:t>
            </a:r>
          </a:p>
        </p:txBody>
      </p:sp>
      <p:sp>
        <p:nvSpPr>
          <p:cNvPr id="121" name="Can 120">
            <a:extLst>
              <a:ext uri="{FF2B5EF4-FFF2-40B4-BE49-F238E27FC236}">
                <a16:creationId xmlns:a16="http://schemas.microsoft.com/office/drawing/2014/main" id="{18182108-9224-B349-BB9D-1309F705C161}"/>
              </a:ext>
            </a:extLst>
          </p:cNvPr>
          <p:cNvSpPr/>
          <p:nvPr/>
        </p:nvSpPr>
        <p:spPr>
          <a:xfrm rot="2576827">
            <a:off x="508557" y="4990695"/>
            <a:ext cx="356425" cy="39730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62CBD4F-9AD3-8641-9F6A-E05C87ABD342}"/>
              </a:ext>
            </a:extLst>
          </p:cNvPr>
          <p:cNvSpPr txBox="1"/>
          <p:nvPr/>
        </p:nvSpPr>
        <p:spPr>
          <a:xfrm>
            <a:off x="8472327" y="2494753"/>
            <a:ext cx="276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Bookman Old Style" charset="0"/>
                <a:ea typeface="Bookman Old Style" charset="0"/>
                <a:cs typeface="Bookman Old Style" charset="0"/>
              </a:rPr>
              <a:t>Feature of Interest</a:t>
            </a: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6844C59B-28F4-0340-9C3F-4862B6E2E3EC}"/>
              </a:ext>
            </a:extLst>
          </p:cNvPr>
          <p:cNvSpPr/>
          <p:nvPr/>
        </p:nvSpPr>
        <p:spPr>
          <a:xfrm>
            <a:off x="4039516" y="2861757"/>
            <a:ext cx="922807" cy="813917"/>
          </a:xfrm>
          <a:custGeom>
            <a:avLst/>
            <a:gdLst>
              <a:gd name="connsiteX0" fmla="*/ 0 w 1141863"/>
              <a:gd name="connsiteY0" fmla="*/ 0 h 1007125"/>
              <a:gd name="connsiteX1" fmla="*/ 566928 w 1141863"/>
              <a:gd name="connsiteY1" fmla="*/ 731520 h 1007125"/>
              <a:gd name="connsiteX2" fmla="*/ 1115568 w 1141863"/>
              <a:gd name="connsiteY2" fmla="*/ 1005840 h 1007125"/>
              <a:gd name="connsiteX3" fmla="*/ 1060704 w 1141863"/>
              <a:gd name="connsiteY3" fmla="*/ 841248 h 10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863" h="1007125">
                <a:moveTo>
                  <a:pt x="0" y="0"/>
                </a:moveTo>
                <a:cubicBezTo>
                  <a:pt x="190500" y="281940"/>
                  <a:pt x="381000" y="563880"/>
                  <a:pt x="566928" y="731520"/>
                </a:cubicBezTo>
                <a:cubicBezTo>
                  <a:pt x="752856" y="899160"/>
                  <a:pt x="1033272" y="987552"/>
                  <a:pt x="1115568" y="1005840"/>
                </a:cubicBezTo>
                <a:cubicBezTo>
                  <a:pt x="1197864" y="1024128"/>
                  <a:pt x="1060704" y="841248"/>
                  <a:pt x="1060704" y="841248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96F2E81F-4659-E34F-8A84-79C674DD683B}"/>
              </a:ext>
            </a:extLst>
          </p:cNvPr>
          <p:cNvSpPr/>
          <p:nvPr/>
        </p:nvSpPr>
        <p:spPr>
          <a:xfrm>
            <a:off x="4554205" y="2724020"/>
            <a:ext cx="3207770" cy="2269995"/>
          </a:xfrm>
          <a:custGeom>
            <a:avLst/>
            <a:gdLst>
              <a:gd name="connsiteX0" fmla="*/ 0 w 3639312"/>
              <a:gd name="connsiteY0" fmla="*/ 215828 h 2501828"/>
              <a:gd name="connsiteX1" fmla="*/ 329184 w 3639312"/>
              <a:gd name="connsiteY1" fmla="*/ 636452 h 2501828"/>
              <a:gd name="connsiteX2" fmla="*/ 1645920 w 3639312"/>
              <a:gd name="connsiteY2" fmla="*/ 1276532 h 2501828"/>
              <a:gd name="connsiteX3" fmla="*/ 2322576 w 3639312"/>
              <a:gd name="connsiteY3" fmla="*/ 471860 h 2501828"/>
              <a:gd name="connsiteX4" fmla="*/ 1920240 w 3639312"/>
              <a:gd name="connsiteY4" fmla="*/ 14660 h 2501828"/>
              <a:gd name="connsiteX5" fmla="*/ 1499616 w 3639312"/>
              <a:gd name="connsiteY5" fmla="*/ 234116 h 2501828"/>
              <a:gd name="connsiteX6" fmla="*/ 1719072 w 3639312"/>
              <a:gd name="connsiteY6" fmla="*/ 1386260 h 2501828"/>
              <a:gd name="connsiteX7" fmla="*/ 3639312 w 3639312"/>
              <a:gd name="connsiteY7" fmla="*/ 2501828 h 250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9312" h="2501828">
                <a:moveTo>
                  <a:pt x="0" y="215828"/>
                </a:moveTo>
                <a:cubicBezTo>
                  <a:pt x="27432" y="337748"/>
                  <a:pt x="54864" y="459668"/>
                  <a:pt x="329184" y="636452"/>
                </a:cubicBezTo>
                <a:cubicBezTo>
                  <a:pt x="603504" y="813236"/>
                  <a:pt x="1313688" y="1303964"/>
                  <a:pt x="1645920" y="1276532"/>
                </a:cubicBezTo>
                <a:cubicBezTo>
                  <a:pt x="1978152" y="1249100"/>
                  <a:pt x="2276856" y="682172"/>
                  <a:pt x="2322576" y="471860"/>
                </a:cubicBezTo>
                <a:cubicBezTo>
                  <a:pt x="2368296" y="261548"/>
                  <a:pt x="2057400" y="54284"/>
                  <a:pt x="1920240" y="14660"/>
                </a:cubicBezTo>
                <a:cubicBezTo>
                  <a:pt x="1783080" y="-24964"/>
                  <a:pt x="1533144" y="5516"/>
                  <a:pt x="1499616" y="234116"/>
                </a:cubicBezTo>
                <a:cubicBezTo>
                  <a:pt x="1466088" y="462716"/>
                  <a:pt x="1362456" y="1008308"/>
                  <a:pt x="1719072" y="1386260"/>
                </a:cubicBezTo>
                <a:cubicBezTo>
                  <a:pt x="2075688" y="1764212"/>
                  <a:pt x="3639312" y="2501828"/>
                  <a:pt x="3639312" y="2501828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E64AE1F-9AF2-804B-AC3F-F980D876E882}"/>
              </a:ext>
            </a:extLst>
          </p:cNvPr>
          <p:cNvSpPr txBox="1"/>
          <p:nvPr/>
        </p:nvSpPr>
        <p:spPr>
          <a:xfrm>
            <a:off x="951560" y="5007100"/>
            <a:ext cx="375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= histone (protein-complex)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5318E36-5239-D044-83AD-A4E13672C2D9}"/>
              </a:ext>
            </a:extLst>
          </p:cNvPr>
          <p:cNvCxnSpPr/>
          <p:nvPr/>
        </p:nvCxnSpPr>
        <p:spPr>
          <a:xfrm flipV="1">
            <a:off x="6535677" y="3998525"/>
            <a:ext cx="217289" cy="3229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>
            <a:extLst>
              <a:ext uri="{FF2B5EF4-FFF2-40B4-BE49-F238E27FC236}">
                <a16:creationId xmlns:a16="http://schemas.microsoft.com/office/drawing/2014/main" id="{5311622A-10FC-CE4E-8266-7136A184A13D}"/>
              </a:ext>
            </a:extLst>
          </p:cNvPr>
          <p:cNvSpPr/>
          <p:nvPr/>
        </p:nvSpPr>
        <p:spPr>
          <a:xfrm>
            <a:off x="6569631" y="3902847"/>
            <a:ext cx="312127" cy="312127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53FD4E9-2151-5247-AC0B-19567CCD5E07}"/>
              </a:ext>
            </a:extLst>
          </p:cNvPr>
          <p:cNvCxnSpPr/>
          <p:nvPr/>
        </p:nvCxnSpPr>
        <p:spPr>
          <a:xfrm>
            <a:off x="5017006" y="4658548"/>
            <a:ext cx="56933" cy="1454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3C488E36-04AB-C444-BECB-D6495A3C9BE5}"/>
              </a:ext>
            </a:extLst>
          </p:cNvPr>
          <p:cNvSpPr/>
          <p:nvPr/>
        </p:nvSpPr>
        <p:spPr>
          <a:xfrm>
            <a:off x="4977910" y="4736020"/>
            <a:ext cx="204726" cy="20118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68077A9-A198-A240-9314-C11F54326020}"/>
              </a:ext>
            </a:extLst>
          </p:cNvPr>
          <p:cNvCxnSpPr/>
          <p:nvPr/>
        </p:nvCxnSpPr>
        <p:spPr>
          <a:xfrm flipV="1">
            <a:off x="4925385" y="2790486"/>
            <a:ext cx="217289" cy="3229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Oval 131">
            <a:extLst>
              <a:ext uri="{FF2B5EF4-FFF2-40B4-BE49-F238E27FC236}">
                <a16:creationId xmlns:a16="http://schemas.microsoft.com/office/drawing/2014/main" id="{DECF3515-3E03-8043-B820-F718C4C2238F}"/>
              </a:ext>
            </a:extLst>
          </p:cNvPr>
          <p:cNvSpPr/>
          <p:nvPr/>
        </p:nvSpPr>
        <p:spPr>
          <a:xfrm>
            <a:off x="4959339" y="2694808"/>
            <a:ext cx="312127" cy="312127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A78EE434-B03F-C145-8FA6-DDFAC6DC7669}"/>
              </a:ext>
            </a:extLst>
          </p:cNvPr>
          <p:cNvSpPr/>
          <p:nvPr/>
        </p:nvSpPr>
        <p:spPr>
          <a:xfrm>
            <a:off x="437593" y="3027917"/>
            <a:ext cx="457200" cy="282481"/>
          </a:xfrm>
          <a:custGeom>
            <a:avLst/>
            <a:gdLst>
              <a:gd name="connsiteX0" fmla="*/ 0 w 457200"/>
              <a:gd name="connsiteY0" fmla="*/ 0 h 282481"/>
              <a:gd name="connsiteX1" fmla="*/ 237744 w 457200"/>
              <a:gd name="connsiteY1" fmla="*/ 256032 h 282481"/>
              <a:gd name="connsiteX2" fmla="*/ 457200 w 457200"/>
              <a:gd name="connsiteY2" fmla="*/ 274320 h 28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82481">
                <a:moveTo>
                  <a:pt x="0" y="0"/>
                </a:moveTo>
                <a:cubicBezTo>
                  <a:pt x="80772" y="105156"/>
                  <a:pt x="161544" y="210312"/>
                  <a:pt x="237744" y="256032"/>
                </a:cubicBezTo>
                <a:cubicBezTo>
                  <a:pt x="313944" y="301752"/>
                  <a:pt x="457200" y="274320"/>
                  <a:pt x="457200" y="274320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F1EDA7C-CD85-C34C-82A1-EF9FDA2905AC}"/>
              </a:ext>
            </a:extLst>
          </p:cNvPr>
          <p:cNvSpPr txBox="1"/>
          <p:nvPr/>
        </p:nvSpPr>
        <p:spPr>
          <a:xfrm>
            <a:off x="934148" y="2990008"/>
            <a:ext cx="118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= DNA</a:t>
            </a:r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058355EE-30B3-C34F-A327-F54CA4742EA6}"/>
              </a:ext>
            </a:extLst>
          </p:cNvPr>
          <p:cNvSpPr/>
          <p:nvPr/>
        </p:nvSpPr>
        <p:spPr>
          <a:xfrm rot="-3180000">
            <a:off x="6494966" y="2841325"/>
            <a:ext cx="388420" cy="340810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B9ADF797-E638-3B42-A7F2-4355320018A0}"/>
              </a:ext>
            </a:extLst>
          </p:cNvPr>
          <p:cNvSpPr/>
          <p:nvPr/>
        </p:nvSpPr>
        <p:spPr>
          <a:xfrm>
            <a:off x="524245" y="3645616"/>
            <a:ext cx="240632" cy="261427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084F78A-6E72-E14E-B70E-3CCD687ABAE4}"/>
              </a:ext>
            </a:extLst>
          </p:cNvPr>
          <p:cNvSpPr txBox="1"/>
          <p:nvPr/>
        </p:nvSpPr>
        <p:spPr>
          <a:xfrm>
            <a:off x="934148" y="3594652"/>
            <a:ext cx="118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= RNA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F7AA4AF-5D83-5141-A0E9-F18EE44FACBA}"/>
              </a:ext>
            </a:extLst>
          </p:cNvPr>
          <p:cNvSpPr txBox="1"/>
          <p:nvPr/>
        </p:nvSpPr>
        <p:spPr>
          <a:xfrm>
            <a:off x="917186" y="5745276"/>
            <a:ext cx="316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= chemical modification</a:t>
            </a:r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BA7D7726-7BEF-8441-9075-67397D1156B8}"/>
              </a:ext>
            </a:extLst>
          </p:cNvPr>
          <p:cNvSpPr/>
          <p:nvPr/>
        </p:nvSpPr>
        <p:spPr>
          <a:xfrm>
            <a:off x="417487" y="4295441"/>
            <a:ext cx="387870" cy="392332"/>
          </a:xfrm>
          <a:prstGeom prst="cloud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4D202CE-1FCD-8C4E-81EB-3708749A751A}"/>
              </a:ext>
            </a:extLst>
          </p:cNvPr>
          <p:cNvSpPr txBox="1"/>
          <p:nvPr/>
        </p:nvSpPr>
        <p:spPr>
          <a:xfrm>
            <a:off x="934148" y="4239868"/>
            <a:ext cx="1370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charset="0"/>
                <a:ea typeface="Bookman Old Style" charset="0"/>
                <a:cs typeface="Bookman Old Style" charset="0"/>
              </a:rPr>
              <a:t>= protein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0BA6C2E-2FC1-324E-8799-7C97089A9CB8}"/>
              </a:ext>
            </a:extLst>
          </p:cNvPr>
          <p:cNvSpPr txBox="1"/>
          <p:nvPr/>
        </p:nvSpPr>
        <p:spPr>
          <a:xfrm rot="1519053">
            <a:off x="6949734" y="4590114"/>
            <a:ext cx="79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ACGT</a:t>
            </a:r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9CFF798B-BFCD-1645-88F5-188B93F12FF7}"/>
              </a:ext>
            </a:extLst>
          </p:cNvPr>
          <p:cNvSpPr/>
          <p:nvPr/>
        </p:nvSpPr>
        <p:spPr>
          <a:xfrm rot="3854167">
            <a:off x="6725217" y="5384254"/>
            <a:ext cx="388420" cy="340810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A153F21-51CB-4940-8B58-AC108CF28193}"/>
              </a:ext>
            </a:extLst>
          </p:cNvPr>
          <p:cNvSpPr txBox="1"/>
          <p:nvPr/>
        </p:nvSpPr>
        <p:spPr>
          <a:xfrm rot="1519053">
            <a:off x="6647685" y="5190928"/>
            <a:ext cx="79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ACGU</a:t>
            </a:r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C9B49A16-6C75-334C-AABB-5245ED79F8D5}"/>
              </a:ext>
            </a:extLst>
          </p:cNvPr>
          <p:cNvSpPr/>
          <p:nvPr/>
        </p:nvSpPr>
        <p:spPr>
          <a:xfrm>
            <a:off x="5240620" y="3485570"/>
            <a:ext cx="387870" cy="392332"/>
          </a:xfrm>
          <a:prstGeom prst="cloud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1B2D584B-317D-C748-910B-6E8C9569D423}"/>
              </a:ext>
            </a:extLst>
          </p:cNvPr>
          <p:cNvSpPr/>
          <p:nvPr/>
        </p:nvSpPr>
        <p:spPr>
          <a:xfrm>
            <a:off x="6909652" y="6188179"/>
            <a:ext cx="387870" cy="392332"/>
          </a:xfrm>
          <a:prstGeom prst="cloud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40E739B-CC44-DE49-AF9F-29DEDAE118C0}"/>
              </a:ext>
            </a:extLst>
          </p:cNvPr>
          <p:cNvSpPr/>
          <p:nvPr/>
        </p:nvSpPr>
        <p:spPr>
          <a:xfrm>
            <a:off x="7425826" y="4393478"/>
            <a:ext cx="285344" cy="28626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52E9D55-17B5-D240-80AA-F69C79115E10}"/>
              </a:ext>
            </a:extLst>
          </p:cNvPr>
          <p:cNvSpPr/>
          <p:nvPr/>
        </p:nvSpPr>
        <p:spPr>
          <a:xfrm>
            <a:off x="7340175" y="5508349"/>
            <a:ext cx="285344" cy="28626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5ABD2BF-EA55-2B47-8A6C-D84E44B49E0C}"/>
              </a:ext>
            </a:extLst>
          </p:cNvPr>
          <p:cNvSpPr/>
          <p:nvPr/>
        </p:nvSpPr>
        <p:spPr>
          <a:xfrm>
            <a:off x="7332155" y="6366597"/>
            <a:ext cx="285344" cy="28626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4498C16C-8A59-4B4E-A77F-98D2C69AF1D0}"/>
              </a:ext>
            </a:extLst>
          </p:cNvPr>
          <p:cNvSpPr/>
          <p:nvPr/>
        </p:nvSpPr>
        <p:spPr>
          <a:xfrm>
            <a:off x="6950771" y="3749497"/>
            <a:ext cx="285344" cy="28626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DD7EC7A1-6DE3-FB4B-8B75-A8D83C38E2AB}"/>
              </a:ext>
            </a:extLst>
          </p:cNvPr>
          <p:cNvSpPr/>
          <p:nvPr/>
        </p:nvSpPr>
        <p:spPr>
          <a:xfrm>
            <a:off x="6798373" y="2794999"/>
            <a:ext cx="285344" cy="28626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075834F-C9FB-C24A-9428-BF01C285A457}"/>
              </a:ext>
            </a:extLst>
          </p:cNvPr>
          <p:cNvSpPr/>
          <p:nvPr/>
        </p:nvSpPr>
        <p:spPr>
          <a:xfrm>
            <a:off x="5245977" y="3173680"/>
            <a:ext cx="471980" cy="28700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10</a:t>
            </a:r>
            <a:endParaRPr lang="en-US" sz="2000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D338223-69DD-5A4B-8FD3-7A4DFA706002}"/>
              </a:ext>
            </a:extLst>
          </p:cNvPr>
          <p:cNvSpPr/>
          <p:nvPr/>
        </p:nvSpPr>
        <p:spPr>
          <a:xfrm>
            <a:off x="5660209" y="3936613"/>
            <a:ext cx="301752" cy="29761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8</a:t>
            </a:r>
            <a:endParaRPr lang="en-US" sz="2000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0550E5D0-7A14-934C-B964-9F059BF60B56}"/>
              </a:ext>
            </a:extLst>
          </p:cNvPr>
          <p:cNvSpPr/>
          <p:nvPr/>
        </p:nvSpPr>
        <p:spPr>
          <a:xfrm>
            <a:off x="4561239" y="2470184"/>
            <a:ext cx="301752" cy="29761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76E2E69C-6EDE-BC43-B38F-4C13571D4328}"/>
              </a:ext>
            </a:extLst>
          </p:cNvPr>
          <p:cNvSpPr/>
          <p:nvPr/>
        </p:nvSpPr>
        <p:spPr>
          <a:xfrm>
            <a:off x="4024109" y="4261884"/>
            <a:ext cx="240632" cy="261427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AB18DC86-545D-2948-9E52-C6898EA37829}"/>
              </a:ext>
            </a:extLst>
          </p:cNvPr>
          <p:cNvSpPr/>
          <p:nvPr/>
        </p:nvSpPr>
        <p:spPr>
          <a:xfrm>
            <a:off x="4080257" y="4318032"/>
            <a:ext cx="240632" cy="261427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0B430572-2600-7041-AA24-1E3A8AE7331D}"/>
              </a:ext>
            </a:extLst>
          </p:cNvPr>
          <p:cNvSpPr/>
          <p:nvPr/>
        </p:nvSpPr>
        <p:spPr>
          <a:xfrm>
            <a:off x="4227871" y="4148520"/>
            <a:ext cx="246543" cy="177395"/>
          </a:xfrm>
          <a:custGeom>
            <a:avLst/>
            <a:gdLst>
              <a:gd name="connsiteX0" fmla="*/ 0 w 246543"/>
              <a:gd name="connsiteY0" fmla="*/ 128337 h 177395"/>
              <a:gd name="connsiteX1" fmla="*/ 80210 w 246543"/>
              <a:gd name="connsiteY1" fmla="*/ 64169 h 177395"/>
              <a:gd name="connsiteX2" fmla="*/ 144379 w 246543"/>
              <a:gd name="connsiteY2" fmla="*/ 0 h 177395"/>
              <a:gd name="connsiteX3" fmla="*/ 240631 w 246543"/>
              <a:gd name="connsiteY3" fmla="*/ 32084 h 177395"/>
              <a:gd name="connsiteX4" fmla="*/ 224589 w 246543"/>
              <a:gd name="connsiteY4" fmla="*/ 112295 h 177395"/>
              <a:gd name="connsiteX5" fmla="*/ 128337 w 246543"/>
              <a:gd name="connsiteY5" fmla="*/ 176463 h 177395"/>
              <a:gd name="connsiteX6" fmla="*/ 96252 w 246543"/>
              <a:gd name="connsiteY6" fmla="*/ 176463 h 17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543" h="177395">
                <a:moveTo>
                  <a:pt x="0" y="128337"/>
                </a:moveTo>
                <a:cubicBezTo>
                  <a:pt x="26737" y="106948"/>
                  <a:pt x="57927" y="90166"/>
                  <a:pt x="80210" y="64169"/>
                </a:cubicBezTo>
                <a:cubicBezTo>
                  <a:pt x="148656" y="-15686"/>
                  <a:pt x="33153" y="37075"/>
                  <a:pt x="144379" y="0"/>
                </a:cubicBezTo>
                <a:cubicBezTo>
                  <a:pt x="176463" y="10695"/>
                  <a:pt x="220974" y="4564"/>
                  <a:pt x="240631" y="32084"/>
                </a:cubicBezTo>
                <a:cubicBezTo>
                  <a:pt x="256479" y="54272"/>
                  <a:pt x="236783" y="87907"/>
                  <a:pt x="224589" y="112295"/>
                </a:cubicBezTo>
                <a:cubicBezTo>
                  <a:pt x="204807" y="151858"/>
                  <a:pt x="167947" y="168541"/>
                  <a:pt x="128337" y="176463"/>
                </a:cubicBezTo>
                <a:cubicBezTo>
                  <a:pt x="117850" y="178560"/>
                  <a:pt x="106947" y="176463"/>
                  <a:pt x="96252" y="17646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AAC6E38D-DB2E-E143-B42D-AC5C0E33474A}"/>
              </a:ext>
            </a:extLst>
          </p:cNvPr>
          <p:cNvSpPr/>
          <p:nvPr/>
        </p:nvSpPr>
        <p:spPr>
          <a:xfrm>
            <a:off x="3831241" y="3890722"/>
            <a:ext cx="301752" cy="29761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EC60A7CB-BCDF-3344-9515-35312C2AB1D7}"/>
              </a:ext>
            </a:extLst>
          </p:cNvPr>
          <p:cNvSpPr/>
          <p:nvPr/>
        </p:nvSpPr>
        <p:spPr>
          <a:xfrm rot="11925960">
            <a:off x="4835154" y="4423304"/>
            <a:ext cx="388420" cy="340810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3711B6AE-22F5-5441-9BA1-6B3AA105702C}"/>
              </a:ext>
            </a:extLst>
          </p:cNvPr>
          <p:cNvSpPr/>
          <p:nvPr/>
        </p:nvSpPr>
        <p:spPr>
          <a:xfrm>
            <a:off x="4894990" y="4171298"/>
            <a:ext cx="301752" cy="29761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5EE1C8BB-371F-3A4C-99BB-20A4D96C16D2}"/>
              </a:ext>
            </a:extLst>
          </p:cNvPr>
          <p:cNvSpPr/>
          <p:nvPr/>
        </p:nvSpPr>
        <p:spPr>
          <a:xfrm rot="11925960">
            <a:off x="5673360" y="4847170"/>
            <a:ext cx="388420" cy="340810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64484FD6-7CF1-9A4F-8E7A-0576758A69EF}"/>
              </a:ext>
            </a:extLst>
          </p:cNvPr>
          <p:cNvSpPr/>
          <p:nvPr/>
        </p:nvSpPr>
        <p:spPr>
          <a:xfrm rot="11624365">
            <a:off x="5868689" y="4856044"/>
            <a:ext cx="388420" cy="340810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6AB1488-0A07-8A4F-9F41-72AB324A0FB7}"/>
              </a:ext>
            </a:extLst>
          </p:cNvPr>
          <p:cNvSpPr/>
          <p:nvPr/>
        </p:nvSpPr>
        <p:spPr>
          <a:xfrm>
            <a:off x="5769859" y="4554819"/>
            <a:ext cx="471980" cy="28700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11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40FEB15F-08A5-734E-A24A-B716B915B779}"/>
              </a:ext>
            </a:extLst>
          </p:cNvPr>
          <p:cNvCxnSpPr/>
          <p:nvPr/>
        </p:nvCxnSpPr>
        <p:spPr>
          <a:xfrm flipV="1">
            <a:off x="534480" y="5881451"/>
            <a:ext cx="217289" cy="3229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Oval 165">
            <a:extLst>
              <a:ext uri="{FF2B5EF4-FFF2-40B4-BE49-F238E27FC236}">
                <a16:creationId xmlns:a16="http://schemas.microsoft.com/office/drawing/2014/main" id="{655C3221-4F65-A648-AE14-222E7238F213}"/>
              </a:ext>
            </a:extLst>
          </p:cNvPr>
          <p:cNvSpPr/>
          <p:nvPr/>
        </p:nvSpPr>
        <p:spPr>
          <a:xfrm>
            <a:off x="590407" y="5744402"/>
            <a:ext cx="312127" cy="312127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Cloud 166">
            <a:extLst>
              <a:ext uri="{FF2B5EF4-FFF2-40B4-BE49-F238E27FC236}">
                <a16:creationId xmlns:a16="http://schemas.microsoft.com/office/drawing/2014/main" id="{C6B76B60-B642-E542-9227-DCD4C826AE98}"/>
              </a:ext>
            </a:extLst>
          </p:cNvPr>
          <p:cNvSpPr/>
          <p:nvPr/>
        </p:nvSpPr>
        <p:spPr>
          <a:xfrm>
            <a:off x="4957008" y="6063463"/>
            <a:ext cx="387870" cy="392332"/>
          </a:xfrm>
          <a:prstGeom prst="cloud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loud 167">
            <a:extLst>
              <a:ext uri="{FF2B5EF4-FFF2-40B4-BE49-F238E27FC236}">
                <a16:creationId xmlns:a16="http://schemas.microsoft.com/office/drawing/2014/main" id="{5B6BDCD3-CBC2-214B-BF44-D7030CF2D2D8}"/>
              </a:ext>
            </a:extLst>
          </p:cNvPr>
          <p:cNvSpPr/>
          <p:nvPr/>
        </p:nvSpPr>
        <p:spPr>
          <a:xfrm>
            <a:off x="5109408" y="6215863"/>
            <a:ext cx="387870" cy="392332"/>
          </a:xfrm>
          <a:prstGeom prst="cloud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Cloud 168">
            <a:extLst>
              <a:ext uri="{FF2B5EF4-FFF2-40B4-BE49-F238E27FC236}">
                <a16:creationId xmlns:a16="http://schemas.microsoft.com/office/drawing/2014/main" id="{C2C7E023-0953-1D4F-B6DF-9BC44DD5A4BF}"/>
              </a:ext>
            </a:extLst>
          </p:cNvPr>
          <p:cNvSpPr/>
          <p:nvPr/>
        </p:nvSpPr>
        <p:spPr>
          <a:xfrm>
            <a:off x="5750869" y="5538562"/>
            <a:ext cx="387870" cy="392332"/>
          </a:xfrm>
          <a:prstGeom prst="cloud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D3F4E522-7266-B54E-971B-C811B72937DD}"/>
              </a:ext>
            </a:extLst>
          </p:cNvPr>
          <p:cNvSpPr/>
          <p:nvPr/>
        </p:nvSpPr>
        <p:spPr>
          <a:xfrm rot="11624365">
            <a:off x="5765129" y="5539264"/>
            <a:ext cx="388420" cy="340810"/>
          </a:xfrm>
          <a:custGeom>
            <a:avLst/>
            <a:gdLst>
              <a:gd name="connsiteX0" fmla="*/ 0 w 240632"/>
              <a:gd name="connsiteY0" fmla="*/ 261427 h 261427"/>
              <a:gd name="connsiteX1" fmla="*/ 32085 w 240632"/>
              <a:gd name="connsiteY1" fmla="*/ 165174 h 261427"/>
              <a:gd name="connsiteX2" fmla="*/ 96253 w 240632"/>
              <a:gd name="connsiteY2" fmla="*/ 165174 h 261427"/>
              <a:gd name="connsiteX3" fmla="*/ 112295 w 240632"/>
              <a:gd name="connsiteY3" fmla="*/ 68922 h 261427"/>
              <a:gd name="connsiteX4" fmla="*/ 192506 w 240632"/>
              <a:gd name="connsiteY4" fmla="*/ 68922 h 261427"/>
              <a:gd name="connsiteX5" fmla="*/ 192506 w 240632"/>
              <a:gd name="connsiteY5" fmla="*/ 4753 h 261427"/>
              <a:gd name="connsiteX6" fmla="*/ 240632 w 240632"/>
              <a:gd name="connsiteY6" fmla="*/ 4753 h 261427"/>
              <a:gd name="connsiteX7" fmla="*/ 240632 w 240632"/>
              <a:gd name="connsiteY7" fmla="*/ 4753 h 261427"/>
              <a:gd name="connsiteX8" fmla="*/ 240632 w 240632"/>
              <a:gd name="connsiteY8" fmla="*/ 4753 h 26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632" h="261427">
                <a:moveTo>
                  <a:pt x="0" y="261427"/>
                </a:moveTo>
                <a:cubicBezTo>
                  <a:pt x="8021" y="221321"/>
                  <a:pt x="16043" y="181216"/>
                  <a:pt x="32085" y="165174"/>
                </a:cubicBezTo>
                <a:cubicBezTo>
                  <a:pt x="48127" y="149132"/>
                  <a:pt x="82885" y="181216"/>
                  <a:pt x="96253" y="165174"/>
                </a:cubicBezTo>
                <a:cubicBezTo>
                  <a:pt x="109621" y="149132"/>
                  <a:pt x="96253" y="84964"/>
                  <a:pt x="112295" y="68922"/>
                </a:cubicBezTo>
                <a:cubicBezTo>
                  <a:pt x="128337" y="52880"/>
                  <a:pt x="179138" y="79617"/>
                  <a:pt x="192506" y="68922"/>
                </a:cubicBezTo>
                <a:cubicBezTo>
                  <a:pt x="205874" y="58227"/>
                  <a:pt x="184485" y="15448"/>
                  <a:pt x="192506" y="4753"/>
                </a:cubicBezTo>
                <a:cubicBezTo>
                  <a:pt x="200527" y="-5942"/>
                  <a:pt x="240632" y="4753"/>
                  <a:pt x="240632" y="4753"/>
                </a:cubicBezTo>
                <a:lnTo>
                  <a:pt x="240632" y="4753"/>
                </a:lnTo>
                <a:lnTo>
                  <a:pt x="240632" y="4753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22DF741-D2CC-514B-BF75-FD94B4873169}"/>
              </a:ext>
            </a:extLst>
          </p:cNvPr>
          <p:cNvSpPr/>
          <p:nvPr/>
        </p:nvSpPr>
        <p:spPr>
          <a:xfrm>
            <a:off x="5242986" y="5345559"/>
            <a:ext cx="471980" cy="28700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77D3AA97-E190-D14C-B48A-5A9357D80D6B}"/>
              </a:ext>
            </a:extLst>
          </p:cNvPr>
          <p:cNvSpPr/>
          <p:nvPr/>
        </p:nvSpPr>
        <p:spPr>
          <a:xfrm>
            <a:off x="4460613" y="5794096"/>
            <a:ext cx="471980" cy="28700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28819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l="16282" r="13949"/>
          <a:stretch/>
        </p:blipFill>
        <p:spPr>
          <a:xfrm>
            <a:off x="6899563" y="1840317"/>
            <a:ext cx="4943302" cy="200481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838200" y="1959429"/>
            <a:ext cx="488313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data that you feed to the algorithm includes the desired solutions, called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838200" y="3016332"/>
            <a:ext cx="54270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1: Classify an email as ‘spam’ or ‘not-spam’.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 task.</a:t>
            </a:r>
            <a:endParaRPr/>
          </a:p>
        </p:txBody>
      </p:sp>
      <p:sp>
        <p:nvSpPr>
          <p:cNvPr id="133" name="Google Shape;133;p19"/>
          <p:cNvSpPr txBox="1"/>
          <p:nvPr/>
        </p:nvSpPr>
        <p:spPr>
          <a:xfrm>
            <a:off x="838200" y="4711308"/>
            <a:ext cx="542702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2: Predict a target numerical value, such as the price of a car based on a set of predictors (age, mileage, brand, etc.) called 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features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 Task.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4">
            <a:alphaModFix/>
          </a:blip>
          <a:srcRect l="6819" r="2319" b="3704"/>
          <a:stretch/>
        </p:blipFill>
        <p:spPr>
          <a:xfrm>
            <a:off x="7137071" y="4304347"/>
            <a:ext cx="3800103" cy="21455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315521-D98E-C742-8B01-06200038CB03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D44253-ADCC-744F-9009-1275A6F1D9F6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608903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838200" y="207614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K-nearest neighbors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Linear Regression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Logistic Regression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Support Vector Machines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Decision Trees and Random Forests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Neural Networks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A8BA2-4AE0-D149-AA63-7BD6CD2469EC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2A1C9A-45E9-FD4C-BAF6-BD5E84F829AB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Supervised Learning Algorithms</a:t>
            </a:r>
          </a:p>
        </p:txBody>
      </p:sp>
    </p:spTree>
    <p:extLst>
      <p:ext uri="{BB962C8B-B14F-4D97-AF65-F5344CB8AC3E}">
        <p14:creationId xmlns:p14="http://schemas.microsoft.com/office/powerpoint/2010/main" val="2621677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D4D729-1056-6447-8057-965667E3509A}"/>
              </a:ext>
            </a:extLst>
          </p:cNvPr>
          <p:cNvSpPr txBox="1"/>
          <p:nvPr/>
        </p:nvSpPr>
        <p:spPr>
          <a:xfrm>
            <a:off x="10503568" y="6488668"/>
            <a:ext cx="170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Online Tutorial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8448EB-5F39-1F42-B299-BAD78A01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176" y="1936269"/>
            <a:ext cx="4631824" cy="38890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F803A7-6512-2442-A6DA-590EAFC9320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E8F6F7-11B1-4546-B2CD-74BD2B99C4A8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K-nearest Neighbors (KNN): Concept</a:t>
            </a:r>
          </a:p>
        </p:txBody>
      </p:sp>
    </p:spTree>
    <p:extLst>
      <p:ext uri="{BB962C8B-B14F-4D97-AF65-F5344CB8AC3E}">
        <p14:creationId xmlns:p14="http://schemas.microsoft.com/office/powerpoint/2010/main" val="33449628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D4D729-1056-6447-8057-965667E3509A}"/>
              </a:ext>
            </a:extLst>
          </p:cNvPr>
          <p:cNvSpPr txBox="1"/>
          <p:nvPr/>
        </p:nvSpPr>
        <p:spPr>
          <a:xfrm>
            <a:off x="10503568" y="6488668"/>
            <a:ext cx="170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Online Tutorial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8448EB-5F39-1F42-B299-BAD78A01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176" y="1936269"/>
            <a:ext cx="4631824" cy="3889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F3AC10-5255-4C49-AB2E-4882AE739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297" y="1936269"/>
            <a:ext cx="4514502" cy="39166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CE0582-B3C7-C941-8A8E-43465884433A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28A45A-5548-3340-8375-620188D03D71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K-nearest Neighbors (KNN): Concept</a:t>
            </a:r>
          </a:p>
        </p:txBody>
      </p:sp>
    </p:spTree>
    <p:extLst>
      <p:ext uri="{BB962C8B-B14F-4D97-AF65-F5344CB8AC3E}">
        <p14:creationId xmlns:p14="http://schemas.microsoft.com/office/powerpoint/2010/main" val="3446976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ACC05-809E-224F-A448-EECBAD78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010" y="3809353"/>
            <a:ext cx="5710990" cy="2057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5A357-77B6-6347-AE73-C61383D2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8" y="3809353"/>
            <a:ext cx="5262540" cy="1963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2EA99-12A5-D044-B5E3-03CF76A59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565" y="1991320"/>
            <a:ext cx="10426700" cy="1282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2004F4-B415-9649-A68D-43D6C847D6E9}"/>
              </a:ext>
            </a:extLst>
          </p:cNvPr>
          <p:cNvSpPr/>
          <p:nvPr/>
        </p:nvSpPr>
        <p:spPr>
          <a:xfrm>
            <a:off x="6096000" y="1991320"/>
            <a:ext cx="1138989" cy="318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683D25-E7A4-284C-997D-A91B657E9665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B271EF-04BA-A44F-896F-AC4BA61BDEB0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Applications in Genomics</a:t>
            </a:r>
          </a:p>
        </p:txBody>
      </p:sp>
    </p:spTree>
    <p:extLst>
      <p:ext uri="{BB962C8B-B14F-4D97-AF65-F5344CB8AC3E}">
        <p14:creationId xmlns:p14="http://schemas.microsoft.com/office/powerpoint/2010/main" val="12962802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B2D178F-1C48-5749-B273-69603829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502" y="1857999"/>
            <a:ext cx="5328876" cy="48395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023C7A-1787-3F48-A3E1-482DAB7DE365}"/>
              </a:ext>
            </a:extLst>
          </p:cNvPr>
          <p:cNvSpPr txBox="1"/>
          <p:nvPr/>
        </p:nvSpPr>
        <p:spPr>
          <a:xfrm>
            <a:off x="10234863" y="6488668"/>
            <a:ext cx="25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Huang </a:t>
            </a:r>
            <a:r>
              <a:rPr lang="en-US" i="1" dirty="0"/>
              <a:t>et al. </a:t>
            </a:r>
            <a:r>
              <a:rPr lang="en-US" dirty="0"/>
              <a:t>(2018)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434187-1C9B-2441-94B5-B0F56B04BD65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B68823B-8C7A-6547-BBE1-2C2559776554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Support Vector Machines (SVM): Concept</a:t>
            </a:r>
          </a:p>
        </p:txBody>
      </p:sp>
    </p:spTree>
    <p:extLst>
      <p:ext uri="{BB962C8B-B14F-4D97-AF65-F5344CB8AC3E}">
        <p14:creationId xmlns:p14="http://schemas.microsoft.com/office/powerpoint/2010/main" val="2912432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F74ED-D5E8-AD41-BF3B-AE7E83D0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496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Using DNA methylation to distinguish between acute lymphoblastic leukemia (ALL) and acute myeloid </a:t>
            </a:r>
            <a:r>
              <a:rPr lang="en-US" dirty="0" err="1"/>
              <a:t>leukiema</a:t>
            </a:r>
            <a:r>
              <a:rPr lang="en-US" dirty="0"/>
              <a:t> (AML)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DE9B2-3DCD-7D49-96FE-669C3A5E5E32}"/>
              </a:ext>
            </a:extLst>
          </p:cNvPr>
          <p:cNvSpPr txBox="1"/>
          <p:nvPr/>
        </p:nvSpPr>
        <p:spPr>
          <a:xfrm>
            <a:off x="10234863" y="6488668"/>
            <a:ext cx="25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</a:t>
            </a:r>
            <a:r>
              <a:rPr lang="en-US" i="1" dirty="0"/>
              <a:t>et al. </a:t>
            </a:r>
            <a:r>
              <a:rPr lang="en-US" dirty="0"/>
              <a:t>(2015)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9200A-7E9B-9E44-844B-80AB807E4D2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10F21A-40D8-A34F-8B6D-B058FE41EFC5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Support Vector Machines (SVM): Example</a:t>
            </a:r>
          </a:p>
        </p:txBody>
      </p:sp>
    </p:spTree>
    <p:extLst>
      <p:ext uri="{BB962C8B-B14F-4D97-AF65-F5344CB8AC3E}">
        <p14:creationId xmlns:p14="http://schemas.microsoft.com/office/powerpoint/2010/main" val="32846542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F74ED-D5E8-AD41-BF3B-AE7E83D0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496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Using DNA methylation to distinguish between acute lymphoblastic leukemia (ALL) and acute myeloid </a:t>
            </a:r>
            <a:r>
              <a:rPr lang="en-US" dirty="0" err="1"/>
              <a:t>leukiema</a:t>
            </a:r>
            <a:r>
              <a:rPr lang="en-US" dirty="0"/>
              <a:t> (AML)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E6EFFB-C7E9-E643-AE0A-7004E2180687}"/>
              </a:ext>
            </a:extLst>
          </p:cNvPr>
          <p:cNvSpPr/>
          <p:nvPr/>
        </p:nvSpPr>
        <p:spPr>
          <a:xfrm>
            <a:off x="144377" y="2640347"/>
            <a:ext cx="3160297" cy="384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Input Data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List of genomic regions with DNA methylation across many patient samples.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Samples are labeled with which type of cancer the patient has.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0A0BA-1931-BF4E-BB37-7D669BA67277}"/>
              </a:ext>
            </a:extLst>
          </p:cNvPr>
          <p:cNvSpPr txBox="1"/>
          <p:nvPr/>
        </p:nvSpPr>
        <p:spPr>
          <a:xfrm>
            <a:off x="10234863" y="6488668"/>
            <a:ext cx="25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</a:t>
            </a:r>
            <a:r>
              <a:rPr lang="en-US" i="1" dirty="0"/>
              <a:t>et al. </a:t>
            </a:r>
            <a:r>
              <a:rPr lang="en-US" dirty="0"/>
              <a:t>(2015)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DFB13E-D623-4848-9FE6-7EDBF20094A4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490D15-1CDA-3047-883F-59A2AB778952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Support Vector Machines (SVM): Example</a:t>
            </a:r>
          </a:p>
        </p:txBody>
      </p:sp>
    </p:spTree>
    <p:extLst>
      <p:ext uri="{BB962C8B-B14F-4D97-AF65-F5344CB8AC3E}">
        <p14:creationId xmlns:p14="http://schemas.microsoft.com/office/powerpoint/2010/main" val="1056650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F74ED-D5E8-AD41-BF3B-AE7E83D0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496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Using DNA methylation to distinguish between acute lymphoblastic leukemia (ALL) and acute myeloid </a:t>
            </a:r>
            <a:r>
              <a:rPr lang="en-US" dirty="0" err="1"/>
              <a:t>leukiema</a:t>
            </a:r>
            <a:r>
              <a:rPr lang="en-US" dirty="0"/>
              <a:t> (AML)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E6EFFB-C7E9-E643-AE0A-7004E2180687}"/>
              </a:ext>
            </a:extLst>
          </p:cNvPr>
          <p:cNvSpPr/>
          <p:nvPr/>
        </p:nvSpPr>
        <p:spPr>
          <a:xfrm>
            <a:off x="144377" y="2640347"/>
            <a:ext cx="3160297" cy="384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Input Data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List of genomic regions with DNA methylation across many patient samples.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Samples are labeled with which type of cancer the patient has.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9C32C-6CD4-784D-8E1B-D23544E0F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694" y="3198143"/>
            <a:ext cx="4484896" cy="321878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4F96AFF2-4059-8649-AE97-B9EA8BC83943}"/>
              </a:ext>
            </a:extLst>
          </p:cNvPr>
          <p:cNvSpPr/>
          <p:nvPr/>
        </p:nvSpPr>
        <p:spPr>
          <a:xfrm>
            <a:off x="3439361" y="4459788"/>
            <a:ext cx="482934" cy="3477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811D7-0C17-C948-B285-91EF6AB53513}"/>
              </a:ext>
            </a:extLst>
          </p:cNvPr>
          <p:cNvSpPr txBox="1"/>
          <p:nvPr/>
        </p:nvSpPr>
        <p:spPr>
          <a:xfrm>
            <a:off x="4022829" y="2996069"/>
            <a:ext cx="414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Selection with the Fisher Criterion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D02DD-66E6-954D-9D98-C6DAFF731790}"/>
              </a:ext>
            </a:extLst>
          </p:cNvPr>
          <p:cNvSpPr txBox="1"/>
          <p:nvPr/>
        </p:nvSpPr>
        <p:spPr>
          <a:xfrm>
            <a:off x="10234863" y="6488668"/>
            <a:ext cx="25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</a:t>
            </a:r>
            <a:r>
              <a:rPr lang="en-US" i="1" dirty="0"/>
              <a:t>et al. </a:t>
            </a:r>
            <a:r>
              <a:rPr lang="en-US" dirty="0"/>
              <a:t>(2015)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D43A3B-95C5-2248-8C5E-0EDB6E4460E2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8F0765-4BC0-6B48-8633-31329A8EE431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Support Vector Machines (SVM): Example</a:t>
            </a:r>
          </a:p>
        </p:txBody>
      </p:sp>
    </p:spTree>
    <p:extLst>
      <p:ext uri="{BB962C8B-B14F-4D97-AF65-F5344CB8AC3E}">
        <p14:creationId xmlns:p14="http://schemas.microsoft.com/office/powerpoint/2010/main" val="31995928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F74ED-D5E8-AD41-BF3B-AE7E83D0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9496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Using DNA methylation to distinguish between acute lymphoblastic leukemia (ALL) and acute myeloid </a:t>
            </a:r>
            <a:r>
              <a:rPr lang="en-US" dirty="0" err="1"/>
              <a:t>leukiema</a:t>
            </a:r>
            <a:r>
              <a:rPr lang="en-US" dirty="0"/>
              <a:t> (AML)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E6EFFB-C7E9-E643-AE0A-7004E2180687}"/>
              </a:ext>
            </a:extLst>
          </p:cNvPr>
          <p:cNvSpPr/>
          <p:nvPr/>
        </p:nvSpPr>
        <p:spPr>
          <a:xfrm>
            <a:off x="144377" y="2640347"/>
            <a:ext cx="3160297" cy="384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/>
              <a:t>Input Data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List of genomic regions with DNA methylation across many patient samples.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Samples are labeled with which type of cancer the patient has.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9C32C-6CD4-784D-8E1B-D23544E0F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694" y="3198143"/>
            <a:ext cx="4484896" cy="321878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4F96AFF2-4059-8649-AE97-B9EA8BC83943}"/>
              </a:ext>
            </a:extLst>
          </p:cNvPr>
          <p:cNvSpPr/>
          <p:nvPr/>
        </p:nvSpPr>
        <p:spPr>
          <a:xfrm>
            <a:off x="3439361" y="4459788"/>
            <a:ext cx="482934" cy="3477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811D7-0C17-C948-B285-91EF6AB53513}"/>
              </a:ext>
            </a:extLst>
          </p:cNvPr>
          <p:cNvSpPr txBox="1"/>
          <p:nvPr/>
        </p:nvSpPr>
        <p:spPr>
          <a:xfrm>
            <a:off x="4022829" y="2996069"/>
            <a:ext cx="414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Selection with the Fisher Criterion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778C8F2-D317-9742-AC86-597616D36D4A}"/>
              </a:ext>
            </a:extLst>
          </p:cNvPr>
          <p:cNvSpPr/>
          <p:nvPr/>
        </p:nvSpPr>
        <p:spPr>
          <a:xfrm>
            <a:off x="7927703" y="4459788"/>
            <a:ext cx="482934" cy="3477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425A4E-8C24-114B-A9E9-BC7C9EBA63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88" r="8810" b="4858"/>
          <a:stretch/>
        </p:blipFill>
        <p:spPr>
          <a:xfrm>
            <a:off x="8507725" y="3256748"/>
            <a:ext cx="3551655" cy="3101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2C5969-9835-A54A-9B6C-A4B12D3D4214}"/>
              </a:ext>
            </a:extLst>
          </p:cNvPr>
          <p:cNvSpPr txBox="1"/>
          <p:nvPr/>
        </p:nvSpPr>
        <p:spPr>
          <a:xfrm>
            <a:off x="10234863" y="6488668"/>
            <a:ext cx="25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</a:t>
            </a:r>
            <a:r>
              <a:rPr lang="en-US" i="1" dirty="0"/>
              <a:t>et al. </a:t>
            </a:r>
            <a:r>
              <a:rPr lang="en-US" dirty="0"/>
              <a:t>(2015)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CD9D48-A207-2B40-BA1D-4465ABF4BEE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08A10E-5A3E-B54C-83A3-D589C5F85BA8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Support Vector Machines (SVM): Example</a:t>
            </a:r>
          </a:p>
        </p:txBody>
      </p:sp>
    </p:spTree>
    <p:extLst>
      <p:ext uri="{BB962C8B-B14F-4D97-AF65-F5344CB8AC3E}">
        <p14:creationId xmlns:p14="http://schemas.microsoft.com/office/powerpoint/2010/main" val="1642851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8F2F0A-8C81-4141-80B4-0F3A4EB06E5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41A3E2-97EB-984B-B239-CF101608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Can your question be answered with a single data type?</a:t>
            </a:r>
          </a:p>
        </p:txBody>
      </p:sp>
    </p:spTree>
    <p:extLst>
      <p:ext uri="{BB962C8B-B14F-4D97-AF65-F5344CB8AC3E}">
        <p14:creationId xmlns:p14="http://schemas.microsoft.com/office/powerpoint/2010/main" val="35690056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CD6A5-D22D-1240-AB20-EAEA4C82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4" y="1690688"/>
            <a:ext cx="8903368" cy="4824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B6D7AB-DF36-484F-B3A0-A6668A0593B7}"/>
              </a:ext>
            </a:extLst>
          </p:cNvPr>
          <p:cNvSpPr txBox="1"/>
          <p:nvPr/>
        </p:nvSpPr>
        <p:spPr>
          <a:xfrm>
            <a:off x="10234863" y="6488668"/>
            <a:ext cx="25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Huang </a:t>
            </a:r>
            <a:r>
              <a:rPr lang="en-US" i="1" dirty="0"/>
              <a:t>et al. </a:t>
            </a:r>
            <a:r>
              <a:rPr lang="en-US" dirty="0"/>
              <a:t>(2018)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E3A717-0CD9-D145-8D0A-59F9E33DD775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E73976-B86E-9543-9C5D-CB6ACE517C96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Support Vector Machines Broadly Applied in Cancer Genomics</a:t>
            </a:r>
          </a:p>
        </p:txBody>
      </p:sp>
    </p:spTree>
    <p:extLst>
      <p:ext uri="{BB962C8B-B14F-4D97-AF65-F5344CB8AC3E}">
        <p14:creationId xmlns:p14="http://schemas.microsoft.com/office/powerpoint/2010/main" val="5503071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368969" y="1447986"/>
            <a:ext cx="10515600" cy="127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/>
              <a:t>Training data is partially labeled.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/>
              <a:t>Typically, there is a bit of labeled data and a lot of unlabeled data.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3751C8-4FD1-CD4C-95E4-1A0B50828577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602D69-72B3-D14F-990C-1D9B9B20A4F2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Semi-Supervised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148617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368969" y="1447986"/>
            <a:ext cx="10515600" cy="127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/>
              <a:t>Training data is partially labeled.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/>
              <a:t>Typically, there is a bit of labeled data and a lot of unlabeled data.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02AAF-6497-484A-9415-79E9B60AB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71"/>
          <a:stretch/>
        </p:blipFill>
        <p:spPr>
          <a:xfrm>
            <a:off x="6875713" y="2274622"/>
            <a:ext cx="5087687" cy="2943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676F00-0DEE-9946-B57F-0D0E3F4FC385}"/>
              </a:ext>
            </a:extLst>
          </p:cNvPr>
          <p:cNvSpPr txBox="1"/>
          <p:nvPr/>
        </p:nvSpPr>
        <p:spPr>
          <a:xfrm>
            <a:off x="368969" y="2413881"/>
            <a:ext cx="59516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Example: Gene-finding systems</a:t>
            </a:r>
          </a:p>
          <a:p>
            <a:endParaRPr lang="en-US" sz="2400" dirty="0"/>
          </a:p>
          <a:p>
            <a:r>
              <a:rPr lang="en-US" sz="2400" dirty="0"/>
              <a:t>1) Use a collection of annotated genes to train your model.</a:t>
            </a:r>
          </a:p>
          <a:p>
            <a:r>
              <a:rPr lang="en-US" sz="2400" dirty="0"/>
              <a:t>2) Then scan the whole genome and assign tentative labels for additional genes.</a:t>
            </a:r>
          </a:p>
          <a:p>
            <a:r>
              <a:rPr lang="en-US" sz="2400" dirty="0"/>
              <a:t>3) Update the model based on the tentative genes that were found.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4B641-C8FA-A24F-AF0E-1737BFAF911F}"/>
              </a:ext>
            </a:extLst>
          </p:cNvPr>
          <p:cNvSpPr txBox="1"/>
          <p:nvPr/>
        </p:nvSpPr>
        <p:spPr>
          <a:xfrm>
            <a:off x="9769642" y="6488668"/>
            <a:ext cx="25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Libbrecht</a:t>
            </a:r>
            <a:r>
              <a:rPr lang="en-US" dirty="0"/>
              <a:t>, Noble (2015)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36D207-8A17-CE44-A832-A6938ECFC9A3}"/>
              </a:ext>
            </a:extLst>
          </p:cNvPr>
          <p:cNvSpPr txBox="1"/>
          <p:nvPr/>
        </p:nvSpPr>
        <p:spPr>
          <a:xfrm>
            <a:off x="128336" y="5622476"/>
            <a:ext cx="1193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increases the amount of training data for your model and can results in better predictions.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36BE9C-CE85-314B-AC74-BC1D842E0309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72D3BA-095F-944A-B7F1-D1750022832B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Semi-Supervised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1041752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Very different!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Learning system is called an “agent”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The agent can: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dirty="0"/>
              <a:t>Observe the environment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dirty="0"/>
              <a:t>Select and perform actions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dirty="0"/>
              <a:t>Receive rewards/penalties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The agent must learn the best strategy, which is the one that maximizes rewards and minimizes penalties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Fewer genomics examples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570CD-7BD2-5842-9658-4167C962039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6D11A9-5447-2040-960B-6D100791A44E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9722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550" y="1755850"/>
            <a:ext cx="6424496" cy="48623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72E89-2700-B14B-8EA2-4DB63F40E3B7}"/>
              </a:ext>
            </a:extLst>
          </p:cNvPr>
          <p:cNvSpPr txBox="1"/>
          <p:nvPr/>
        </p:nvSpPr>
        <p:spPr>
          <a:xfrm>
            <a:off x="10684042" y="6488668"/>
            <a:ext cx="162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Geron</a:t>
            </a:r>
            <a:r>
              <a:rPr lang="en-US" dirty="0"/>
              <a:t> (2017)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932C16-1611-7D43-85C3-287AE7522902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05C1AF-B91C-B64B-BD24-58F743EF9408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chemeClr val="bg1"/>
                </a:solidFill>
              </a:rPr>
              <a:t>Reinforcement Learning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998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AlphaGo is a computer program created by Google’s DeepMind team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Invented in China over 2500 years ago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In 2016, it beat Go champion Lee Sedol (AlphaGo won 4 out of 5 games).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2 * 10</a:t>
            </a:r>
            <a:r>
              <a:rPr lang="en-US" sz="2400" baseline="30000"/>
              <a:t>170</a:t>
            </a:r>
            <a:r>
              <a:rPr lang="en-US" sz="2400"/>
              <a:t> = lower bound on number of legal board positions (more atoms than in the known universe)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It used “highly inventive winning moves” that went against hundreds of years of wisdom</a:t>
            </a:r>
            <a:endParaRPr sz="2400"/>
          </a:p>
        </p:txBody>
      </p:sp>
      <p:pic>
        <p:nvPicPr>
          <p:cNvPr id="392" name="Google Shape;39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7950" y="4709175"/>
            <a:ext cx="1858200" cy="17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75" y="4904750"/>
            <a:ext cx="6714576" cy="16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7B9DD6-AB46-0548-B1B6-EB79FCD67C04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F3E3B-02DD-CD49-9601-1B4650A3BE0E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Reinforcement Learning: </a:t>
            </a:r>
            <a:r>
              <a:rPr lang="en-US" sz="5000" b="1" dirty="0" err="1">
                <a:solidFill>
                  <a:schemeClr val="bg1"/>
                </a:solidFill>
              </a:rPr>
              <a:t>AlphaGo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54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900" y="1690825"/>
            <a:ext cx="2918400" cy="38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2"/>
          <p:cNvSpPr txBox="1"/>
          <p:nvPr/>
        </p:nvSpPr>
        <p:spPr>
          <a:xfrm>
            <a:off x="838200" y="5771900"/>
            <a:ext cx="10515600" cy="15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Learning was turned off during the games against Lee </a:t>
            </a:r>
            <a:r>
              <a:rPr lang="en-US" sz="2400" dirty="0" err="1"/>
              <a:t>Sedol</a:t>
            </a:r>
            <a:r>
              <a:rPr lang="en-US" sz="2400" dirty="0"/>
              <a:t>. </a:t>
            </a: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AlphaGo</a:t>
            </a:r>
            <a:r>
              <a:rPr lang="en-US" sz="2400" dirty="0"/>
              <a:t> was just applying the policy it had learned.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18B74-86E7-FD42-9AE5-6C74DA77D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34" y="2474900"/>
            <a:ext cx="7255376" cy="2366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3C42E3-D63C-4346-8FC2-9CF6C78ED7BF}"/>
              </a:ext>
            </a:extLst>
          </p:cNvPr>
          <p:cNvSpPr txBox="1"/>
          <p:nvPr/>
        </p:nvSpPr>
        <p:spPr>
          <a:xfrm>
            <a:off x="10764253" y="6488668"/>
            <a:ext cx="162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Silver (2016)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C3B8C7-3646-F040-B8B4-5FD95A790C39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6E5C9E-5BD5-CB45-8DE4-F51E4D037885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Reinforcement Learning: </a:t>
            </a:r>
            <a:r>
              <a:rPr lang="en-US" sz="5000" b="1" dirty="0" err="1">
                <a:solidFill>
                  <a:schemeClr val="bg1"/>
                </a:solidFill>
              </a:rPr>
              <a:t>AlphaGo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076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>
            <a:off x="838200" y="1059300"/>
            <a:ext cx="10515600" cy="48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Dimensionality Reduction, Clustering, and Visualization</a:t>
            </a:r>
            <a:endParaRPr dirty="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dirty="0"/>
              <a:t>Principal Component Analysis (PCA)</a:t>
            </a:r>
            <a:endParaRPr dirty="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dirty="0" err="1"/>
              <a:t>Kernal</a:t>
            </a:r>
            <a:r>
              <a:rPr lang="en-US" dirty="0"/>
              <a:t> PCA</a:t>
            </a:r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dirty="0"/>
              <a:t>Independent Component Analysis</a:t>
            </a:r>
            <a:endParaRPr dirty="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dirty="0"/>
              <a:t>Locally-Linear Embedding (LLE)</a:t>
            </a:r>
            <a:endParaRPr dirty="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dirty="0"/>
              <a:t>T-distributed Stochastic Neighbor Embedding (t-SNE)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370B83-F275-0943-8DF3-E5077D60B1B3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39E8D3-F049-9442-A20D-C80A400DDFAD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Unsupervised Learning Algorithms</a:t>
            </a:r>
          </a:p>
        </p:txBody>
      </p:sp>
    </p:spTree>
    <p:extLst>
      <p:ext uri="{BB962C8B-B14F-4D97-AF65-F5344CB8AC3E}">
        <p14:creationId xmlns:p14="http://schemas.microsoft.com/office/powerpoint/2010/main" val="351338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training data is unlabeled.</a:t>
            </a:r>
            <a:endParaRPr/>
          </a:p>
        </p:txBody>
      </p:sp>
      <p:pic>
        <p:nvPicPr>
          <p:cNvPr id="368" name="Google Shape;36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833" y="3119764"/>
            <a:ext cx="4813058" cy="246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586" y="3119764"/>
            <a:ext cx="5056316" cy="25737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p49"/>
          <p:cNvCxnSpPr/>
          <p:nvPr/>
        </p:nvCxnSpPr>
        <p:spPr>
          <a:xfrm>
            <a:off x="5348613" y="4398809"/>
            <a:ext cx="102713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D83108D-2AB2-754F-A2AC-1289BEDDB201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8571E-43FE-A84A-90BF-DE529C48EF55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Unsupervised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00768-334E-C44D-9DEE-C8BB90A26767}"/>
              </a:ext>
            </a:extLst>
          </p:cNvPr>
          <p:cNvSpPr txBox="1"/>
          <p:nvPr/>
        </p:nvSpPr>
        <p:spPr>
          <a:xfrm>
            <a:off x="10684042" y="6488668"/>
            <a:ext cx="162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Geron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5570862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8496" y="3384825"/>
            <a:ext cx="3928001" cy="347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0"/>
          <p:cNvSpPr txBox="1"/>
          <p:nvPr/>
        </p:nvSpPr>
        <p:spPr>
          <a:xfrm>
            <a:off x="10566023" y="6462888"/>
            <a:ext cx="2082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Cao</a:t>
            </a: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 et al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 2017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9222" y="1991287"/>
            <a:ext cx="2336650" cy="7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/>
          <p:nvPr/>
        </p:nvSpPr>
        <p:spPr>
          <a:xfrm>
            <a:off x="6643747" y="3324176"/>
            <a:ext cx="567900" cy="40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0"/>
          <p:cNvSpPr txBox="1"/>
          <p:nvPr/>
        </p:nvSpPr>
        <p:spPr>
          <a:xfrm>
            <a:off x="7028597" y="2759864"/>
            <a:ext cx="37179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Neuron Cells in C. elegans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748" y="2508509"/>
            <a:ext cx="4856252" cy="360145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58DADF-B6DF-C044-95AC-D0F33C797EE2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8F64A3-8DD3-1246-B052-FFA3742FDFFD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T-SNE Example: Clustering cell types from single cell RNA-</a:t>
            </a:r>
            <a:r>
              <a:rPr lang="en-US" sz="5000" b="1" dirty="0" err="1">
                <a:solidFill>
                  <a:schemeClr val="bg1"/>
                </a:solidFill>
              </a:rPr>
              <a:t>seq</a:t>
            </a:r>
            <a:r>
              <a:rPr lang="en-US" sz="5000" b="1" dirty="0">
                <a:solidFill>
                  <a:schemeClr val="bg1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898226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0EDD7-522F-3F40-9234-5B272220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2" y="1873751"/>
            <a:ext cx="1203157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How large is the jellyfish genome? </a:t>
            </a:r>
          </a:p>
          <a:p>
            <a:r>
              <a:rPr lang="en-US" sz="2400" dirty="0"/>
              <a:t>How many chromosomes does it have? </a:t>
            </a:r>
          </a:p>
          <a:p>
            <a:r>
              <a:rPr lang="en-US" sz="2400" dirty="0"/>
              <a:t>What is its evolutionary relationship to other oceanic genomes?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2F0A-8C81-4141-80B4-0F3A4EB06E5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41A3E2-97EB-984B-B239-CF101608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Can your question be answered with a single data type?</a:t>
            </a:r>
          </a:p>
        </p:txBody>
      </p:sp>
    </p:spTree>
    <p:extLst>
      <p:ext uri="{BB962C8B-B14F-4D97-AF65-F5344CB8AC3E}">
        <p14:creationId xmlns:p14="http://schemas.microsoft.com/office/powerpoint/2010/main" val="20581752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CCDBDF-7180-9443-A475-9C0B215D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83" y="1690688"/>
            <a:ext cx="8661400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FD143-8AF2-3049-9F56-31ED5FA5B03E}"/>
              </a:ext>
            </a:extLst>
          </p:cNvPr>
          <p:cNvSpPr txBox="1"/>
          <p:nvPr/>
        </p:nvSpPr>
        <p:spPr>
          <a:xfrm>
            <a:off x="10222831" y="6515956"/>
            <a:ext cx="219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3"/>
              </a:rPr>
              <a:t>SciKit</a:t>
            </a:r>
            <a:r>
              <a:rPr lang="en-US" dirty="0">
                <a:hlinkClick r:id="rId3"/>
              </a:rPr>
              <a:t> Learn Tutorial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1DC078-2E1D-6547-8FB0-1779D8F522AA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56DB09-E3C0-9448-A349-49BEB8B7C0AE}"/>
              </a:ext>
            </a:extLst>
          </p:cNvPr>
          <p:cNvSpPr txBox="1">
            <a:spLocks/>
          </p:cNvSpPr>
          <p:nvPr/>
        </p:nvSpPr>
        <p:spPr>
          <a:xfrm>
            <a:off x="0" y="-349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Variations in </a:t>
            </a:r>
            <a:r>
              <a:rPr lang="en-US" sz="5000" b="1" dirty="0" err="1">
                <a:solidFill>
                  <a:schemeClr val="bg1"/>
                </a:solidFill>
              </a:rPr>
              <a:t>Dimensionaltiy</a:t>
            </a:r>
            <a:r>
              <a:rPr lang="en-US" sz="5000" b="1" dirty="0">
                <a:solidFill>
                  <a:schemeClr val="bg1"/>
                </a:solidFill>
              </a:rPr>
              <a:t> Reduction Methods</a:t>
            </a:r>
          </a:p>
        </p:txBody>
      </p:sp>
    </p:spTree>
    <p:extLst>
      <p:ext uri="{BB962C8B-B14F-4D97-AF65-F5344CB8AC3E}">
        <p14:creationId xmlns:p14="http://schemas.microsoft.com/office/powerpoint/2010/main" val="12252761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1D389E-25A9-924E-8898-A4CAF61C1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926" y="1395662"/>
            <a:ext cx="2806327" cy="269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CBA4DB-BA67-FE4D-87B4-053E215A9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716" y="1395662"/>
            <a:ext cx="3582934" cy="2699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DFD42-ED3A-984D-ACCD-E573B80C7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745" y="4001877"/>
            <a:ext cx="3298965" cy="2763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9C73CA-A327-974A-BD97-DA1B8079E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716" y="4001877"/>
            <a:ext cx="3581187" cy="28673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3D1BA8-DC98-8C4A-AA91-0FD58671E31F}"/>
              </a:ext>
            </a:extLst>
          </p:cNvPr>
          <p:cNvSpPr txBox="1"/>
          <p:nvPr/>
        </p:nvSpPr>
        <p:spPr>
          <a:xfrm>
            <a:off x="10222831" y="6515956"/>
            <a:ext cx="219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7"/>
              </a:rPr>
              <a:t>SciKit</a:t>
            </a:r>
            <a:r>
              <a:rPr lang="en-US" dirty="0">
                <a:hlinkClick r:id="rId7"/>
              </a:rPr>
              <a:t> Learn Tutorial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42E714-256A-E645-9EE9-BD96C03B131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877978-DFBD-2047-83F5-AA6D6CD64E08}"/>
              </a:ext>
            </a:extLst>
          </p:cNvPr>
          <p:cNvSpPr txBox="1">
            <a:spLocks/>
          </p:cNvSpPr>
          <p:nvPr/>
        </p:nvSpPr>
        <p:spPr>
          <a:xfrm>
            <a:off x="802178" y="-349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t-SNE is optimal for separating clusters</a:t>
            </a:r>
          </a:p>
        </p:txBody>
      </p:sp>
    </p:spTree>
    <p:extLst>
      <p:ext uri="{BB962C8B-B14F-4D97-AF65-F5344CB8AC3E}">
        <p14:creationId xmlns:p14="http://schemas.microsoft.com/office/powerpoint/2010/main" val="36050085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92C4B-8B5F-F042-A729-B3A9D4CA3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526"/>
            <a:ext cx="10515600" cy="8373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Ordering single cell RNA-</a:t>
            </a:r>
            <a:r>
              <a:rPr lang="en-US" dirty="0" err="1"/>
              <a:t>seq</a:t>
            </a:r>
            <a:r>
              <a:rPr lang="en-US" dirty="0"/>
              <a:t> measurements in </a:t>
            </a:r>
            <a:r>
              <a:rPr lang="en-US" dirty="0" err="1"/>
              <a:t>pseudotime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931A8-A732-E948-AA95-D58756B8F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463" y="2390890"/>
            <a:ext cx="5157537" cy="28566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A826EC-9659-4C4C-B2E8-31C3B182CD2F}"/>
              </a:ext>
            </a:extLst>
          </p:cNvPr>
          <p:cNvSpPr/>
          <p:nvPr/>
        </p:nvSpPr>
        <p:spPr>
          <a:xfrm>
            <a:off x="320842" y="3641558"/>
            <a:ext cx="256674" cy="20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4008B3-01CC-0C43-8161-AAC06134B1BF}"/>
              </a:ext>
            </a:extLst>
          </p:cNvPr>
          <p:cNvSpPr/>
          <p:nvPr/>
        </p:nvSpPr>
        <p:spPr>
          <a:xfrm>
            <a:off x="3553325" y="2491287"/>
            <a:ext cx="264695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992EB-2C30-8D49-8CD9-15E62E9472AC}"/>
              </a:ext>
            </a:extLst>
          </p:cNvPr>
          <p:cNvSpPr/>
          <p:nvPr/>
        </p:nvSpPr>
        <p:spPr>
          <a:xfrm>
            <a:off x="8125326" y="2770325"/>
            <a:ext cx="256674" cy="20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Google Shape;378;p50">
            <a:extLst>
              <a:ext uri="{FF2B5EF4-FFF2-40B4-BE49-F238E27FC236}">
                <a16:creationId xmlns:a16="http://schemas.microsoft.com/office/drawing/2014/main" id="{F21013A6-A996-8041-8D23-1341D3A4C827}"/>
              </a:ext>
            </a:extLst>
          </p:cNvPr>
          <p:cNvSpPr txBox="1"/>
          <p:nvPr/>
        </p:nvSpPr>
        <p:spPr>
          <a:xfrm>
            <a:off x="10126041" y="6463464"/>
            <a:ext cx="2082000" cy="39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Trapnell</a:t>
            </a: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 et al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 2014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28350D-D309-584B-B9AA-68F1AC4EFAB3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32D126-1401-3C43-A0B9-E444DFEAE84B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Example: Independent Component Analysis</a:t>
            </a:r>
          </a:p>
        </p:txBody>
      </p:sp>
    </p:spTree>
    <p:extLst>
      <p:ext uri="{BB962C8B-B14F-4D97-AF65-F5344CB8AC3E}">
        <p14:creationId xmlns:p14="http://schemas.microsoft.com/office/powerpoint/2010/main" val="4079404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92C4B-8B5F-F042-A729-B3A9D4CA3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37364"/>
          </a:xfrm>
        </p:spPr>
        <p:txBody>
          <a:bodyPr/>
          <a:lstStyle/>
          <a:p>
            <a:r>
              <a:rPr lang="en-US" dirty="0"/>
              <a:t>Ordering single cell RNA-</a:t>
            </a:r>
            <a:r>
              <a:rPr lang="en-US" dirty="0" err="1"/>
              <a:t>seq</a:t>
            </a:r>
            <a:r>
              <a:rPr lang="en-US" dirty="0"/>
              <a:t> measurements in </a:t>
            </a:r>
            <a:r>
              <a:rPr lang="en-US" dirty="0" err="1"/>
              <a:t>pseudotime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32DE0-1549-F843-9734-85F6801D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63" y="2542023"/>
            <a:ext cx="9753599" cy="37223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A826EC-9659-4C4C-B2E8-31C3B182CD2F}"/>
              </a:ext>
            </a:extLst>
          </p:cNvPr>
          <p:cNvSpPr/>
          <p:nvPr/>
        </p:nvSpPr>
        <p:spPr>
          <a:xfrm>
            <a:off x="1379621" y="2762402"/>
            <a:ext cx="256674" cy="20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4008B3-01CC-0C43-8161-AAC06134B1BF}"/>
              </a:ext>
            </a:extLst>
          </p:cNvPr>
          <p:cNvSpPr/>
          <p:nvPr/>
        </p:nvSpPr>
        <p:spPr>
          <a:xfrm>
            <a:off x="4146884" y="3278911"/>
            <a:ext cx="256674" cy="20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992EB-2C30-8D49-8CD9-15E62E9472AC}"/>
              </a:ext>
            </a:extLst>
          </p:cNvPr>
          <p:cNvSpPr/>
          <p:nvPr/>
        </p:nvSpPr>
        <p:spPr>
          <a:xfrm>
            <a:off x="8398042" y="3246827"/>
            <a:ext cx="256674" cy="20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Google Shape;378;p50">
            <a:extLst>
              <a:ext uri="{FF2B5EF4-FFF2-40B4-BE49-F238E27FC236}">
                <a16:creationId xmlns:a16="http://schemas.microsoft.com/office/drawing/2014/main" id="{F21013A6-A996-8041-8D23-1341D3A4C827}"/>
              </a:ext>
            </a:extLst>
          </p:cNvPr>
          <p:cNvSpPr txBox="1"/>
          <p:nvPr/>
        </p:nvSpPr>
        <p:spPr>
          <a:xfrm>
            <a:off x="10126041" y="6463464"/>
            <a:ext cx="2082000" cy="39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Trapnell</a:t>
            </a:r>
            <a:r>
              <a:rPr lang="en-US" i="1" dirty="0">
                <a:latin typeface="Calibri"/>
                <a:ea typeface="Calibri"/>
                <a:cs typeface="Calibri"/>
                <a:sym typeface="Calibri"/>
              </a:rPr>
              <a:t> et al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. 2014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20508C-07C7-304D-9B7E-F2D22D958DEA}"/>
              </a:ext>
            </a:extLst>
          </p:cNvPr>
          <p:cNvSpPr/>
          <p:nvPr/>
        </p:nvSpPr>
        <p:spPr>
          <a:xfrm>
            <a:off x="6553199" y="2542024"/>
            <a:ext cx="296779" cy="464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468FB9-A660-2C4F-9068-772F43A1C80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09BF8A-F435-5B48-B75B-37EDF8A3D70A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Example: Independent Component Analysis</a:t>
            </a:r>
          </a:p>
        </p:txBody>
      </p:sp>
    </p:spTree>
    <p:extLst>
      <p:ext uri="{BB962C8B-B14F-4D97-AF65-F5344CB8AC3E}">
        <p14:creationId xmlns:p14="http://schemas.microsoft.com/office/powerpoint/2010/main" val="12972472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880" y="360947"/>
            <a:ext cx="9166325" cy="629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0008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Batch Learning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System is incapable of learning incrementally and must be trained all at once.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Online Learning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System can learn from batches </a:t>
            </a: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of data.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A ‘Learning Rate’ setting can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determine how to weight new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data compared to the older data.</a:t>
            </a:r>
            <a:endParaRPr dirty="0"/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6947" y="3873025"/>
            <a:ext cx="5690727" cy="27956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ECBE16-685F-6E49-B0A9-E37AAD0F4D15}"/>
              </a:ext>
            </a:extLst>
          </p:cNvPr>
          <p:cNvSpPr txBox="1"/>
          <p:nvPr/>
        </p:nvSpPr>
        <p:spPr>
          <a:xfrm>
            <a:off x="10684042" y="6488668"/>
            <a:ext cx="162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Geron</a:t>
            </a:r>
            <a:r>
              <a:rPr lang="en-US" dirty="0"/>
              <a:t> (2017)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69B166-0151-144D-9AFA-078C8EDBBAA7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7CC626-7B30-6F4E-9BC9-9D5FCAA2DBE6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Batch Learning vs 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1469258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37" y="3532700"/>
            <a:ext cx="5479325" cy="29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8375" y="3355638"/>
            <a:ext cx="5625201" cy="31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/>
        </p:nvSpPr>
        <p:spPr>
          <a:xfrm>
            <a:off x="276650" y="2067600"/>
            <a:ext cx="51399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Learn labels of test data from measures of similarity between training instances and test instances.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6270775" y="2067600"/>
            <a:ext cx="57804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Build a model to make predictions and learn labels of test data from those predictions.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E03C90-5AEA-494A-BBCA-8AE1F50E114B}"/>
              </a:ext>
            </a:extLst>
          </p:cNvPr>
          <p:cNvSpPr txBox="1"/>
          <p:nvPr/>
        </p:nvSpPr>
        <p:spPr>
          <a:xfrm>
            <a:off x="10684042" y="6488668"/>
            <a:ext cx="162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Geron</a:t>
            </a:r>
            <a:r>
              <a:rPr lang="en-US" dirty="0"/>
              <a:t> (2017)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2037E0-DF2E-3540-8F06-BA35FAA6DCA5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89D41E2-7A02-594D-817E-DF0CAABD740E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Instance-Based vs Model Based Learning</a:t>
            </a:r>
          </a:p>
        </p:txBody>
      </p:sp>
    </p:spTree>
    <p:extLst>
      <p:ext uri="{BB962C8B-B14F-4D97-AF65-F5344CB8AC3E}">
        <p14:creationId xmlns:p14="http://schemas.microsoft.com/office/powerpoint/2010/main" val="42126222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body" idx="1"/>
          </p:nvPr>
        </p:nvSpPr>
        <p:spPr>
          <a:xfrm>
            <a:off x="120317" y="1536867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0" indent="-514350" algn="l" rtl="0">
              <a:spcBef>
                <a:spcPts val="10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Insufficient quality of training data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Non-representative training set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Poor quality data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Irrelevant features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Overfitting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 err="1"/>
              <a:t>Underfitting</a:t>
            </a:r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EC51A9-1477-3E42-AD0E-A8F049A7EEB6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40B9B8-F1A4-2941-A544-240671AF6DAE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Main Challenges in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10615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body" idx="1"/>
          </p:nvPr>
        </p:nvSpPr>
        <p:spPr>
          <a:xfrm>
            <a:off x="120317" y="1536867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0" indent="-514350" algn="l" rtl="0">
              <a:spcBef>
                <a:spcPts val="10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Insufficient quality of training data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Non-representative training set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Poor quality data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Irrelevant features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/>
              <a:t>Overfitting</a:t>
            </a:r>
            <a:endParaRPr dirty="0"/>
          </a:p>
          <a:p>
            <a:pPr marL="628650" lvl="0" indent="-51435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-US" dirty="0" err="1"/>
              <a:t>Underfitting</a:t>
            </a:r>
            <a:endParaRPr dirty="0"/>
          </a:p>
        </p:txBody>
      </p:sp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737" y="2914793"/>
            <a:ext cx="7660104" cy="20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92234-417B-C149-8FDA-E49872896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905" y="4973668"/>
            <a:ext cx="7940842" cy="17646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EC51A9-1477-3E42-AD0E-A8F049A7EEB6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40B9B8-F1A4-2941-A544-240671AF6DAE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Main Challenges in Machine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36C3B-F31F-AD47-8E3A-5719111CBE8A}"/>
              </a:ext>
            </a:extLst>
          </p:cNvPr>
          <p:cNvSpPr txBox="1"/>
          <p:nvPr/>
        </p:nvSpPr>
        <p:spPr>
          <a:xfrm>
            <a:off x="4764505" y="2545461"/>
            <a:ext cx="173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Underfitting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DC2345-5F02-2D4C-9891-211CD8ECA8E3}"/>
              </a:ext>
            </a:extLst>
          </p:cNvPr>
          <p:cNvSpPr txBox="1"/>
          <p:nvPr/>
        </p:nvSpPr>
        <p:spPr>
          <a:xfrm>
            <a:off x="7054515" y="2545461"/>
            <a:ext cx="173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Good Fit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8F0FA2-5043-AC4C-8120-B5A2C0850DEF}"/>
              </a:ext>
            </a:extLst>
          </p:cNvPr>
          <p:cNvSpPr txBox="1"/>
          <p:nvPr/>
        </p:nvSpPr>
        <p:spPr>
          <a:xfrm>
            <a:off x="9769643" y="2545461"/>
            <a:ext cx="173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Overfitting</a:t>
            </a:r>
          </a:p>
        </p:txBody>
      </p:sp>
    </p:spTree>
    <p:extLst>
      <p:ext uri="{BB962C8B-B14F-4D97-AF65-F5344CB8AC3E}">
        <p14:creationId xmlns:p14="http://schemas.microsoft.com/office/powerpoint/2010/main" val="27483364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>
            <a:spLocks noGrp="1"/>
          </p:cNvSpPr>
          <p:nvPr>
            <p:ph type="body" idx="1"/>
          </p:nvPr>
        </p:nvSpPr>
        <p:spPr>
          <a:xfrm>
            <a:off x="0" y="1325564"/>
            <a:ext cx="12192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Convolutional Neural Net (CNN):</a:t>
            </a:r>
            <a:endParaRPr sz="1800" b="1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242729"/>
              </a:buClr>
              <a:buSzPts val="1400"/>
              <a:buAutoNum type="arabicPeriod"/>
            </a:pPr>
            <a:r>
              <a:rPr lang="en-US" sz="1800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CNN take a fixed size input and generate fixed-size outputs.</a:t>
            </a:r>
            <a:endParaRPr sz="1800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729"/>
              </a:buClr>
              <a:buSzPts val="1400"/>
              <a:buAutoNum type="arabicPeriod"/>
            </a:pPr>
            <a:r>
              <a:rPr lang="en-US" sz="1800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CNN is a type of feed-forward artificial neural network - are variations of multilayer </a:t>
            </a:r>
            <a:r>
              <a:rPr lang="en-US" sz="1800" dirty="0" err="1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perceptrons</a:t>
            </a:r>
            <a:r>
              <a:rPr lang="en-US" sz="1800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 which are designed to use minimal amounts of preprocessing.</a:t>
            </a:r>
            <a:endParaRPr sz="1800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729"/>
              </a:buClr>
              <a:buSzPts val="1400"/>
              <a:buAutoNum type="arabicPeriod"/>
            </a:pPr>
            <a:r>
              <a:rPr lang="en-US" sz="1800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CNNs use connectivity pattern between its neurons is inspired by the organization of the animal visual cortex, whose individual neurons are arranged in such a way that they respond to overlapping regions tiling the visual field.</a:t>
            </a:r>
            <a:endParaRPr sz="1800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729"/>
              </a:buClr>
              <a:buSzPts val="1400"/>
              <a:buAutoNum type="arabicPeriod"/>
            </a:pPr>
            <a:r>
              <a:rPr lang="en-US" sz="1800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CNNs are ideal for images and videos processing.</a:t>
            </a:r>
            <a:endParaRPr sz="1800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Recurrent Neural Net (RNN):</a:t>
            </a:r>
            <a:endParaRPr sz="1800" b="1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242729"/>
              </a:buClr>
              <a:buSzPts val="1400"/>
              <a:buAutoNum type="arabicPeriod"/>
            </a:pPr>
            <a:r>
              <a:rPr lang="en-US" sz="1800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RNN can handle arbitrary input/output lengths.</a:t>
            </a:r>
            <a:endParaRPr sz="1800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729"/>
              </a:buClr>
              <a:buSzPts val="1400"/>
              <a:buAutoNum type="arabicPeriod"/>
            </a:pPr>
            <a:r>
              <a:rPr lang="en-US" sz="1800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RNN, unlike feedforward neural networks, can use their internal memory to process arbitrary sequences of inputs.</a:t>
            </a:r>
            <a:endParaRPr sz="1800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729"/>
              </a:buClr>
              <a:buSzPts val="1400"/>
              <a:buAutoNum type="arabicPeriod"/>
            </a:pPr>
            <a:r>
              <a:rPr lang="en-US" sz="1800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Recurrent neural networks use time-series information (i.e. what I spoke last will impact what I will speak next.)</a:t>
            </a:r>
            <a:endParaRPr sz="1800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93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729"/>
              </a:buClr>
              <a:buSzPts val="1400"/>
              <a:buAutoNum type="arabicPeriod"/>
            </a:pPr>
            <a:r>
              <a:rPr lang="en-US" sz="1800" dirty="0">
                <a:solidFill>
                  <a:srgbClr val="242729"/>
                </a:solidFill>
                <a:latin typeface="Arial"/>
                <a:ea typeface="Arial"/>
                <a:cs typeface="Arial"/>
                <a:sym typeface="Arial"/>
              </a:rPr>
              <a:t>RNNs are ideal for text and speech analysis.</a:t>
            </a:r>
            <a:endParaRPr sz="1800" dirty="0">
              <a:solidFill>
                <a:srgbClr val="24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C02920-C06C-8843-B1A2-0198C2E1829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3D3DE8-CF4B-244E-A05E-28FBF963F35F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Neural Nets (Deep Learning)</a:t>
            </a:r>
          </a:p>
        </p:txBody>
      </p:sp>
    </p:spTree>
    <p:extLst>
      <p:ext uri="{BB962C8B-B14F-4D97-AF65-F5344CB8AC3E}">
        <p14:creationId xmlns:p14="http://schemas.microsoft.com/office/powerpoint/2010/main" val="208286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0EDD7-522F-3F40-9234-5B272220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2" y="1873751"/>
            <a:ext cx="1203157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How large is the jellyfish genome? </a:t>
            </a:r>
          </a:p>
          <a:p>
            <a:r>
              <a:rPr lang="en-US" sz="2400" dirty="0"/>
              <a:t>How many chromosomes does it have? </a:t>
            </a:r>
          </a:p>
          <a:p>
            <a:r>
              <a:rPr lang="en-US" sz="2400" dirty="0"/>
              <a:t>What is its evolutionary relationship to other oceanic genomes?</a:t>
            </a:r>
          </a:p>
          <a:p>
            <a:pPr marL="0" indent="0" algn="ctr">
              <a:buNone/>
            </a:pPr>
            <a:r>
              <a:rPr lang="en-US" sz="2400" b="1" dirty="0"/>
              <a:t>DNA Sequencing!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2F0A-8C81-4141-80B4-0F3A4EB06E5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41A3E2-97EB-984B-B239-CF101608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Can your question be answered with a single data type?</a:t>
            </a:r>
          </a:p>
        </p:txBody>
      </p:sp>
    </p:spTree>
    <p:extLst>
      <p:ext uri="{BB962C8B-B14F-4D97-AF65-F5344CB8AC3E}">
        <p14:creationId xmlns:p14="http://schemas.microsoft.com/office/powerpoint/2010/main" val="6246557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032338-11F9-414A-A0FA-91F1D904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0" y="1690688"/>
            <a:ext cx="8597900" cy="24440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1CE06E-A7A0-0C4A-9383-52AE90DE85E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D6151D-3422-6643-BD04-3D7A11B6748A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Convolutional Neural Nets</a:t>
            </a:r>
          </a:p>
        </p:txBody>
      </p:sp>
    </p:spTree>
    <p:extLst>
      <p:ext uri="{BB962C8B-B14F-4D97-AF65-F5344CB8AC3E}">
        <p14:creationId xmlns:p14="http://schemas.microsoft.com/office/powerpoint/2010/main" val="29102126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032338-11F9-414A-A0FA-91F1D904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0" y="1690688"/>
            <a:ext cx="8597900" cy="2444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7CA6C-A8FD-F146-B8AD-A1A295F45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50" y="4399456"/>
            <a:ext cx="3340100" cy="2438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253BCD-E253-BB43-AA90-3ABBBFD9CB5B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D05967-88B8-5C4A-8BA8-BE94A6E22A07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Convolutional Neural Nets</a:t>
            </a:r>
          </a:p>
        </p:txBody>
      </p:sp>
    </p:spTree>
    <p:extLst>
      <p:ext uri="{BB962C8B-B14F-4D97-AF65-F5344CB8AC3E}">
        <p14:creationId xmlns:p14="http://schemas.microsoft.com/office/powerpoint/2010/main" val="16555364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57A07F-1F19-E64F-AA65-F9AE154C4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0" y="1690688"/>
            <a:ext cx="8597900" cy="2444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EA388-7FDE-5244-B49A-C0CFD6B2C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10" y="4450438"/>
            <a:ext cx="3953031" cy="2279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C25B01-114D-C04B-83E4-462BE0E816B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316E70-7DEC-834E-AC08-FA5F7DECA268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Convolutional Neural Nets</a:t>
            </a:r>
          </a:p>
        </p:txBody>
      </p:sp>
    </p:spTree>
    <p:extLst>
      <p:ext uri="{BB962C8B-B14F-4D97-AF65-F5344CB8AC3E}">
        <p14:creationId xmlns:p14="http://schemas.microsoft.com/office/powerpoint/2010/main" val="36081678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4DCC8-2939-6645-BC74-0524E8D2C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7" y="1968023"/>
            <a:ext cx="6367045" cy="2002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2A587-B562-6D42-9573-59C8119D9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11" y="3738443"/>
            <a:ext cx="6930189" cy="2857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AFA71E-D8A3-874B-BD06-9752CCEDAAE1}"/>
              </a:ext>
            </a:extLst>
          </p:cNvPr>
          <p:cNvSpPr/>
          <p:nvPr/>
        </p:nvSpPr>
        <p:spPr>
          <a:xfrm>
            <a:off x="128337" y="59953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2A2A2A"/>
                </a:solidFill>
                <a:latin typeface="Merriweather"/>
              </a:rPr>
              <a:t>A</a:t>
            </a:r>
            <a:r>
              <a:rPr lang="en-US" dirty="0">
                <a:solidFill>
                  <a:srgbClr val="2A2A2A"/>
                </a:solidFill>
                <a:latin typeface="Merriweather"/>
              </a:rPr>
              <a:t> is encoded as (1 0 0 0), </a:t>
            </a:r>
            <a:r>
              <a:rPr lang="en-US" i="1" dirty="0">
                <a:solidFill>
                  <a:srgbClr val="2A2A2A"/>
                </a:solidFill>
                <a:latin typeface="Merriweather"/>
              </a:rPr>
              <a:t>T</a:t>
            </a:r>
            <a:r>
              <a:rPr lang="en-US" dirty="0">
                <a:solidFill>
                  <a:srgbClr val="2A2A2A"/>
                </a:solidFill>
                <a:latin typeface="Merriweather"/>
              </a:rPr>
              <a:t> is encoded as (0 1 0 0), </a:t>
            </a:r>
          </a:p>
          <a:p>
            <a:r>
              <a:rPr lang="en-US" i="1" dirty="0">
                <a:solidFill>
                  <a:srgbClr val="2A2A2A"/>
                </a:solidFill>
                <a:latin typeface="Merriweather"/>
              </a:rPr>
              <a:t>G</a:t>
            </a:r>
            <a:r>
              <a:rPr lang="en-US" dirty="0">
                <a:solidFill>
                  <a:srgbClr val="2A2A2A"/>
                </a:solidFill>
                <a:latin typeface="Merriweather"/>
              </a:rPr>
              <a:t> is encoded as (0 0 1 0) and </a:t>
            </a:r>
            <a:r>
              <a:rPr lang="en-US" i="1" dirty="0">
                <a:solidFill>
                  <a:srgbClr val="2A2A2A"/>
                </a:solidFill>
                <a:latin typeface="Merriweather"/>
              </a:rPr>
              <a:t>C</a:t>
            </a:r>
            <a:r>
              <a:rPr lang="en-US" dirty="0">
                <a:solidFill>
                  <a:srgbClr val="2A2A2A"/>
                </a:solidFill>
                <a:latin typeface="Merriweather"/>
              </a:rPr>
              <a:t> is encoded as (0 0 0 1).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DF3EBB-7265-2441-89C3-D929D79D3412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6876C1-D83E-BF49-A3A8-8DAB101F9BAC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Convolutional Neural Nets: Promoter Prediction</a:t>
            </a:r>
          </a:p>
        </p:txBody>
      </p:sp>
    </p:spTree>
    <p:extLst>
      <p:ext uri="{BB962C8B-B14F-4D97-AF65-F5344CB8AC3E}">
        <p14:creationId xmlns:p14="http://schemas.microsoft.com/office/powerpoint/2010/main" val="13077710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/>
          <p:nvPr/>
        </p:nvSpPr>
        <p:spPr>
          <a:xfrm>
            <a:off x="291200" y="3800300"/>
            <a:ext cx="859200" cy="84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84856-C251-114C-B44B-417FA615B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76"/>
          <a:stretch/>
        </p:blipFill>
        <p:spPr>
          <a:xfrm>
            <a:off x="6855661" y="2198237"/>
            <a:ext cx="4498139" cy="430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79197-924B-7343-9063-F5637858E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24"/>
          <a:stretch/>
        </p:blipFill>
        <p:spPr>
          <a:xfrm>
            <a:off x="1437439" y="2198237"/>
            <a:ext cx="4658561" cy="4305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BF5DA3-16EB-174F-822B-1D0CEC770FFB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538B86-CF13-2946-985F-226A1B4F61BA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Recurrent Neural Networks</a:t>
            </a:r>
          </a:p>
        </p:txBody>
      </p:sp>
      <p:sp>
        <p:nvSpPr>
          <p:cNvPr id="13" name="Google Shape;186;p27">
            <a:extLst>
              <a:ext uri="{FF2B5EF4-FFF2-40B4-BE49-F238E27FC236}">
                <a16:creationId xmlns:a16="http://schemas.microsoft.com/office/drawing/2014/main" id="{15D5F4B4-30A3-124F-AB16-00E721B741C2}"/>
              </a:ext>
            </a:extLst>
          </p:cNvPr>
          <p:cNvSpPr txBox="1">
            <a:spLocks/>
          </p:cNvSpPr>
          <p:nvPr/>
        </p:nvSpPr>
        <p:spPr>
          <a:xfrm>
            <a:off x="838200" y="1512437"/>
            <a:ext cx="10515600" cy="813668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RNNs allow for passing through the same layer multiple times</a:t>
            </a:r>
          </a:p>
        </p:txBody>
      </p:sp>
    </p:spTree>
    <p:extLst>
      <p:ext uri="{BB962C8B-B14F-4D97-AF65-F5344CB8AC3E}">
        <p14:creationId xmlns:p14="http://schemas.microsoft.com/office/powerpoint/2010/main" val="9241383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>
            <a:spLocks noGrp="1"/>
          </p:cNvSpPr>
          <p:nvPr>
            <p:ph type="title"/>
          </p:nvPr>
        </p:nvSpPr>
        <p:spPr>
          <a:xfrm>
            <a:off x="1076863" y="106457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Interpreting current signal from </a:t>
            </a:r>
            <a:r>
              <a:rPr lang="en-US" sz="3600" dirty="0" err="1"/>
              <a:t>nanopore</a:t>
            </a:r>
            <a:r>
              <a:rPr lang="en-US" sz="3600" dirty="0"/>
              <a:t> sequencing</a:t>
            </a:r>
            <a:endParaRPr sz="3600" dirty="0"/>
          </a:p>
        </p:txBody>
      </p:sp>
      <p:pic>
        <p:nvPicPr>
          <p:cNvPr id="339" name="Google Shape;3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390274"/>
            <a:ext cx="4680284" cy="435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6"/>
          <p:cNvPicPr preferRelativeResize="0"/>
          <p:nvPr/>
        </p:nvPicPr>
        <p:blipFill rotWithShape="1">
          <a:blip r:embed="rId4">
            <a:alphaModFix/>
          </a:blip>
          <a:srcRect l="15368" r="6261"/>
          <a:stretch/>
        </p:blipFill>
        <p:spPr>
          <a:xfrm>
            <a:off x="6463000" y="2827700"/>
            <a:ext cx="5595375" cy="313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6"/>
          <p:cNvSpPr txBox="1"/>
          <p:nvPr/>
        </p:nvSpPr>
        <p:spPr>
          <a:xfrm>
            <a:off x="838200" y="6560000"/>
            <a:ext cx="2082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Eisenstein. 2017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6"/>
          <p:cNvSpPr txBox="1"/>
          <p:nvPr/>
        </p:nvSpPr>
        <p:spPr>
          <a:xfrm>
            <a:off x="9144000" y="6479900"/>
            <a:ext cx="4161071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Oxford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Nanopore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Technologies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48F758-A7C5-474C-857E-8DAFC0D466FA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6D93C5-94B4-7D47-8DAC-F8CAA7743C6D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Example: Recurrent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45333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7"/>
          <p:cNvPicPr preferRelativeResize="0"/>
          <p:nvPr/>
        </p:nvPicPr>
        <p:blipFill rotWithShape="1">
          <a:blip r:embed="rId3">
            <a:alphaModFix/>
          </a:blip>
          <a:srcRect t="8571" r="17039" b="12935"/>
          <a:stretch/>
        </p:blipFill>
        <p:spPr>
          <a:xfrm>
            <a:off x="3270231" y="1954313"/>
            <a:ext cx="5164936" cy="39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7"/>
          <p:cNvSpPr txBox="1"/>
          <p:nvPr/>
        </p:nvSpPr>
        <p:spPr>
          <a:xfrm>
            <a:off x="1081656" y="3379000"/>
            <a:ext cx="21258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Basecalling accuracy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7"/>
          <p:cNvSpPr txBox="1"/>
          <p:nvPr/>
        </p:nvSpPr>
        <p:spPr>
          <a:xfrm>
            <a:off x="4015556" y="6005275"/>
            <a:ext cx="44196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Release of the sequencer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2" name="Google Shape;352;p47"/>
          <p:cNvCxnSpPr/>
          <p:nvPr/>
        </p:nvCxnSpPr>
        <p:spPr>
          <a:xfrm rot="10800000">
            <a:off x="6177806" y="4660325"/>
            <a:ext cx="30723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3" name="Google Shape;353;p47"/>
          <p:cNvSpPr txBox="1"/>
          <p:nvPr/>
        </p:nvSpPr>
        <p:spPr>
          <a:xfrm>
            <a:off x="9387956" y="4412800"/>
            <a:ext cx="21258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Introduction of RNN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42;p46">
            <a:extLst>
              <a:ext uri="{FF2B5EF4-FFF2-40B4-BE49-F238E27FC236}">
                <a16:creationId xmlns:a16="http://schemas.microsoft.com/office/drawing/2014/main" id="{8D7ED7B0-188F-644A-86D4-A4FFEE8CD12C}"/>
              </a:ext>
            </a:extLst>
          </p:cNvPr>
          <p:cNvSpPr txBox="1"/>
          <p:nvPr/>
        </p:nvSpPr>
        <p:spPr>
          <a:xfrm>
            <a:off x="9144000" y="6479900"/>
            <a:ext cx="4161071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Oxford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Nanopore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Technologies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F02E03-7FE4-C944-B607-58619172727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E95D26-070D-CB4F-9026-BB7EA7C96E02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RNNs Necessary for Sequencing Accuracy</a:t>
            </a:r>
          </a:p>
        </p:txBody>
      </p:sp>
      <p:sp>
        <p:nvSpPr>
          <p:cNvPr id="14" name="Google Shape;338;p46">
            <a:extLst>
              <a:ext uri="{FF2B5EF4-FFF2-40B4-BE49-F238E27FC236}">
                <a16:creationId xmlns:a16="http://schemas.microsoft.com/office/drawing/2014/main" id="{AAE6A7BD-7930-A344-9F3B-532EA768D5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09119"/>
            <a:ext cx="12641179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/>
              <a:t>Basecalling</a:t>
            </a:r>
            <a:r>
              <a:rPr lang="en-US" sz="2800" dirty="0"/>
              <a:t> accuracy increases significantly after RNNs introduced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4083920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“Open source library… with strong support for machine learning and deep learning. ”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Developed by Google’s AI research team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https://www.tensorflow.org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https://github.com/tensorflow/tensorflow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You can pip install it! 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pip install </a:t>
            </a:r>
            <a:r>
              <a:rPr lang="en-US" dirty="0" err="1"/>
              <a:t>tensorflow</a:t>
            </a:r>
            <a:r>
              <a:rPr lang="en-US" dirty="0"/>
              <a:t>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Also has APIs for Java, C, and GO </a:t>
            </a: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10" name="Google Shape;41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2625" y="3413175"/>
            <a:ext cx="2440850" cy="26105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254841-CF99-4846-A577-932FEF2FD884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214CCD-AE79-7349-906A-DF89610436D0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Get Started Using Deep Learning: </a:t>
            </a:r>
            <a:r>
              <a:rPr lang="en-US" sz="5000" b="1" dirty="0" err="1">
                <a:solidFill>
                  <a:schemeClr val="bg1"/>
                </a:solidFill>
              </a:rPr>
              <a:t>Tensorflow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943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4"/>
          <p:cNvSpPr txBox="1">
            <a:spLocks noGrp="1"/>
          </p:cNvSpPr>
          <p:nvPr>
            <p:ph type="body" idx="1"/>
          </p:nvPr>
        </p:nvSpPr>
        <p:spPr>
          <a:xfrm>
            <a:off x="838200" y="15350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Provides a framework and tools in which to build ML models 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Allows varying levels of abstraction 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1" indent="-342900" algn="l" rtl="0"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High level APIs let you use pre-defined models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914400" lvl="1" indent="-342900" algn="l" rtl="0"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Low level API allows you to define your own mathematical operations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Optimized for CPUs, GPUs, and TPUs (Tensor Processing Units) 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49FAE-551B-6449-964A-C7171C814F2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8FFD8A-2ABB-7B4B-8132-D82BC8C61820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Get Started Using Deep Learning: </a:t>
            </a:r>
            <a:r>
              <a:rPr lang="en-US" sz="5000" b="1" dirty="0" err="1">
                <a:solidFill>
                  <a:schemeClr val="bg1"/>
                </a:solidFill>
              </a:rPr>
              <a:t>Tensorflow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980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606" y="1677730"/>
            <a:ext cx="9691942" cy="41881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E1CAA0-010C-7B4E-B2E6-9DB399D6B00C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E43A1C-0CC9-6644-BF87-45B99FCB692B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Get Started Using Deep Learning: </a:t>
            </a:r>
            <a:r>
              <a:rPr lang="en-US" sz="5000" b="1" dirty="0" err="1">
                <a:solidFill>
                  <a:schemeClr val="bg1"/>
                </a:solidFill>
              </a:rPr>
              <a:t>Tensorflow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52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0EDD7-522F-3F40-9234-5B272220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2" y="1873751"/>
            <a:ext cx="1203157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How large is the jellyfish genome? </a:t>
            </a:r>
          </a:p>
          <a:p>
            <a:r>
              <a:rPr lang="en-US" sz="2400" dirty="0"/>
              <a:t>How many chromosomes does it have? </a:t>
            </a:r>
          </a:p>
          <a:p>
            <a:r>
              <a:rPr lang="en-US" sz="2400" dirty="0"/>
              <a:t>What is its evolutionary relationship to other oceanic genomes?</a:t>
            </a:r>
          </a:p>
          <a:p>
            <a:pPr marL="0" indent="0" algn="ctr">
              <a:buNone/>
            </a:pPr>
            <a:r>
              <a:rPr lang="en-US" sz="2400" b="1" dirty="0"/>
              <a:t>DNA Sequencing!</a:t>
            </a:r>
          </a:p>
          <a:p>
            <a:pPr marL="0" indent="0" algn="ctr">
              <a:buNone/>
            </a:pPr>
            <a:endParaRPr lang="en-US" sz="2400" dirty="0"/>
          </a:p>
          <a:p>
            <a:r>
              <a:rPr lang="en-US" sz="2400" dirty="0"/>
              <a:t>How does gene expression in the retina differ when mice are exposed to spaceflight? </a:t>
            </a:r>
          </a:p>
          <a:p>
            <a:r>
              <a:rPr lang="en-US" sz="2400" dirty="0"/>
              <a:t>What genes are expressed in the mouse retina on Earth? On the International Space Station?</a:t>
            </a:r>
          </a:p>
          <a:p>
            <a:r>
              <a:rPr lang="en-US" sz="2400" dirty="0"/>
              <a:t>How does gene expression in the retina alter in certain retinal diseases and in old age?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2F0A-8C81-4141-80B4-0F3A4EB06E5F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41A3E2-97EB-984B-B239-CF101608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Can your question be answered with a single data type?</a:t>
            </a:r>
          </a:p>
        </p:txBody>
      </p:sp>
    </p:spTree>
    <p:extLst>
      <p:ext uri="{BB962C8B-B14F-4D97-AF65-F5344CB8AC3E}">
        <p14:creationId xmlns:p14="http://schemas.microsoft.com/office/powerpoint/2010/main" val="16151969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6"/>
          <p:cNvSpPr txBox="1">
            <a:spLocks noGrp="1"/>
          </p:cNvSpPr>
          <p:nvPr>
            <p:ph type="body" idx="1"/>
          </p:nvPr>
        </p:nvSpPr>
        <p:spPr>
          <a:xfrm>
            <a:off x="838200" y="14243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Prerequisites: </a:t>
            </a:r>
            <a:endParaRPr dirty="0"/>
          </a:p>
          <a:p>
            <a:pPr marL="9144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python </a:t>
            </a: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pandas toolkit (for data manipulation and analysis)</a:t>
            </a:r>
            <a:endParaRPr dirty="0"/>
          </a:p>
          <a:p>
            <a:pPr marL="13716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pip install pandas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Install </a:t>
            </a:r>
            <a:r>
              <a:rPr lang="en-US" dirty="0" err="1"/>
              <a:t>Tensorflow</a:t>
            </a:r>
            <a:r>
              <a:rPr lang="en-US" dirty="0"/>
              <a:t>:</a:t>
            </a:r>
            <a:endParaRPr dirty="0"/>
          </a:p>
          <a:p>
            <a:pPr marL="9144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pip install </a:t>
            </a:r>
            <a:r>
              <a:rPr lang="en-US" dirty="0" err="1"/>
              <a:t>tensorflow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Take a look at their tutorials or </a:t>
            </a:r>
            <a:r>
              <a:rPr lang="en-US" dirty="0" err="1"/>
              <a:t>google’s</a:t>
            </a:r>
            <a:r>
              <a:rPr lang="en-US" dirty="0"/>
              <a:t> machine learning crash course: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https://www.tensorflow.org/tutorials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https://developers.google.com/machine-learning/crash-course/ml-intro</a:t>
            </a: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2D3AAB-C960-594B-9189-075B76EB5917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83EB5F-9EB0-1447-875E-C2D93295145F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Get Started Using Deep Learning: </a:t>
            </a:r>
            <a:r>
              <a:rPr lang="en-US" sz="5000" b="1" dirty="0" err="1">
                <a:solidFill>
                  <a:schemeClr val="bg1"/>
                </a:solidFill>
              </a:rPr>
              <a:t>Tensorflow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138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https://playground.tensorflow.org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Concepts: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Learning rate: Like a step size - how much you adjust weights each iteration.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Activation function: How the node determines its output for a given input.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Regularization: A penalty term on the objective related to the number of weights in the model.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Loss: A measurement of the goodness of the fit. 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EF46F-FE6C-3A41-A853-6BF312C34B2D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6DA3BD-F8E3-734E-A21C-C40A3B5D8D91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 err="1">
                <a:solidFill>
                  <a:schemeClr val="bg1"/>
                </a:solidFill>
              </a:rPr>
              <a:t>Visualzing</a:t>
            </a:r>
            <a:r>
              <a:rPr lang="en-US" sz="5000" b="1" dirty="0">
                <a:solidFill>
                  <a:schemeClr val="bg1"/>
                </a:solidFill>
              </a:rPr>
              <a:t> a Neural Network with </a:t>
            </a:r>
            <a:r>
              <a:rPr lang="en-US" sz="5000" b="1" dirty="0" err="1">
                <a:solidFill>
                  <a:schemeClr val="bg1"/>
                </a:solidFill>
              </a:rPr>
              <a:t>Tensorflow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206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8"/>
          <p:cNvSpPr txBox="1">
            <a:spLocks noGrp="1"/>
          </p:cNvSpPr>
          <p:nvPr>
            <p:ph type="body" idx="1"/>
          </p:nvPr>
        </p:nvSpPr>
        <p:spPr>
          <a:xfrm>
            <a:off x="838200" y="159265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Machine learning library for python</a:t>
            </a:r>
            <a:endParaRPr dirty="0"/>
          </a:p>
        </p:txBody>
      </p:sp>
      <p:pic>
        <p:nvPicPr>
          <p:cNvPr id="445" name="Google Shape;44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450" y="2592642"/>
            <a:ext cx="10515598" cy="40339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A5647A-FE2F-AB4B-86C6-8620FFCEC4E4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B71FAC-9C73-9D4A-9631-41C2F8726864}"/>
              </a:ext>
            </a:extLst>
          </p:cNvPr>
          <p:cNvSpPr txBox="1">
            <a:spLocks/>
          </p:cNvSpPr>
          <p:nvPr/>
        </p:nvSpPr>
        <p:spPr>
          <a:xfrm>
            <a:off x="280738" y="-34924"/>
            <a:ext cx="11630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chemeClr val="bg1"/>
                </a:solidFill>
              </a:rPr>
              <a:t>Other Machine Learning Packages: </a:t>
            </a:r>
            <a:r>
              <a:rPr lang="en-US" sz="5000" b="1" dirty="0" err="1">
                <a:solidFill>
                  <a:schemeClr val="bg1"/>
                </a:solidFill>
              </a:rPr>
              <a:t>scikit</a:t>
            </a:r>
            <a:r>
              <a:rPr lang="en-US" sz="5000" b="1" dirty="0">
                <a:solidFill>
                  <a:schemeClr val="bg1"/>
                </a:solidFill>
              </a:rPr>
              <a:t>-learn</a:t>
            </a:r>
          </a:p>
        </p:txBody>
      </p:sp>
    </p:spTree>
    <p:extLst>
      <p:ext uri="{BB962C8B-B14F-4D97-AF65-F5344CB8AC3E}">
        <p14:creationId xmlns:p14="http://schemas.microsoft.com/office/powerpoint/2010/main" val="3785368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673ADA-0AB0-6740-8F96-FD5ED487AB8D}"/>
              </a:ext>
            </a:extLst>
          </p:cNvPr>
          <p:cNvSpPr/>
          <p:nvPr/>
        </p:nvSpPr>
        <p:spPr>
          <a:xfrm>
            <a:off x="665018" y="269162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Types of Genomic Data </a:t>
            </a:r>
          </a:p>
          <a:p>
            <a:pPr algn="ctr"/>
            <a:r>
              <a:rPr lang="en-US" sz="2400" b="1" dirty="0"/>
              <a:t>[Sequencing Methods/Platforms]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5A16E9-2951-9D46-AB70-6FEC4C8D63B6}"/>
              </a:ext>
            </a:extLst>
          </p:cNvPr>
          <p:cNvSpPr/>
          <p:nvPr/>
        </p:nvSpPr>
        <p:spPr>
          <a:xfrm>
            <a:off x="665018" y="415178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Location of Data</a:t>
            </a:r>
          </a:p>
          <a:p>
            <a:pPr algn="ctr"/>
            <a:r>
              <a:rPr lang="en-US" sz="2400" b="1" dirty="0"/>
              <a:t>[Databases]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DAC91-B8C5-764C-A16D-C850B88D700C}"/>
              </a:ext>
            </a:extLst>
          </p:cNvPr>
          <p:cNvSpPr/>
          <p:nvPr/>
        </p:nvSpPr>
        <p:spPr>
          <a:xfrm>
            <a:off x="665018" y="5611941"/>
            <a:ext cx="1078992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Approaches to analyzing data</a:t>
            </a:r>
          </a:p>
          <a:p>
            <a:pPr algn="ctr"/>
            <a:r>
              <a:rPr lang="en-US" sz="2400" b="1" dirty="0"/>
              <a:t>[Crash Course in Machine Learning]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5DD735-F0D2-2141-A88B-7D733BAA167C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637DB-3C0D-354D-8356-773580D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78" y="-349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Lecture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AAB15-D9C6-1F4D-B3EF-8B20F6DCCB7A}"/>
              </a:ext>
            </a:extLst>
          </p:cNvPr>
          <p:cNvSpPr/>
          <p:nvPr/>
        </p:nvSpPr>
        <p:spPr>
          <a:xfrm>
            <a:off x="1163781" y="1548174"/>
            <a:ext cx="9792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Once you have a scientific question that you want to answer, how can you find the data and tools that you need in order to answer your question?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2173D-F9E8-3344-BE01-00BB095764BE}"/>
              </a:ext>
            </a:extLst>
          </p:cNvPr>
          <p:cNvSpPr txBox="1"/>
          <p:nvPr/>
        </p:nvSpPr>
        <p:spPr>
          <a:xfrm>
            <a:off x="665018" y="2691621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B1C3C-3DC9-AE4F-99A1-F3CE9337DBDA}"/>
              </a:ext>
            </a:extLst>
          </p:cNvPr>
          <p:cNvSpPr txBox="1"/>
          <p:nvPr/>
        </p:nvSpPr>
        <p:spPr>
          <a:xfrm>
            <a:off x="665018" y="4151781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173D5D-50AB-684E-8196-D829CDFDA115}"/>
              </a:ext>
            </a:extLst>
          </p:cNvPr>
          <p:cNvSpPr txBox="1"/>
          <p:nvPr/>
        </p:nvSpPr>
        <p:spPr>
          <a:xfrm>
            <a:off x="665018" y="5626864"/>
            <a:ext cx="124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Topic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73EF8-6F94-4149-A9E1-152175EC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989" y="2810909"/>
            <a:ext cx="1062789" cy="858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8756E3-D1E5-6046-ACBD-677D1884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988" y="4331180"/>
            <a:ext cx="1062789" cy="858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8A1542-476A-B542-8900-4F4E4DA31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987" y="5731229"/>
            <a:ext cx="1062789" cy="85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067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850F03-9A9A-8E4E-8BA0-25D9446F5070}"/>
              </a:ext>
            </a:extLst>
          </p:cNvPr>
          <p:cNvSpPr/>
          <p:nvPr/>
        </p:nvSpPr>
        <p:spPr>
          <a:xfrm>
            <a:off x="0" y="1"/>
            <a:ext cx="12192000" cy="1290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2A5A8A-0943-C648-B319-FE798126E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78" y="-349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Thanks for a great quarter!</a:t>
            </a:r>
          </a:p>
        </p:txBody>
      </p:sp>
    </p:spTree>
    <p:extLst>
      <p:ext uri="{BB962C8B-B14F-4D97-AF65-F5344CB8AC3E}">
        <p14:creationId xmlns:p14="http://schemas.microsoft.com/office/powerpoint/2010/main" val="4188633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7721</TotalTime>
  <Words>3616</Words>
  <Application>Microsoft Macintosh PowerPoint</Application>
  <PresentationFormat>Widescreen</PresentationFormat>
  <Paragraphs>618</Paragraphs>
  <Slides>94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2" baseType="lpstr">
      <vt:lpstr>Merriweather</vt:lpstr>
      <vt:lpstr>Arial</vt:lpstr>
      <vt:lpstr>Bookman Old Style</vt:lpstr>
      <vt:lpstr>Calibri</vt:lpstr>
      <vt:lpstr>Calibri Light</vt:lpstr>
      <vt:lpstr>Consolas</vt:lpstr>
      <vt:lpstr>Courier New</vt:lpstr>
      <vt:lpstr>Office Theme</vt:lpstr>
      <vt:lpstr>    Jumpstart to Becoming an Independent Researcher in Computational Biology</vt:lpstr>
      <vt:lpstr>Lecture Overview</vt:lpstr>
      <vt:lpstr>An Incomplete List of Genomic Data Types</vt:lpstr>
      <vt:lpstr>An Incomplete List of Genomic Data Types</vt:lpstr>
      <vt:lpstr>An Incomplete List of Genomic Data Types</vt:lpstr>
      <vt:lpstr>Can your question be answered with a single data type?</vt:lpstr>
      <vt:lpstr>Can your question be answered with a single data type?</vt:lpstr>
      <vt:lpstr>Can your question be answered with a single data type?</vt:lpstr>
      <vt:lpstr>Can your question be answered with a single data type?</vt:lpstr>
      <vt:lpstr>Can your question be answered with a single data type?</vt:lpstr>
      <vt:lpstr>Integrating Data Types: An Example</vt:lpstr>
      <vt:lpstr>Integrating Data Types: An Example</vt:lpstr>
      <vt:lpstr>Integrating Data Types: An Example</vt:lpstr>
      <vt:lpstr>Integrating Data Types: An Example</vt:lpstr>
      <vt:lpstr>Integrating Data Types: An Example</vt:lpstr>
      <vt:lpstr>Integrating Data Types: An Example</vt:lpstr>
      <vt:lpstr>Integrating Data Types: An Example</vt:lpstr>
      <vt:lpstr>Integrating Data Types: An Example</vt:lpstr>
      <vt:lpstr>Integrating Data Types: An Example</vt:lpstr>
      <vt:lpstr>Project Considerations</vt:lpstr>
      <vt:lpstr>Project Considerations</vt:lpstr>
      <vt:lpstr>Popular Sequencing Platforms</vt:lpstr>
      <vt:lpstr>Trade-off: Read Length vs Accuracy</vt:lpstr>
      <vt:lpstr>Trade-off: Read Length vs Accuracy</vt:lpstr>
      <vt:lpstr>Trade-off: Read Length vs Accuracy</vt:lpstr>
      <vt:lpstr>Example: Gene Expression (RNA-sequencing) Considerations</vt:lpstr>
      <vt:lpstr>Example: Gene Expression (RNA-sequencing) Considerations</vt:lpstr>
      <vt:lpstr>Example: Genome Assembly (DNA-sequencing)</vt:lpstr>
      <vt:lpstr>Example: Genome Assembly (DNA-sequencing)</vt:lpstr>
      <vt:lpstr>Example: Genome Assembly (DNA-sequencing)</vt:lpstr>
      <vt:lpstr>Example: Genome Assembly (DNA-sequencing)</vt:lpstr>
      <vt:lpstr>Project Considerations</vt:lpstr>
      <vt:lpstr>Project Considerations</vt:lpstr>
      <vt:lpstr>Lecture Overview</vt:lpstr>
      <vt:lpstr>Know What You’re Looking For</vt:lpstr>
      <vt:lpstr>SRA – Sequence Read Archive</vt:lpstr>
      <vt:lpstr>GenBank</vt:lpstr>
      <vt:lpstr>GEO – Gene Expression Omnibus</vt:lpstr>
      <vt:lpstr>1000 Genomes Project</vt:lpstr>
      <vt:lpstr>ENCODE: Encylopedia of DNA Elements</vt:lpstr>
      <vt:lpstr>The Cancer Genome Atlas (TCGA)</vt:lpstr>
      <vt:lpstr>NASA GeneLab</vt:lpstr>
      <vt:lpstr>Lecture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Interpreting current signal from nanopore sequencing</vt:lpstr>
      <vt:lpstr>Basecalling accuracy increases significantly after RNNs introduced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 Overview</vt:lpstr>
      <vt:lpstr>Thanks for a great quarter!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 540  Lecture </dc:title>
  <dc:creator>Eliah G. Overbey</dc:creator>
  <cp:lastModifiedBy>Eliah G. Overbey</cp:lastModifiedBy>
  <cp:revision>80</cp:revision>
  <dcterms:created xsi:type="dcterms:W3CDTF">2019-01-11T18:39:34Z</dcterms:created>
  <dcterms:modified xsi:type="dcterms:W3CDTF">2019-03-13T02:34:32Z</dcterms:modified>
</cp:coreProperties>
</file>