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8" r:id="rId3"/>
    <p:sldId id="259" r:id="rId4"/>
    <p:sldId id="260" r:id="rId5"/>
    <p:sldId id="279" r:id="rId6"/>
    <p:sldId id="280" r:id="rId7"/>
    <p:sldId id="281" r:id="rId8"/>
    <p:sldId id="262" r:id="rId9"/>
    <p:sldId id="278" r:id="rId10"/>
    <p:sldId id="285" r:id="rId11"/>
    <p:sldId id="286" r:id="rId12"/>
    <p:sldId id="274" r:id="rId13"/>
    <p:sldId id="265" r:id="rId14"/>
    <p:sldId id="267" r:id="rId15"/>
    <p:sldId id="268" r:id="rId16"/>
    <p:sldId id="270" r:id="rId17"/>
    <p:sldId id="272" r:id="rId18"/>
    <p:sldId id="275" r:id="rId19"/>
    <p:sldId id="283" r:id="rId20"/>
    <p:sldId id="276" r:id="rId21"/>
    <p:sldId id="277" r:id="rId22"/>
    <p:sldId id="257" r:id="rId23"/>
    <p:sldId id="284"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1"/>
    <p:restoredTop sz="94643"/>
  </p:normalViewPr>
  <p:slideViewPr>
    <p:cSldViewPr snapToGrid="0" snapToObjects="1">
      <p:cViewPr varScale="1">
        <p:scale>
          <a:sx n="108" d="100"/>
          <a:sy n="108" d="100"/>
        </p:scale>
        <p:origin x="224"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0F4813-D78D-D748-870D-308D5D72FFDE}" type="datetimeFigureOut">
              <a:rPr lang="en-US" smtClean="0"/>
              <a:t>1/10/19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FD29E3-6EEE-2640-8C84-B00D4CC6E8F2}" type="slidenum">
              <a:rPr lang="en-US" smtClean="0"/>
              <a:t>‹#›</a:t>
            </a:fld>
            <a:endParaRPr lang="en-US"/>
          </a:p>
        </p:txBody>
      </p:sp>
    </p:spTree>
    <p:extLst>
      <p:ext uri="{BB962C8B-B14F-4D97-AF65-F5344CB8AC3E}">
        <p14:creationId xmlns:p14="http://schemas.microsoft.com/office/powerpoint/2010/main" val="3150381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
            </a:r>
            <a:r>
              <a:rPr lang="en-US" dirty="0" err="1"/>
              <a:t>oo</a:t>
            </a:r>
            <a:r>
              <a:rPr lang="en-US" dirty="0"/>
              <a:t> – dee man-</a:t>
            </a:r>
            <a:r>
              <a:rPr lang="en-US" dirty="0" err="1"/>
              <a:t>brr</a:t>
            </a:r>
            <a:endParaRPr lang="en-US" dirty="0"/>
          </a:p>
          <a:p>
            <a:endParaRPr lang="en-US" dirty="0"/>
          </a:p>
          <a:p>
            <a:r>
              <a:rPr lang="en-US" dirty="0"/>
              <a:t>Anthem = health insurance company</a:t>
            </a:r>
          </a:p>
        </p:txBody>
      </p:sp>
      <p:sp>
        <p:nvSpPr>
          <p:cNvPr id="4" name="Slide Number Placeholder 3"/>
          <p:cNvSpPr>
            <a:spLocks noGrp="1"/>
          </p:cNvSpPr>
          <p:nvPr>
            <p:ph type="sldNum" sz="quarter" idx="10"/>
          </p:nvPr>
        </p:nvSpPr>
        <p:spPr/>
        <p:txBody>
          <a:bodyPr/>
          <a:lstStyle/>
          <a:p>
            <a:fld id="{DDFD29E3-6EEE-2640-8C84-B00D4CC6E8F2}" type="slidenum">
              <a:rPr lang="en-US" smtClean="0"/>
              <a:t>7</a:t>
            </a:fld>
            <a:endParaRPr lang="en-US"/>
          </a:p>
        </p:txBody>
      </p:sp>
    </p:spTree>
    <p:extLst>
      <p:ext uri="{BB962C8B-B14F-4D97-AF65-F5344CB8AC3E}">
        <p14:creationId xmlns:p14="http://schemas.microsoft.com/office/powerpoint/2010/main" val="2659685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Isolated at </a:t>
            </a:r>
            <a:r>
              <a:rPr lang="en-US" dirty="0" err="1"/>
              <a:t>Ashadze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DFD29E3-6EEE-2640-8C84-B00D4CC6E8F2}" type="slidenum">
              <a:rPr lang="en-US" smtClean="0"/>
              <a:t>11</a:t>
            </a:fld>
            <a:endParaRPr lang="en-US"/>
          </a:p>
        </p:txBody>
      </p:sp>
    </p:spTree>
    <p:extLst>
      <p:ext uri="{BB962C8B-B14F-4D97-AF65-F5344CB8AC3E}">
        <p14:creationId xmlns:p14="http://schemas.microsoft.com/office/powerpoint/2010/main" val="3247395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FD29E3-6EEE-2640-8C84-B00D4CC6E8F2}" type="slidenum">
              <a:rPr lang="en-US" smtClean="0"/>
              <a:t>16</a:t>
            </a:fld>
            <a:endParaRPr lang="en-US"/>
          </a:p>
        </p:txBody>
      </p:sp>
    </p:spTree>
    <p:extLst>
      <p:ext uri="{BB962C8B-B14F-4D97-AF65-F5344CB8AC3E}">
        <p14:creationId xmlns:p14="http://schemas.microsoft.com/office/powerpoint/2010/main" val="3660423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Developing Shiny apps</a:t>
            </a:r>
          </a:p>
          <a:p>
            <a:r>
              <a:rPr lang="en-US" dirty="0"/>
              <a:t>dynamic programming</a:t>
            </a:r>
          </a:p>
          <a:p>
            <a:r>
              <a:rPr lang="en-US" dirty="0"/>
              <a:t>more about </a:t>
            </a:r>
            <a:r>
              <a:rPr lang="en-US" dirty="0" err="1"/>
              <a:t>c++</a:t>
            </a:r>
            <a:r>
              <a:rPr lang="en-US" dirty="0"/>
              <a:t>, tips for optimization and parallelization</a:t>
            </a:r>
          </a:p>
          <a:p>
            <a:r>
              <a:rPr lang="en-US" dirty="0"/>
              <a:t>General </a:t>
            </a:r>
            <a:r>
              <a:rPr lang="en-US" dirty="0" err="1"/>
              <a:t>c++</a:t>
            </a:r>
            <a:r>
              <a:rPr lang="en-US" dirty="0"/>
              <a:t> tips</a:t>
            </a:r>
          </a:p>
          <a:p>
            <a:r>
              <a:rPr lang="en-US" dirty="0"/>
              <a:t>BLAST and multiple alignment</a:t>
            </a:r>
          </a:p>
          <a:p>
            <a:r>
              <a:rPr lang="en-US" dirty="0"/>
              <a:t>sequencing methods</a:t>
            </a:r>
          </a:p>
          <a:p>
            <a:r>
              <a:rPr lang="en-US" dirty="0"/>
              <a:t>version control</a:t>
            </a:r>
          </a:p>
          <a:p>
            <a:r>
              <a:rPr lang="en-US" dirty="0"/>
              <a:t>Some applied machine learning</a:t>
            </a:r>
          </a:p>
          <a:p>
            <a:r>
              <a:rPr lang="en-US" dirty="0"/>
              <a:t>feature transformations on sequence data</a:t>
            </a:r>
          </a:p>
          <a:p>
            <a:endParaRPr lang="en-US" dirty="0"/>
          </a:p>
        </p:txBody>
      </p:sp>
      <p:sp>
        <p:nvSpPr>
          <p:cNvPr id="4" name="Slide Number Placeholder 3"/>
          <p:cNvSpPr>
            <a:spLocks noGrp="1"/>
          </p:cNvSpPr>
          <p:nvPr>
            <p:ph type="sldNum" sz="quarter" idx="10"/>
          </p:nvPr>
        </p:nvSpPr>
        <p:spPr/>
        <p:txBody>
          <a:bodyPr/>
          <a:lstStyle/>
          <a:p>
            <a:fld id="{DDFD29E3-6EEE-2640-8C84-B00D4CC6E8F2}" type="slidenum">
              <a:rPr lang="en-US" smtClean="0"/>
              <a:t>23</a:t>
            </a:fld>
            <a:endParaRPr lang="en-US"/>
          </a:p>
        </p:txBody>
      </p:sp>
    </p:spTree>
    <p:extLst>
      <p:ext uri="{BB962C8B-B14F-4D97-AF65-F5344CB8AC3E}">
        <p14:creationId xmlns:p14="http://schemas.microsoft.com/office/powerpoint/2010/main" val="3846554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24CE-4513-C749-9F99-20273BD2EA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D928B7-C755-3D4F-9F85-4659D83A4C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EA7FD8-20C1-E440-8046-5A73D8E4A250}"/>
              </a:ext>
            </a:extLst>
          </p:cNvPr>
          <p:cNvSpPr>
            <a:spLocks noGrp="1"/>
          </p:cNvSpPr>
          <p:nvPr>
            <p:ph type="dt" sz="half" idx="10"/>
          </p:nvPr>
        </p:nvSpPr>
        <p:spPr/>
        <p:txBody>
          <a:bodyPr/>
          <a:lstStyle/>
          <a:p>
            <a:fld id="{244BF41C-89EE-BB4A-894F-93AF0F791649}" type="datetimeFigureOut">
              <a:rPr lang="en-US" smtClean="0"/>
              <a:t>1/10/19</a:t>
            </a:fld>
            <a:endParaRPr lang="en-US"/>
          </a:p>
        </p:txBody>
      </p:sp>
      <p:sp>
        <p:nvSpPr>
          <p:cNvPr id="5" name="Footer Placeholder 4">
            <a:extLst>
              <a:ext uri="{FF2B5EF4-FFF2-40B4-BE49-F238E27FC236}">
                <a16:creationId xmlns:a16="http://schemas.microsoft.com/office/drawing/2014/main" id="{67B7EEE9-F543-B34A-A826-60296BB3C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AAF0D7-05D0-504F-A203-B6CC7088DD4C}"/>
              </a:ext>
            </a:extLst>
          </p:cNvPr>
          <p:cNvSpPr>
            <a:spLocks noGrp="1"/>
          </p:cNvSpPr>
          <p:nvPr>
            <p:ph type="sldNum" sz="quarter" idx="12"/>
          </p:nvPr>
        </p:nvSpPr>
        <p:spPr/>
        <p:txBody>
          <a:bodyPr/>
          <a:lstStyle/>
          <a:p>
            <a:fld id="{E09DCD32-B4F3-8D48-B650-0DCDD3AC10C2}" type="slidenum">
              <a:rPr lang="en-US" smtClean="0"/>
              <a:t>‹#›</a:t>
            </a:fld>
            <a:endParaRPr lang="en-US"/>
          </a:p>
        </p:txBody>
      </p:sp>
    </p:spTree>
    <p:extLst>
      <p:ext uri="{BB962C8B-B14F-4D97-AF65-F5344CB8AC3E}">
        <p14:creationId xmlns:p14="http://schemas.microsoft.com/office/powerpoint/2010/main" val="1232916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491F-D987-554C-BBF5-C48D25E975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69951F-DB31-1E4E-B059-15EBD86372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90C2B-8B80-E544-8200-D4144C45EDB1}"/>
              </a:ext>
            </a:extLst>
          </p:cNvPr>
          <p:cNvSpPr>
            <a:spLocks noGrp="1"/>
          </p:cNvSpPr>
          <p:nvPr>
            <p:ph type="dt" sz="half" idx="10"/>
          </p:nvPr>
        </p:nvSpPr>
        <p:spPr/>
        <p:txBody>
          <a:bodyPr/>
          <a:lstStyle/>
          <a:p>
            <a:fld id="{244BF41C-89EE-BB4A-894F-93AF0F791649}" type="datetimeFigureOut">
              <a:rPr lang="en-US" smtClean="0"/>
              <a:t>1/10/19</a:t>
            </a:fld>
            <a:endParaRPr lang="en-US"/>
          </a:p>
        </p:txBody>
      </p:sp>
      <p:sp>
        <p:nvSpPr>
          <p:cNvPr id="5" name="Footer Placeholder 4">
            <a:extLst>
              <a:ext uri="{FF2B5EF4-FFF2-40B4-BE49-F238E27FC236}">
                <a16:creationId xmlns:a16="http://schemas.microsoft.com/office/drawing/2014/main" id="{B1168127-FE6F-E541-9ED6-CB922C948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35C43-8B85-5B49-866D-F8BB5DC0F06D}"/>
              </a:ext>
            </a:extLst>
          </p:cNvPr>
          <p:cNvSpPr>
            <a:spLocks noGrp="1"/>
          </p:cNvSpPr>
          <p:nvPr>
            <p:ph type="sldNum" sz="quarter" idx="12"/>
          </p:nvPr>
        </p:nvSpPr>
        <p:spPr/>
        <p:txBody>
          <a:bodyPr/>
          <a:lstStyle/>
          <a:p>
            <a:fld id="{E09DCD32-B4F3-8D48-B650-0DCDD3AC10C2}" type="slidenum">
              <a:rPr lang="en-US" smtClean="0"/>
              <a:t>‹#›</a:t>
            </a:fld>
            <a:endParaRPr lang="en-US"/>
          </a:p>
        </p:txBody>
      </p:sp>
    </p:spTree>
    <p:extLst>
      <p:ext uri="{BB962C8B-B14F-4D97-AF65-F5344CB8AC3E}">
        <p14:creationId xmlns:p14="http://schemas.microsoft.com/office/powerpoint/2010/main" val="4211610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C2E7B0-370B-4F4A-A8FF-F4B80FCC96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6B7107-D881-7B4E-902F-B99C536B5CF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8071F-83E7-0E4B-99B0-6F6A118B1B63}"/>
              </a:ext>
            </a:extLst>
          </p:cNvPr>
          <p:cNvSpPr>
            <a:spLocks noGrp="1"/>
          </p:cNvSpPr>
          <p:nvPr>
            <p:ph type="dt" sz="half" idx="10"/>
          </p:nvPr>
        </p:nvSpPr>
        <p:spPr/>
        <p:txBody>
          <a:bodyPr/>
          <a:lstStyle/>
          <a:p>
            <a:fld id="{244BF41C-89EE-BB4A-894F-93AF0F791649}" type="datetimeFigureOut">
              <a:rPr lang="en-US" smtClean="0"/>
              <a:t>1/10/19</a:t>
            </a:fld>
            <a:endParaRPr lang="en-US"/>
          </a:p>
        </p:txBody>
      </p:sp>
      <p:sp>
        <p:nvSpPr>
          <p:cNvPr id="5" name="Footer Placeholder 4">
            <a:extLst>
              <a:ext uri="{FF2B5EF4-FFF2-40B4-BE49-F238E27FC236}">
                <a16:creationId xmlns:a16="http://schemas.microsoft.com/office/drawing/2014/main" id="{56540192-61A4-F847-A511-2D16EDC3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58FE52-7AC6-8E4C-9E45-52E1E0E94B21}"/>
              </a:ext>
            </a:extLst>
          </p:cNvPr>
          <p:cNvSpPr>
            <a:spLocks noGrp="1"/>
          </p:cNvSpPr>
          <p:nvPr>
            <p:ph type="sldNum" sz="quarter" idx="12"/>
          </p:nvPr>
        </p:nvSpPr>
        <p:spPr/>
        <p:txBody>
          <a:bodyPr/>
          <a:lstStyle/>
          <a:p>
            <a:fld id="{E09DCD32-B4F3-8D48-B650-0DCDD3AC10C2}" type="slidenum">
              <a:rPr lang="en-US" smtClean="0"/>
              <a:t>‹#›</a:t>
            </a:fld>
            <a:endParaRPr lang="en-US"/>
          </a:p>
        </p:txBody>
      </p:sp>
    </p:spTree>
    <p:extLst>
      <p:ext uri="{BB962C8B-B14F-4D97-AF65-F5344CB8AC3E}">
        <p14:creationId xmlns:p14="http://schemas.microsoft.com/office/powerpoint/2010/main" val="2899624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77E01-6F35-AA48-910B-F76B7AD1A1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82210C-4050-584C-8770-4FBA0BC231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7C6B53-A015-3F4D-A380-4150F9128876}"/>
              </a:ext>
            </a:extLst>
          </p:cNvPr>
          <p:cNvSpPr>
            <a:spLocks noGrp="1"/>
          </p:cNvSpPr>
          <p:nvPr>
            <p:ph type="dt" sz="half" idx="10"/>
          </p:nvPr>
        </p:nvSpPr>
        <p:spPr/>
        <p:txBody>
          <a:bodyPr/>
          <a:lstStyle/>
          <a:p>
            <a:fld id="{244BF41C-89EE-BB4A-894F-93AF0F791649}" type="datetimeFigureOut">
              <a:rPr lang="en-US" smtClean="0"/>
              <a:t>1/10/19</a:t>
            </a:fld>
            <a:endParaRPr lang="en-US"/>
          </a:p>
        </p:txBody>
      </p:sp>
      <p:sp>
        <p:nvSpPr>
          <p:cNvPr id="5" name="Footer Placeholder 4">
            <a:extLst>
              <a:ext uri="{FF2B5EF4-FFF2-40B4-BE49-F238E27FC236}">
                <a16:creationId xmlns:a16="http://schemas.microsoft.com/office/drawing/2014/main" id="{CC3941D4-1548-BC43-8606-BF7EB7F07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98F66-D865-EE4D-9B65-9C5AE008FB1E}"/>
              </a:ext>
            </a:extLst>
          </p:cNvPr>
          <p:cNvSpPr>
            <a:spLocks noGrp="1"/>
          </p:cNvSpPr>
          <p:nvPr>
            <p:ph type="sldNum" sz="quarter" idx="12"/>
          </p:nvPr>
        </p:nvSpPr>
        <p:spPr/>
        <p:txBody>
          <a:bodyPr/>
          <a:lstStyle/>
          <a:p>
            <a:fld id="{E09DCD32-B4F3-8D48-B650-0DCDD3AC10C2}" type="slidenum">
              <a:rPr lang="en-US" smtClean="0"/>
              <a:t>‹#›</a:t>
            </a:fld>
            <a:endParaRPr lang="en-US"/>
          </a:p>
        </p:txBody>
      </p:sp>
    </p:spTree>
    <p:extLst>
      <p:ext uri="{BB962C8B-B14F-4D97-AF65-F5344CB8AC3E}">
        <p14:creationId xmlns:p14="http://schemas.microsoft.com/office/powerpoint/2010/main" val="239599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03E72-E3EA-B34E-A3F9-2F35B7ED1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2DE83B-3AF4-3540-A415-44A23EF5F4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DDC2C20-8218-3542-AEEB-D7A5F404082E}"/>
              </a:ext>
            </a:extLst>
          </p:cNvPr>
          <p:cNvSpPr>
            <a:spLocks noGrp="1"/>
          </p:cNvSpPr>
          <p:nvPr>
            <p:ph type="dt" sz="half" idx="10"/>
          </p:nvPr>
        </p:nvSpPr>
        <p:spPr/>
        <p:txBody>
          <a:bodyPr/>
          <a:lstStyle/>
          <a:p>
            <a:fld id="{244BF41C-89EE-BB4A-894F-93AF0F791649}" type="datetimeFigureOut">
              <a:rPr lang="en-US" smtClean="0"/>
              <a:t>1/10/19</a:t>
            </a:fld>
            <a:endParaRPr lang="en-US"/>
          </a:p>
        </p:txBody>
      </p:sp>
      <p:sp>
        <p:nvSpPr>
          <p:cNvPr id="5" name="Footer Placeholder 4">
            <a:extLst>
              <a:ext uri="{FF2B5EF4-FFF2-40B4-BE49-F238E27FC236}">
                <a16:creationId xmlns:a16="http://schemas.microsoft.com/office/drawing/2014/main" id="{F9FB952C-0560-B04C-9AF9-4F9013F0CE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D5439-224E-004A-BED8-DE10E90E65CE}"/>
              </a:ext>
            </a:extLst>
          </p:cNvPr>
          <p:cNvSpPr>
            <a:spLocks noGrp="1"/>
          </p:cNvSpPr>
          <p:nvPr>
            <p:ph type="sldNum" sz="quarter" idx="12"/>
          </p:nvPr>
        </p:nvSpPr>
        <p:spPr/>
        <p:txBody>
          <a:bodyPr/>
          <a:lstStyle/>
          <a:p>
            <a:fld id="{E09DCD32-B4F3-8D48-B650-0DCDD3AC10C2}" type="slidenum">
              <a:rPr lang="en-US" smtClean="0"/>
              <a:t>‹#›</a:t>
            </a:fld>
            <a:endParaRPr lang="en-US"/>
          </a:p>
        </p:txBody>
      </p:sp>
    </p:spTree>
    <p:extLst>
      <p:ext uri="{BB962C8B-B14F-4D97-AF65-F5344CB8AC3E}">
        <p14:creationId xmlns:p14="http://schemas.microsoft.com/office/powerpoint/2010/main" val="4284999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B8018-12C6-D242-97C8-08CD53E32E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2F55DD-B133-B848-8767-CD04C490A9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B461B-CE19-6240-B1E7-3FFFD64A4B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D88C2-4654-EE45-97F7-D315E708FF2D}"/>
              </a:ext>
            </a:extLst>
          </p:cNvPr>
          <p:cNvSpPr>
            <a:spLocks noGrp="1"/>
          </p:cNvSpPr>
          <p:nvPr>
            <p:ph type="dt" sz="half" idx="10"/>
          </p:nvPr>
        </p:nvSpPr>
        <p:spPr/>
        <p:txBody>
          <a:bodyPr/>
          <a:lstStyle/>
          <a:p>
            <a:fld id="{244BF41C-89EE-BB4A-894F-93AF0F791649}" type="datetimeFigureOut">
              <a:rPr lang="en-US" smtClean="0"/>
              <a:t>1/10/19</a:t>
            </a:fld>
            <a:endParaRPr lang="en-US"/>
          </a:p>
        </p:txBody>
      </p:sp>
      <p:sp>
        <p:nvSpPr>
          <p:cNvPr id="6" name="Footer Placeholder 5">
            <a:extLst>
              <a:ext uri="{FF2B5EF4-FFF2-40B4-BE49-F238E27FC236}">
                <a16:creationId xmlns:a16="http://schemas.microsoft.com/office/drawing/2014/main" id="{E7F8A7D9-404D-8840-92F0-3B712CA179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CC3A1-A63D-5048-96F0-D4CBC2B4EE06}"/>
              </a:ext>
            </a:extLst>
          </p:cNvPr>
          <p:cNvSpPr>
            <a:spLocks noGrp="1"/>
          </p:cNvSpPr>
          <p:nvPr>
            <p:ph type="sldNum" sz="quarter" idx="12"/>
          </p:nvPr>
        </p:nvSpPr>
        <p:spPr/>
        <p:txBody>
          <a:bodyPr/>
          <a:lstStyle/>
          <a:p>
            <a:fld id="{E09DCD32-B4F3-8D48-B650-0DCDD3AC10C2}" type="slidenum">
              <a:rPr lang="en-US" smtClean="0"/>
              <a:t>‹#›</a:t>
            </a:fld>
            <a:endParaRPr lang="en-US"/>
          </a:p>
        </p:txBody>
      </p:sp>
    </p:spTree>
    <p:extLst>
      <p:ext uri="{BB962C8B-B14F-4D97-AF65-F5344CB8AC3E}">
        <p14:creationId xmlns:p14="http://schemas.microsoft.com/office/powerpoint/2010/main" val="1571532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B18E-DD7A-CB43-9B64-D040C9C2DC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FB4D12-6474-5F48-8BB7-6A8A6D0F11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CEF5C8-F4C8-8448-89DC-80269971B1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2566D7-6BEB-0347-8CD1-780413B0F3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ABE140-2F97-E74B-8BA7-A6BA3E8C2C0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CF3F17-7041-7B4D-8F16-73249CDDFA9C}"/>
              </a:ext>
            </a:extLst>
          </p:cNvPr>
          <p:cNvSpPr>
            <a:spLocks noGrp="1"/>
          </p:cNvSpPr>
          <p:nvPr>
            <p:ph type="dt" sz="half" idx="10"/>
          </p:nvPr>
        </p:nvSpPr>
        <p:spPr/>
        <p:txBody>
          <a:bodyPr/>
          <a:lstStyle/>
          <a:p>
            <a:fld id="{244BF41C-89EE-BB4A-894F-93AF0F791649}" type="datetimeFigureOut">
              <a:rPr lang="en-US" smtClean="0"/>
              <a:t>1/10/19</a:t>
            </a:fld>
            <a:endParaRPr lang="en-US"/>
          </a:p>
        </p:txBody>
      </p:sp>
      <p:sp>
        <p:nvSpPr>
          <p:cNvPr id="8" name="Footer Placeholder 7">
            <a:extLst>
              <a:ext uri="{FF2B5EF4-FFF2-40B4-BE49-F238E27FC236}">
                <a16:creationId xmlns:a16="http://schemas.microsoft.com/office/drawing/2014/main" id="{31BBA326-B390-3C4A-966C-3ADC26CFA2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719F60-0C98-4B4F-907F-846033E1F678}"/>
              </a:ext>
            </a:extLst>
          </p:cNvPr>
          <p:cNvSpPr>
            <a:spLocks noGrp="1"/>
          </p:cNvSpPr>
          <p:nvPr>
            <p:ph type="sldNum" sz="quarter" idx="12"/>
          </p:nvPr>
        </p:nvSpPr>
        <p:spPr/>
        <p:txBody>
          <a:bodyPr/>
          <a:lstStyle/>
          <a:p>
            <a:fld id="{E09DCD32-B4F3-8D48-B650-0DCDD3AC10C2}" type="slidenum">
              <a:rPr lang="en-US" smtClean="0"/>
              <a:t>‹#›</a:t>
            </a:fld>
            <a:endParaRPr lang="en-US"/>
          </a:p>
        </p:txBody>
      </p:sp>
    </p:spTree>
    <p:extLst>
      <p:ext uri="{BB962C8B-B14F-4D97-AF65-F5344CB8AC3E}">
        <p14:creationId xmlns:p14="http://schemas.microsoft.com/office/powerpoint/2010/main" val="1672458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5ADA-2B48-B64B-97B0-EE7E5D11CA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866C3D-E898-344E-8D51-490ACA310CCB}"/>
              </a:ext>
            </a:extLst>
          </p:cNvPr>
          <p:cNvSpPr>
            <a:spLocks noGrp="1"/>
          </p:cNvSpPr>
          <p:nvPr>
            <p:ph type="dt" sz="half" idx="10"/>
          </p:nvPr>
        </p:nvSpPr>
        <p:spPr/>
        <p:txBody>
          <a:bodyPr/>
          <a:lstStyle/>
          <a:p>
            <a:fld id="{244BF41C-89EE-BB4A-894F-93AF0F791649}" type="datetimeFigureOut">
              <a:rPr lang="en-US" smtClean="0"/>
              <a:t>1/10/19</a:t>
            </a:fld>
            <a:endParaRPr lang="en-US"/>
          </a:p>
        </p:txBody>
      </p:sp>
      <p:sp>
        <p:nvSpPr>
          <p:cNvPr id="4" name="Footer Placeholder 3">
            <a:extLst>
              <a:ext uri="{FF2B5EF4-FFF2-40B4-BE49-F238E27FC236}">
                <a16:creationId xmlns:a16="http://schemas.microsoft.com/office/drawing/2014/main" id="{EA7E11F3-D7DA-D24C-B670-4BEF7B98D3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E9845F-233C-964B-8DFA-8455782CF2D4}"/>
              </a:ext>
            </a:extLst>
          </p:cNvPr>
          <p:cNvSpPr>
            <a:spLocks noGrp="1"/>
          </p:cNvSpPr>
          <p:nvPr>
            <p:ph type="sldNum" sz="quarter" idx="12"/>
          </p:nvPr>
        </p:nvSpPr>
        <p:spPr/>
        <p:txBody>
          <a:bodyPr/>
          <a:lstStyle/>
          <a:p>
            <a:fld id="{E09DCD32-B4F3-8D48-B650-0DCDD3AC10C2}" type="slidenum">
              <a:rPr lang="en-US" smtClean="0"/>
              <a:t>‹#›</a:t>
            </a:fld>
            <a:endParaRPr lang="en-US"/>
          </a:p>
        </p:txBody>
      </p:sp>
    </p:spTree>
    <p:extLst>
      <p:ext uri="{BB962C8B-B14F-4D97-AF65-F5344CB8AC3E}">
        <p14:creationId xmlns:p14="http://schemas.microsoft.com/office/powerpoint/2010/main" val="1919767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C187D5-BFB9-4B4C-9CEE-CCE26456319D}"/>
              </a:ext>
            </a:extLst>
          </p:cNvPr>
          <p:cNvSpPr>
            <a:spLocks noGrp="1"/>
          </p:cNvSpPr>
          <p:nvPr>
            <p:ph type="dt" sz="half" idx="10"/>
          </p:nvPr>
        </p:nvSpPr>
        <p:spPr/>
        <p:txBody>
          <a:bodyPr/>
          <a:lstStyle/>
          <a:p>
            <a:fld id="{244BF41C-89EE-BB4A-894F-93AF0F791649}" type="datetimeFigureOut">
              <a:rPr lang="en-US" smtClean="0"/>
              <a:t>1/10/19</a:t>
            </a:fld>
            <a:endParaRPr lang="en-US"/>
          </a:p>
        </p:txBody>
      </p:sp>
      <p:sp>
        <p:nvSpPr>
          <p:cNvPr id="3" name="Footer Placeholder 2">
            <a:extLst>
              <a:ext uri="{FF2B5EF4-FFF2-40B4-BE49-F238E27FC236}">
                <a16:creationId xmlns:a16="http://schemas.microsoft.com/office/drawing/2014/main" id="{13628576-099A-C844-9276-6F4866ACF4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21B985-D87E-2C4D-AF1A-8D038F4213A3}"/>
              </a:ext>
            </a:extLst>
          </p:cNvPr>
          <p:cNvSpPr>
            <a:spLocks noGrp="1"/>
          </p:cNvSpPr>
          <p:nvPr>
            <p:ph type="sldNum" sz="quarter" idx="12"/>
          </p:nvPr>
        </p:nvSpPr>
        <p:spPr/>
        <p:txBody>
          <a:bodyPr/>
          <a:lstStyle/>
          <a:p>
            <a:fld id="{E09DCD32-B4F3-8D48-B650-0DCDD3AC10C2}" type="slidenum">
              <a:rPr lang="en-US" smtClean="0"/>
              <a:t>‹#›</a:t>
            </a:fld>
            <a:endParaRPr lang="en-US"/>
          </a:p>
        </p:txBody>
      </p:sp>
    </p:spTree>
    <p:extLst>
      <p:ext uri="{BB962C8B-B14F-4D97-AF65-F5344CB8AC3E}">
        <p14:creationId xmlns:p14="http://schemas.microsoft.com/office/powerpoint/2010/main" val="24894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6FA9E-8891-4449-ACA1-3DC5E9E8D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35D3F0-C459-6D46-AFA5-45CA6B272D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95DD01-B4B3-4248-B10F-7C15A9E55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2A96A9-23F0-8144-8401-BEA2F08C0181}"/>
              </a:ext>
            </a:extLst>
          </p:cNvPr>
          <p:cNvSpPr>
            <a:spLocks noGrp="1"/>
          </p:cNvSpPr>
          <p:nvPr>
            <p:ph type="dt" sz="half" idx="10"/>
          </p:nvPr>
        </p:nvSpPr>
        <p:spPr/>
        <p:txBody>
          <a:bodyPr/>
          <a:lstStyle/>
          <a:p>
            <a:fld id="{244BF41C-89EE-BB4A-894F-93AF0F791649}" type="datetimeFigureOut">
              <a:rPr lang="en-US" smtClean="0"/>
              <a:t>1/10/19</a:t>
            </a:fld>
            <a:endParaRPr lang="en-US"/>
          </a:p>
        </p:txBody>
      </p:sp>
      <p:sp>
        <p:nvSpPr>
          <p:cNvPr id="6" name="Footer Placeholder 5">
            <a:extLst>
              <a:ext uri="{FF2B5EF4-FFF2-40B4-BE49-F238E27FC236}">
                <a16:creationId xmlns:a16="http://schemas.microsoft.com/office/drawing/2014/main" id="{56407A9B-3EAF-F140-86B1-4CC4FE8B68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A602EC-88AC-D848-BE70-A293F8BDEB65}"/>
              </a:ext>
            </a:extLst>
          </p:cNvPr>
          <p:cNvSpPr>
            <a:spLocks noGrp="1"/>
          </p:cNvSpPr>
          <p:nvPr>
            <p:ph type="sldNum" sz="quarter" idx="12"/>
          </p:nvPr>
        </p:nvSpPr>
        <p:spPr/>
        <p:txBody>
          <a:bodyPr/>
          <a:lstStyle/>
          <a:p>
            <a:fld id="{E09DCD32-B4F3-8D48-B650-0DCDD3AC10C2}" type="slidenum">
              <a:rPr lang="en-US" smtClean="0"/>
              <a:t>‹#›</a:t>
            </a:fld>
            <a:endParaRPr lang="en-US"/>
          </a:p>
        </p:txBody>
      </p:sp>
    </p:spTree>
    <p:extLst>
      <p:ext uri="{BB962C8B-B14F-4D97-AF65-F5344CB8AC3E}">
        <p14:creationId xmlns:p14="http://schemas.microsoft.com/office/powerpoint/2010/main" val="64026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12A40-6C12-C54B-A55C-CBF98B8927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333227-18C0-8D4B-B69F-C00B0C428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A90887-B1B5-DD46-9911-658B356C13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E70CDC-6D3A-3342-8189-6182E511771B}"/>
              </a:ext>
            </a:extLst>
          </p:cNvPr>
          <p:cNvSpPr>
            <a:spLocks noGrp="1"/>
          </p:cNvSpPr>
          <p:nvPr>
            <p:ph type="dt" sz="half" idx="10"/>
          </p:nvPr>
        </p:nvSpPr>
        <p:spPr/>
        <p:txBody>
          <a:bodyPr/>
          <a:lstStyle/>
          <a:p>
            <a:fld id="{244BF41C-89EE-BB4A-894F-93AF0F791649}" type="datetimeFigureOut">
              <a:rPr lang="en-US" smtClean="0"/>
              <a:t>1/10/19</a:t>
            </a:fld>
            <a:endParaRPr lang="en-US"/>
          </a:p>
        </p:txBody>
      </p:sp>
      <p:sp>
        <p:nvSpPr>
          <p:cNvPr id="6" name="Footer Placeholder 5">
            <a:extLst>
              <a:ext uri="{FF2B5EF4-FFF2-40B4-BE49-F238E27FC236}">
                <a16:creationId xmlns:a16="http://schemas.microsoft.com/office/drawing/2014/main" id="{0A8ECAD0-4051-7849-B422-0A7B020290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B53FF-820A-5542-80E8-0D8EF6524AE4}"/>
              </a:ext>
            </a:extLst>
          </p:cNvPr>
          <p:cNvSpPr>
            <a:spLocks noGrp="1"/>
          </p:cNvSpPr>
          <p:nvPr>
            <p:ph type="sldNum" sz="quarter" idx="12"/>
          </p:nvPr>
        </p:nvSpPr>
        <p:spPr/>
        <p:txBody>
          <a:bodyPr/>
          <a:lstStyle/>
          <a:p>
            <a:fld id="{E09DCD32-B4F3-8D48-B650-0DCDD3AC10C2}" type="slidenum">
              <a:rPr lang="en-US" smtClean="0"/>
              <a:t>‹#›</a:t>
            </a:fld>
            <a:endParaRPr lang="en-US"/>
          </a:p>
        </p:txBody>
      </p:sp>
    </p:spTree>
    <p:extLst>
      <p:ext uri="{BB962C8B-B14F-4D97-AF65-F5344CB8AC3E}">
        <p14:creationId xmlns:p14="http://schemas.microsoft.com/office/powerpoint/2010/main" val="2037432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BCD015-0DCB-8048-BD9E-631DCC7AE7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D33265-6E96-A547-B527-A76C4E06E8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332CA-1045-1B4E-A871-98C7D97CAD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BF41C-89EE-BB4A-894F-93AF0F791649}" type="datetimeFigureOut">
              <a:rPr lang="en-US" smtClean="0"/>
              <a:t>1/10/19</a:t>
            </a:fld>
            <a:endParaRPr lang="en-US"/>
          </a:p>
        </p:txBody>
      </p:sp>
      <p:sp>
        <p:nvSpPr>
          <p:cNvPr id="5" name="Footer Placeholder 4">
            <a:extLst>
              <a:ext uri="{FF2B5EF4-FFF2-40B4-BE49-F238E27FC236}">
                <a16:creationId xmlns:a16="http://schemas.microsoft.com/office/drawing/2014/main" id="{46FA5A89-9D6E-C14E-93CA-CC441EBFDF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1C3AB6-FEFB-5F44-8085-2B8B6EF49F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DCD32-B4F3-8D48-B650-0DCDD3AC10C2}" type="slidenum">
              <a:rPr lang="en-US" smtClean="0"/>
              <a:t>‹#›</a:t>
            </a:fld>
            <a:endParaRPr lang="en-US"/>
          </a:p>
        </p:txBody>
      </p:sp>
    </p:spTree>
    <p:extLst>
      <p:ext uri="{BB962C8B-B14F-4D97-AF65-F5344CB8AC3E}">
        <p14:creationId xmlns:p14="http://schemas.microsoft.com/office/powerpoint/2010/main" val="4075875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github.com/rkern/line_profiler"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www.cplusplus.com/referenc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6491A-0CEB-D548-8F32-FF047B7D191F}"/>
              </a:ext>
            </a:extLst>
          </p:cNvPr>
          <p:cNvSpPr>
            <a:spLocks noGrp="1"/>
          </p:cNvSpPr>
          <p:nvPr>
            <p:ph type="ctrTitle"/>
          </p:nvPr>
        </p:nvSpPr>
        <p:spPr/>
        <p:txBody>
          <a:bodyPr/>
          <a:lstStyle/>
          <a:p>
            <a:r>
              <a:rPr lang="en-US" dirty="0"/>
              <a:t>Genome 540 </a:t>
            </a:r>
            <a:br>
              <a:rPr lang="en-US" dirty="0"/>
            </a:br>
            <a:r>
              <a:rPr lang="en-US" dirty="0"/>
              <a:t>Week 1: Discussion</a:t>
            </a:r>
          </a:p>
        </p:txBody>
      </p:sp>
      <p:sp>
        <p:nvSpPr>
          <p:cNvPr id="3" name="Subtitle 2">
            <a:extLst>
              <a:ext uri="{FF2B5EF4-FFF2-40B4-BE49-F238E27FC236}">
                <a16:creationId xmlns:a16="http://schemas.microsoft.com/office/drawing/2014/main" id="{BFCB7CDD-20BF-6F4B-8FC0-BD49F398A0BE}"/>
              </a:ext>
            </a:extLst>
          </p:cNvPr>
          <p:cNvSpPr>
            <a:spLocks noGrp="1"/>
          </p:cNvSpPr>
          <p:nvPr>
            <p:ph type="subTitle" idx="1"/>
          </p:nvPr>
        </p:nvSpPr>
        <p:spPr>
          <a:xfrm>
            <a:off x="1524000" y="4065176"/>
            <a:ext cx="9144000" cy="1655762"/>
          </a:xfrm>
        </p:spPr>
        <p:txBody>
          <a:bodyPr/>
          <a:lstStyle/>
          <a:p>
            <a:r>
              <a:rPr lang="en-US" dirty="0"/>
              <a:t>Jan 10, 2018</a:t>
            </a:r>
          </a:p>
          <a:p>
            <a:r>
              <a:rPr lang="en-US" dirty="0" err="1"/>
              <a:t>Eliah</a:t>
            </a:r>
            <a:r>
              <a:rPr lang="en-US" dirty="0"/>
              <a:t> </a:t>
            </a:r>
            <a:r>
              <a:rPr lang="en-US" dirty="0" err="1"/>
              <a:t>Overbey</a:t>
            </a:r>
            <a:endParaRPr lang="en-US" dirty="0"/>
          </a:p>
          <a:p>
            <a:r>
              <a:rPr lang="en-US" dirty="0"/>
              <a:t>Modified From Anne Clark (2016)</a:t>
            </a:r>
          </a:p>
        </p:txBody>
      </p:sp>
    </p:spTree>
    <p:extLst>
      <p:ext uri="{BB962C8B-B14F-4D97-AF65-F5344CB8AC3E}">
        <p14:creationId xmlns:p14="http://schemas.microsoft.com/office/powerpoint/2010/main" val="1830492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ACB9-4897-3846-933E-EF1385ED4053}"/>
              </a:ext>
            </a:extLst>
          </p:cNvPr>
          <p:cNvSpPr>
            <a:spLocks noGrp="1"/>
          </p:cNvSpPr>
          <p:nvPr>
            <p:ph type="title"/>
          </p:nvPr>
        </p:nvSpPr>
        <p:spPr/>
        <p:txBody>
          <a:bodyPr/>
          <a:lstStyle/>
          <a:p>
            <a:r>
              <a:rPr lang="en-US" dirty="0"/>
              <a:t>Homework 1</a:t>
            </a:r>
          </a:p>
        </p:txBody>
      </p:sp>
      <p:sp>
        <p:nvSpPr>
          <p:cNvPr id="3" name="Content Placeholder 2">
            <a:extLst>
              <a:ext uri="{FF2B5EF4-FFF2-40B4-BE49-F238E27FC236}">
                <a16:creationId xmlns:a16="http://schemas.microsoft.com/office/drawing/2014/main" id="{F8D1663B-04B8-A14F-8FEE-C4712B891721}"/>
              </a:ext>
            </a:extLst>
          </p:cNvPr>
          <p:cNvSpPr>
            <a:spLocks noGrp="1"/>
          </p:cNvSpPr>
          <p:nvPr>
            <p:ph idx="1"/>
          </p:nvPr>
        </p:nvSpPr>
        <p:spPr>
          <a:xfrm>
            <a:off x="476497" y="1849375"/>
            <a:ext cx="11239005" cy="4351338"/>
          </a:xfrm>
        </p:spPr>
        <p:txBody>
          <a:bodyPr/>
          <a:lstStyle/>
          <a:p>
            <a:r>
              <a:rPr lang="en-US" dirty="0"/>
              <a:t>Program a suffix array</a:t>
            </a:r>
          </a:p>
          <a:p>
            <a:r>
              <a:rPr lang="en-US" dirty="0"/>
              <a:t>Test it on the files provided and compare with the test output that we give you</a:t>
            </a:r>
          </a:p>
          <a:p>
            <a:r>
              <a:rPr lang="en-US" dirty="0"/>
              <a:t>Run your program on  the </a:t>
            </a:r>
            <a:r>
              <a:rPr lang="en-US" dirty="0" err="1"/>
              <a:t>Pyrococcus</a:t>
            </a:r>
            <a:r>
              <a:rPr lang="en-US" dirty="0"/>
              <a:t> </a:t>
            </a:r>
            <a:r>
              <a:rPr lang="en-US" dirty="0" err="1"/>
              <a:t>yayanosii</a:t>
            </a:r>
            <a:r>
              <a:rPr lang="en-US" dirty="0"/>
              <a:t> and the </a:t>
            </a:r>
            <a:r>
              <a:rPr lang="en-US" dirty="0" err="1"/>
              <a:t>Methanopyrus</a:t>
            </a:r>
            <a:r>
              <a:rPr lang="en-US" dirty="0"/>
              <a:t> </a:t>
            </a:r>
            <a:r>
              <a:rPr lang="en-US" dirty="0" err="1"/>
              <a:t>kandleri</a:t>
            </a:r>
            <a:r>
              <a:rPr lang="en-US" dirty="0"/>
              <a:t> genome</a:t>
            </a:r>
          </a:p>
          <a:p>
            <a:r>
              <a:rPr lang="en-US" dirty="0"/>
              <a:t>Use the annotation files to find the gene associated with the longest common subsequences between the two species</a:t>
            </a:r>
          </a:p>
          <a:p>
            <a:r>
              <a:rPr lang="en-US" dirty="0"/>
              <a:t>Submit your program output and your code</a:t>
            </a:r>
          </a:p>
        </p:txBody>
      </p:sp>
    </p:spTree>
    <p:extLst>
      <p:ext uri="{BB962C8B-B14F-4D97-AF65-F5344CB8AC3E}">
        <p14:creationId xmlns:p14="http://schemas.microsoft.com/office/powerpoint/2010/main" val="472748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957E9-E433-6146-8B27-B43C6E467B07}"/>
              </a:ext>
            </a:extLst>
          </p:cNvPr>
          <p:cNvSpPr>
            <a:spLocks noGrp="1"/>
          </p:cNvSpPr>
          <p:nvPr>
            <p:ph type="title"/>
          </p:nvPr>
        </p:nvSpPr>
        <p:spPr>
          <a:xfrm>
            <a:off x="838200" y="365125"/>
            <a:ext cx="7507778" cy="1325563"/>
          </a:xfrm>
        </p:spPr>
        <p:txBody>
          <a:bodyPr>
            <a:normAutofit fontScale="90000"/>
          </a:bodyPr>
          <a:lstStyle/>
          <a:p>
            <a:pPr algn="ctr"/>
            <a:r>
              <a:rPr lang="en-US" dirty="0"/>
              <a:t>Assignment Genomes: Extremophile Archaea from Hydrothermal Vents</a:t>
            </a:r>
          </a:p>
        </p:txBody>
      </p:sp>
      <p:pic>
        <p:nvPicPr>
          <p:cNvPr id="4" name="Picture 3">
            <a:extLst>
              <a:ext uri="{FF2B5EF4-FFF2-40B4-BE49-F238E27FC236}">
                <a16:creationId xmlns:a16="http://schemas.microsoft.com/office/drawing/2014/main" id="{83836C27-2604-E545-AEE5-A50410C2835A}"/>
              </a:ext>
            </a:extLst>
          </p:cNvPr>
          <p:cNvPicPr>
            <a:picLocks noChangeAspect="1"/>
          </p:cNvPicPr>
          <p:nvPr/>
        </p:nvPicPr>
        <p:blipFill>
          <a:blip r:embed="rId3"/>
          <a:stretch>
            <a:fillRect/>
          </a:stretch>
        </p:blipFill>
        <p:spPr>
          <a:xfrm>
            <a:off x="838200" y="2921947"/>
            <a:ext cx="1905000" cy="1346200"/>
          </a:xfrm>
          <a:prstGeom prst="rect">
            <a:avLst/>
          </a:prstGeom>
        </p:spPr>
      </p:pic>
      <p:sp>
        <p:nvSpPr>
          <p:cNvPr id="5" name="Rectangle 4">
            <a:extLst>
              <a:ext uri="{FF2B5EF4-FFF2-40B4-BE49-F238E27FC236}">
                <a16:creationId xmlns:a16="http://schemas.microsoft.com/office/drawing/2014/main" id="{402E9D68-9471-8243-AC55-C372F0C24BB8}"/>
              </a:ext>
            </a:extLst>
          </p:cNvPr>
          <p:cNvSpPr/>
          <p:nvPr/>
        </p:nvSpPr>
        <p:spPr>
          <a:xfrm>
            <a:off x="693027" y="2121559"/>
            <a:ext cx="2237536" cy="369332"/>
          </a:xfrm>
          <a:prstGeom prst="rect">
            <a:avLst/>
          </a:prstGeom>
        </p:spPr>
        <p:txBody>
          <a:bodyPr wrap="none">
            <a:spAutoFit/>
          </a:bodyPr>
          <a:lstStyle/>
          <a:p>
            <a:r>
              <a:rPr lang="en-US" b="1" dirty="0" err="1"/>
              <a:t>Pyrococcus</a:t>
            </a:r>
            <a:r>
              <a:rPr lang="en-US" b="1" dirty="0"/>
              <a:t> </a:t>
            </a:r>
            <a:r>
              <a:rPr lang="en-US" b="1" dirty="0" err="1"/>
              <a:t>yayanosii</a:t>
            </a:r>
            <a:r>
              <a:rPr lang="en-US" b="1" dirty="0"/>
              <a:t> </a:t>
            </a:r>
          </a:p>
        </p:txBody>
      </p:sp>
      <p:pic>
        <p:nvPicPr>
          <p:cNvPr id="6" name="Picture 5">
            <a:extLst>
              <a:ext uri="{FF2B5EF4-FFF2-40B4-BE49-F238E27FC236}">
                <a16:creationId xmlns:a16="http://schemas.microsoft.com/office/drawing/2014/main" id="{9CB74B44-6F44-4847-AB14-EAC4D163E6E5}"/>
              </a:ext>
            </a:extLst>
          </p:cNvPr>
          <p:cNvPicPr>
            <a:picLocks noChangeAspect="1"/>
          </p:cNvPicPr>
          <p:nvPr/>
        </p:nvPicPr>
        <p:blipFill>
          <a:blip r:embed="rId4"/>
          <a:stretch>
            <a:fillRect/>
          </a:stretch>
        </p:blipFill>
        <p:spPr>
          <a:xfrm>
            <a:off x="7258057" y="2784223"/>
            <a:ext cx="1905000" cy="1816100"/>
          </a:xfrm>
          <a:prstGeom prst="rect">
            <a:avLst/>
          </a:prstGeom>
        </p:spPr>
      </p:pic>
      <p:sp>
        <p:nvSpPr>
          <p:cNvPr id="7" name="Rectangle 6">
            <a:extLst>
              <a:ext uri="{FF2B5EF4-FFF2-40B4-BE49-F238E27FC236}">
                <a16:creationId xmlns:a16="http://schemas.microsoft.com/office/drawing/2014/main" id="{B1E561A1-925D-5140-94E1-9EA383A6951A}"/>
              </a:ext>
            </a:extLst>
          </p:cNvPr>
          <p:cNvSpPr/>
          <p:nvPr/>
        </p:nvSpPr>
        <p:spPr>
          <a:xfrm>
            <a:off x="7476227" y="1969160"/>
            <a:ext cx="2423227" cy="369332"/>
          </a:xfrm>
          <a:prstGeom prst="rect">
            <a:avLst/>
          </a:prstGeom>
        </p:spPr>
        <p:txBody>
          <a:bodyPr wrap="none">
            <a:spAutoFit/>
          </a:bodyPr>
          <a:lstStyle/>
          <a:p>
            <a:r>
              <a:rPr lang="en-US" b="1" dirty="0" err="1"/>
              <a:t>Methanopyrus</a:t>
            </a:r>
            <a:r>
              <a:rPr lang="en-US" b="1" dirty="0"/>
              <a:t> </a:t>
            </a:r>
            <a:r>
              <a:rPr lang="en-US" b="1" dirty="0" err="1"/>
              <a:t>kandleri</a:t>
            </a:r>
            <a:endParaRPr lang="en-US" b="1" dirty="0"/>
          </a:p>
        </p:txBody>
      </p:sp>
      <p:sp>
        <p:nvSpPr>
          <p:cNvPr id="8" name="Rectangle 7">
            <a:extLst>
              <a:ext uri="{FF2B5EF4-FFF2-40B4-BE49-F238E27FC236}">
                <a16:creationId xmlns:a16="http://schemas.microsoft.com/office/drawing/2014/main" id="{BBC35E9A-A626-D845-BF1A-D3A1DD028F04}"/>
              </a:ext>
            </a:extLst>
          </p:cNvPr>
          <p:cNvSpPr/>
          <p:nvPr/>
        </p:nvSpPr>
        <p:spPr>
          <a:xfrm>
            <a:off x="838200" y="4272677"/>
            <a:ext cx="5106586" cy="2585323"/>
          </a:xfrm>
          <a:prstGeom prst="rect">
            <a:avLst/>
          </a:prstGeom>
        </p:spPr>
        <p:txBody>
          <a:bodyPr wrap="square">
            <a:spAutoFit/>
          </a:bodyPr>
          <a:lstStyle/>
          <a:p>
            <a:pPr algn="ctr"/>
            <a:r>
              <a:rPr lang="en-US" dirty="0" err="1"/>
              <a:t>Piezophilic</a:t>
            </a:r>
            <a:r>
              <a:rPr lang="en-US" dirty="0"/>
              <a:t> (pressure)</a:t>
            </a:r>
          </a:p>
          <a:p>
            <a:pPr algn="ctr"/>
            <a:r>
              <a:rPr lang="en-US" dirty="0" err="1"/>
              <a:t>Hyperthermophilic</a:t>
            </a:r>
            <a:r>
              <a:rPr lang="en-US" dirty="0"/>
              <a:t> (temperature)</a:t>
            </a:r>
          </a:p>
          <a:p>
            <a:endParaRPr lang="en-US" dirty="0"/>
          </a:p>
          <a:p>
            <a:pPr marL="285750" indent="-285750">
              <a:buFont typeface="Arial" panose="020B0604020202020204" pitchFamily="34" charset="0"/>
              <a:buChar char="•"/>
            </a:pPr>
            <a:r>
              <a:rPr lang="en-US" dirty="0"/>
              <a:t>Isolated at 95 Celsius under a hydrostatic pressure of 42 </a:t>
            </a:r>
            <a:r>
              <a:rPr lang="en-US" dirty="0" err="1"/>
              <a:t>Mpa</a:t>
            </a:r>
            <a:r>
              <a:rPr lang="en-US" dirty="0"/>
              <a:t> (</a:t>
            </a:r>
            <a:r>
              <a:rPr lang="en-US" dirty="0" err="1"/>
              <a:t>megapascal</a:t>
            </a:r>
            <a:r>
              <a:rPr lang="en-US" dirty="0"/>
              <a:t>)</a:t>
            </a:r>
          </a:p>
          <a:p>
            <a:pPr marL="285750" indent="-285750">
              <a:buFont typeface="Arial" panose="020B0604020202020204" pitchFamily="34" charset="0"/>
              <a:buChar char="•"/>
            </a:pPr>
            <a:r>
              <a:rPr lang="en-US" dirty="0"/>
              <a:t>From the Atlantic deep sea ridge, 4100m below sea level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Atmospheric pressure at sea level is 0.03 </a:t>
            </a:r>
            <a:r>
              <a:rPr lang="en-US" dirty="0" err="1"/>
              <a:t>Mpa</a:t>
            </a:r>
            <a:endParaRPr lang="en-US" dirty="0"/>
          </a:p>
        </p:txBody>
      </p:sp>
      <p:sp>
        <p:nvSpPr>
          <p:cNvPr id="11" name="TextBox 10">
            <a:extLst>
              <a:ext uri="{FF2B5EF4-FFF2-40B4-BE49-F238E27FC236}">
                <a16:creationId xmlns:a16="http://schemas.microsoft.com/office/drawing/2014/main" id="{2E66307C-7177-EE49-8142-E5A69C81192B}"/>
              </a:ext>
            </a:extLst>
          </p:cNvPr>
          <p:cNvSpPr txBox="1"/>
          <p:nvPr/>
        </p:nvSpPr>
        <p:spPr>
          <a:xfrm>
            <a:off x="7258056" y="4705017"/>
            <a:ext cx="4715773" cy="2031325"/>
          </a:xfrm>
          <a:prstGeom prst="rect">
            <a:avLst/>
          </a:prstGeom>
          <a:noFill/>
        </p:spPr>
        <p:txBody>
          <a:bodyPr wrap="square" rtlCol="0">
            <a:spAutoFit/>
          </a:bodyPr>
          <a:lstStyle/>
          <a:p>
            <a:pPr algn="ctr"/>
            <a:r>
              <a:rPr lang="en-US" dirty="0"/>
              <a:t>Halophilic (salt)</a:t>
            </a:r>
          </a:p>
          <a:p>
            <a:pPr algn="ctr"/>
            <a:r>
              <a:rPr lang="en-US" dirty="0" err="1"/>
              <a:t>Hyperthermophilic</a:t>
            </a:r>
            <a:r>
              <a:rPr lang="en-US" dirty="0"/>
              <a:t> (temperature)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From the Gulf of California, 2000m below sea level</a:t>
            </a:r>
          </a:p>
          <a:p>
            <a:pPr marL="285750" indent="-285750">
              <a:buFont typeface="Arial" panose="020B0604020202020204" pitchFamily="34" charset="0"/>
              <a:buChar char="•"/>
            </a:pPr>
            <a:r>
              <a:rPr lang="en-US" dirty="0"/>
              <a:t>Can continue to grow in autoclave temperature (121 C)</a:t>
            </a:r>
          </a:p>
        </p:txBody>
      </p:sp>
      <p:pic>
        <p:nvPicPr>
          <p:cNvPr id="14" name="Picture 13">
            <a:extLst>
              <a:ext uri="{FF2B5EF4-FFF2-40B4-BE49-F238E27FC236}">
                <a16:creationId xmlns:a16="http://schemas.microsoft.com/office/drawing/2014/main" id="{CDED79DA-C987-794C-8F0C-5880FD5A985F}"/>
              </a:ext>
            </a:extLst>
          </p:cNvPr>
          <p:cNvPicPr>
            <a:picLocks noChangeAspect="1"/>
          </p:cNvPicPr>
          <p:nvPr/>
        </p:nvPicPr>
        <p:blipFill>
          <a:blip r:embed="rId5"/>
          <a:stretch>
            <a:fillRect/>
          </a:stretch>
        </p:blipFill>
        <p:spPr>
          <a:xfrm>
            <a:off x="9427318" y="2410962"/>
            <a:ext cx="2546512" cy="1914819"/>
          </a:xfrm>
          <a:prstGeom prst="rect">
            <a:avLst/>
          </a:prstGeom>
        </p:spPr>
      </p:pic>
      <p:pic>
        <p:nvPicPr>
          <p:cNvPr id="15" name="Picture 14">
            <a:extLst>
              <a:ext uri="{FF2B5EF4-FFF2-40B4-BE49-F238E27FC236}">
                <a16:creationId xmlns:a16="http://schemas.microsoft.com/office/drawing/2014/main" id="{20C2CA30-EA08-0549-BA33-954A2B186DB2}"/>
              </a:ext>
            </a:extLst>
          </p:cNvPr>
          <p:cNvPicPr>
            <a:picLocks noChangeAspect="1"/>
          </p:cNvPicPr>
          <p:nvPr/>
        </p:nvPicPr>
        <p:blipFill>
          <a:blip r:embed="rId6"/>
          <a:stretch>
            <a:fillRect/>
          </a:stretch>
        </p:blipFill>
        <p:spPr>
          <a:xfrm>
            <a:off x="9629635" y="0"/>
            <a:ext cx="2344195" cy="1758146"/>
          </a:xfrm>
          <a:prstGeom prst="rect">
            <a:avLst/>
          </a:prstGeom>
        </p:spPr>
      </p:pic>
      <p:sp>
        <p:nvSpPr>
          <p:cNvPr id="16" name="TextBox 15">
            <a:extLst>
              <a:ext uri="{FF2B5EF4-FFF2-40B4-BE49-F238E27FC236}">
                <a16:creationId xmlns:a16="http://schemas.microsoft.com/office/drawing/2014/main" id="{645A7886-EE97-D64D-8D33-534C46105F45}"/>
              </a:ext>
            </a:extLst>
          </p:cNvPr>
          <p:cNvSpPr txBox="1"/>
          <p:nvPr/>
        </p:nvSpPr>
        <p:spPr>
          <a:xfrm>
            <a:off x="8663443" y="248531"/>
            <a:ext cx="952500" cy="923330"/>
          </a:xfrm>
          <a:prstGeom prst="rect">
            <a:avLst/>
          </a:prstGeom>
          <a:noFill/>
        </p:spPr>
        <p:txBody>
          <a:bodyPr wrap="square" rtlCol="0">
            <a:spAutoFit/>
          </a:bodyPr>
          <a:lstStyle/>
          <a:p>
            <a:r>
              <a:rPr lang="en-US" dirty="0"/>
              <a:t>Black smoker vents:</a:t>
            </a:r>
          </a:p>
        </p:txBody>
      </p:sp>
      <p:pic>
        <p:nvPicPr>
          <p:cNvPr id="17" name="Picture 16">
            <a:extLst>
              <a:ext uri="{FF2B5EF4-FFF2-40B4-BE49-F238E27FC236}">
                <a16:creationId xmlns:a16="http://schemas.microsoft.com/office/drawing/2014/main" id="{0E153932-8470-B443-B24B-3B2A8F52CD05}"/>
              </a:ext>
            </a:extLst>
          </p:cNvPr>
          <p:cNvPicPr>
            <a:picLocks noChangeAspect="1"/>
          </p:cNvPicPr>
          <p:nvPr/>
        </p:nvPicPr>
        <p:blipFill>
          <a:blip r:embed="rId7"/>
          <a:stretch>
            <a:fillRect/>
          </a:stretch>
        </p:blipFill>
        <p:spPr>
          <a:xfrm>
            <a:off x="2956500" y="2265812"/>
            <a:ext cx="2795907" cy="1919856"/>
          </a:xfrm>
          <a:prstGeom prst="rect">
            <a:avLst/>
          </a:prstGeom>
        </p:spPr>
      </p:pic>
    </p:spTree>
    <p:extLst>
      <p:ext uri="{BB962C8B-B14F-4D97-AF65-F5344CB8AC3E}">
        <p14:creationId xmlns:p14="http://schemas.microsoft.com/office/powerpoint/2010/main" val="2860125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HW1 tips</a:t>
            </a:r>
          </a:p>
        </p:txBody>
      </p:sp>
      <p:sp>
        <p:nvSpPr>
          <p:cNvPr id="3" name="Content Placeholder 2"/>
          <p:cNvSpPr>
            <a:spLocks noGrp="1"/>
          </p:cNvSpPr>
          <p:nvPr>
            <p:ph idx="1"/>
          </p:nvPr>
        </p:nvSpPr>
        <p:spPr/>
        <p:txBody>
          <a:bodyPr/>
          <a:lstStyle/>
          <a:p>
            <a:r>
              <a:rPr lang="en-US" dirty="0"/>
              <a:t>Start with </a:t>
            </a:r>
            <a:r>
              <a:rPr lang="en-US" dirty="0" err="1"/>
              <a:t>pseudocode</a:t>
            </a:r>
            <a:r>
              <a:rPr lang="en-US" dirty="0"/>
              <a:t>/python</a:t>
            </a:r>
          </a:p>
          <a:p>
            <a:r>
              <a:rPr lang="en-US" dirty="0"/>
              <a:t>Get comfortable with pointers</a:t>
            </a:r>
          </a:p>
          <a:p>
            <a:r>
              <a:rPr lang="en-US" dirty="0"/>
              <a:t>Think about how to store inputs</a:t>
            </a:r>
          </a:p>
          <a:p>
            <a:r>
              <a:rPr lang="en-US" dirty="0"/>
              <a:t>Think about how to store results</a:t>
            </a:r>
          </a:p>
          <a:p>
            <a:r>
              <a:rPr lang="en-US" dirty="0"/>
              <a:t>Output to template directly</a:t>
            </a:r>
          </a:p>
        </p:txBody>
      </p:sp>
    </p:spTree>
    <p:extLst>
      <p:ext uri="{BB962C8B-B14F-4D97-AF65-F5344CB8AC3E}">
        <p14:creationId xmlns:p14="http://schemas.microsoft.com/office/powerpoint/2010/main" val="339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style</a:t>
            </a:r>
          </a:p>
        </p:txBody>
      </p:sp>
      <p:sp>
        <p:nvSpPr>
          <p:cNvPr id="3" name="Content Placeholder 2"/>
          <p:cNvSpPr>
            <a:spLocks noGrp="1"/>
          </p:cNvSpPr>
          <p:nvPr>
            <p:ph idx="1"/>
          </p:nvPr>
        </p:nvSpPr>
        <p:spPr/>
        <p:txBody>
          <a:bodyPr/>
          <a:lstStyle/>
          <a:p>
            <a:r>
              <a:rPr lang="en-US" dirty="0"/>
              <a:t>The more readable your code is</a:t>
            </a:r>
          </a:p>
          <a:p>
            <a:pPr lvl="1"/>
            <a:r>
              <a:rPr lang="en-US" dirty="0"/>
              <a:t>The more I’ll be able to help you if something’s wrong</a:t>
            </a:r>
          </a:p>
          <a:p>
            <a:pPr lvl="1"/>
            <a:r>
              <a:rPr lang="en-US" dirty="0"/>
              <a:t>The more useful it will be to you later (especially if you TA this class</a:t>
            </a:r>
            <a:r>
              <a:rPr lang="is-IS" dirty="0"/>
              <a:t>…)</a:t>
            </a:r>
            <a:endParaRPr lang="en-US" dirty="0"/>
          </a:p>
          <a:p>
            <a:r>
              <a:rPr lang="en-US" dirty="0"/>
              <a:t>Tips for readability</a:t>
            </a:r>
          </a:p>
          <a:p>
            <a:pPr lvl="1"/>
            <a:r>
              <a:rPr lang="en-US" dirty="0"/>
              <a:t>Intuitive variable/function names</a:t>
            </a:r>
          </a:p>
          <a:p>
            <a:pPr lvl="1"/>
            <a:r>
              <a:rPr lang="en-US" dirty="0"/>
              <a:t>Comments</a:t>
            </a:r>
          </a:p>
          <a:p>
            <a:pPr lvl="2"/>
            <a:r>
              <a:rPr lang="en-US" dirty="0"/>
              <a:t>Outlining general structure of program/key points of implemented algorithm</a:t>
            </a:r>
          </a:p>
          <a:p>
            <a:pPr lvl="2"/>
            <a:r>
              <a:rPr lang="en-US" dirty="0"/>
              <a:t>Clarifying any tricky/unintuitive lines of code</a:t>
            </a:r>
          </a:p>
          <a:p>
            <a:pPr lvl="1"/>
            <a:r>
              <a:rPr lang="en-US" dirty="0"/>
              <a:t>Simplicity over performance optimization (until it becomes necessary)</a:t>
            </a:r>
          </a:p>
          <a:p>
            <a:r>
              <a:rPr lang="en-US" dirty="0"/>
              <a:t>Please match the template!</a:t>
            </a:r>
          </a:p>
        </p:txBody>
      </p:sp>
    </p:spTree>
    <p:extLst>
      <p:ext uri="{BB962C8B-B14F-4D97-AF65-F5344CB8AC3E}">
        <p14:creationId xmlns:p14="http://schemas.microsoft.com/office/powerpoint/2010/main" val="490833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tips: testing</a:t>
            </a:r>
          </a:p>
        </p:txBody>
      </p:sp>
      <p:sp>
        <p:nvSpPr>
          <p:cNvPr id="3" name="Content Placeholder 2"/>
          <p:cNvSpPr>
            <a:spLocks noGrp="1"/>
          </p:cNvSpPr>
          <p:nvPr>
            <p:ph idx="1"/>
          </p:nvPr>
        </p:nvSpPr>
        <p:spPr/>
        <p:txBody>
          <a:bodyPr/>
          <a:lstStyle/>
          <a:p>
            <a:r>
              <a:rPr lang="en-US" dirty="0"/>
              <a:t>Create small, easily-verified test cases</a:t>
            </a:r>
          </a:p>
          <a:p>
            <a:r>
              <a:rPr lang="en-US" dirty="0"/>
              <a:t>Edge cases</a:t>
            </a:r>
          </a:p>
          <a:p>
            <a:r>
              <a:rPr lang="en-US" dirty="0"/>
              <a:t>Print intermediate output</a:t>
            </a:r>
          </a:p>
          <a:p>
            <a:r>
              <a:rPr lang="en-US" dirty="0"/>
              <a:t>Write incrementally, test as you go</a:t>
            </a:r>
          </a:p>
          <a:p>
            <a:pPr lvl="1"/>
            <a:r>
              <a:rPr lang="en-US" dirty="0"/>
              <a:t>Assertion statements</a:t>
            </a:r>
          </a:p>
          <a:p>
            <a:r>
              <a:rPr lang="en-US" dirty="0"/>
              <a:t>Check against expectations</a:t>
            </a:r>
          </a:p>
        </p:txBody>
      </p:sp>
    </p:spTree>
    <p:extLst>
      <p:ext uri="{BB962C8B-B14F-4D97-AF65-F5344CB8AC3E}">
        <p14:creationId xmlns:p14="http://schemas.microsoft.com/office/powerpoint/2010/main" val="2311911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tips: efficiency</a:t>
            </a:r>
          </a:p>
        </p:txBody>
      </p:sp>
      <p:sp>
        <p:nvSpPr>
          <p:cNvPr id="3" name="Content Placeholder 2"/>
          <p:cNvSpPr>
            <a:spLocks noGrp="1"/>
          </p:cNvSpPr>
          <p:nvPr>
            <p:ph idx="1"/>
          </p:nvPr>
        </p:nvSpPr>
        <p:spPr/>
        <p:txBody>
          <a:bodyPr/>
          <a:lstStyle/>
          <a:p>
            <a:r>
              <a:rPr lang="en-US" dirty="0"/>
              <a:t>Remove unnecessary stuff from loops</a:t>
            </a:r>
          </a:p>
          <a:p>
            <a:r>
              <a:rPr lang="en-US" dirty="0"/>
              <a:t>Avoid slow comparison routines when sorting</a:t>
            </a:r>
          </a:p>
          <a:p>
            <a:r>
              <a:rPr lang="en-US" dirty="0"/>
              <a:t>Profiling tools</a:t>
            </a:r>
          </a:p>
          <a:p>
            <a:pPr lvl="1"/>
            <a:r>
              <a:rPr lang="en-US" dirty="0">
                <a:hlinkClick r:id="rId2"/>
              </a:rPr>
              <a:t>line_profiler</a:t>
            </a:r>
            <a:r>
              <a:rPr lang="en-US" dirty="0"/>
              <a:t> (python)</a:t>
            </a:r>
          </a:p>
          <a:p>
            <a:pPr lvl="1"/>
            <a:r>
              <a:rPr lang="en-US" dirty="0" err="1"/>
              <a:t>gprof</a:t>
            </a:r>
            <a:r>
              <a:rPr lang="en-US" dirty="0"/>
              <a:t>, </a:t>
            </a:r>
            <a:r>
              <a:rPr lang="en-US" dirty="0" err="1"/>
              <a:t>valgrind</a:t>
            </a:r>
            <a:r>
              <a:rPr lang="en-US" dirty="0"/>
              <a:t> (C/C++) [</a:t>
            </a:r>
            <a:r>
              <a:rPr lang="en-US" dirty="0" err="1"/>
              <a:t>valgrind</a:t>
            </a:r>
            <a:r>
              <a:rPr lang="en-US" dirty="0"/>
              <a:t> also identifies memory leaks]</a:t>
            </a:r>
          </a:p>
          <a:p>
            <a:pPr lvl="1"/>
            <a:r>
              <a:rPr lang="en-US" dirty="0"/>
              <a:t>Run your code and stop it a bunch of times</a:t>
            </a:r>
          </a:p>
        </p:txBody>
      </p:sp>
    </p:spTree>
    <p:extLst>
      <p:ext uri="{BB962C8B-B14F-4D97-AF65-F5344CB8AC3E}">
        <p14:creationId xmlns:p14="http://schemas.microsoft.com/office/powerpoint/2010/main" val="2899772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Pointers in C++</a:t>
            </a:r>
          </a:p>
        </p:txBody>
      </p:sp>
      <p:sp>
        <p:nvSpPr>
          <p:cNvPr id="3" name="Content Placeholder 2"/>
          <p:cNvSpPr>
            <a:spLocks noGrp="1"/>
          </p:cNvSpPr>
          <p:nvPr>
            <p:ph idx="1"/>
          </p:nvPr>
        </p:nvSpPr>
        <p:spPr/>
        <p:txBody>
          <a:bodyPr/>
          <a:lstStyle/>
          <a:p>
            <a:r>
              <a:rPr lang="en-US" dirty="0"/>
              <a:t>Pointers are memory addresses, which point to other variables</a:t>
            </a:r>
          </a:p>
          <a:p>
            <a:r>
              <a:rPr lang="en-US" dirty="0"/>
              <a:t>The address-of operator (&amp;) obtains the memory address of a variable</a:t>
            </a:r>
          </a:p>
          <a:p>
            <a:r>
              <a:rPr lang="en-US" dirty="0"/>
              <a:t>The dereference operator (*) accesses the value stored at the pointed-to memory location</a:t>
            </a:r>
          </a:p>
          <a:p>
            <a:endParaRPr lang="en-US" dirty="0"/>
          </a:p>
          <a:p>
            <a:r>
              <a:rPr lang="en-US" dirty="0"/>
              <a:t>Passing arguments by reference</a:t>
            </a:r>
          </a:p>
          <a:p>
            <a:r>
              <a:rPr lang="en-US" dirty="0"/>
              <a:t>Attributes of pointed-to structures can be accessed with -&gt; operator</a:t>
            </a:r>
          </a:p>
          <a:p>
            <a:pPr lvl="1"/>
            <a:r>
              <a:rPr lang="en-US" dirty="0">
                <a:latin typeface="Andale Mono" charset="0"/>
                <a:ea typeface="Andale Mono" charset="0"/>
                <a:cs typeface="Andale Mono" charset="0"/>
              </a:rPr>
              <a:t>a-&gt;element </a:t>
            </a:r>
            <a:r>
              <a:rPr lang="en-US" dirty="0"/>
              <a:t>is the same as </a:t>
            </a:r>
            <a:r>
              <a:rPr lang="en-US" dirty="0">
                <a:latin typeface="Andale Mono" charset="0"/>
                <a:ea typeface="Andale Mono" charset="0"/>
                <a:cs typeface="Andale Mono" charset="0"/>
              </a:rPr>
              <a:t>(*a).element </a:t>
            </a:r>
            <a:r>
              <a:rPr lang="en-US" dirty="0">
                <a:latin typeface="Calibri" charset="0"/>
                <a:ea typeface="Calibri" charset="0"/>
                <a:cs typeface="Calibri" charset="0"/>
              </a:rPr>
              <a:t>(particularly useful for iterators)</a:t>
            </a:r>
          </a:p>
          <a:p>
            <a:endParaRPr lang="en-US" dirty="0"/>
          </a:p>
        </p:txBody>
      </p:sp>
      <p:sp>
        <p:nvSpPr>
          <p:cNvPr id="4" name="TextBox 3"/>
          <p:cNvSpPr txBox="1"/>
          <p:nvPr/>
        </p:nvSpPr>
        <p:spPr>
          <a:xfrm>
            <a:off x="9265023" y="510988"/>
            <a:ext cx="847164" cy="369332"/>
          </a:xfrm>
          <a:prstGeom prst="rect">
            <a:avLst/>
          </a:prstGeom>
          <a:solidFill>
            <a:schemeClr val="accent1">
              <a:lumMod val="60000"/>
              <a:lumOff val="40000"/>
            </a:schemeClr>
          </a:solidFill>
        </p:spPr>
        <p:txBody>
          <a:bodyPr wrap="square" rtlCol="0" anchor="ctr">
            <a:spAutoFit/>
          </a:bodyPr>
          <a:lstStyle/>
          <a:p>
            <a:pPr algn="ctr"/>
            <a:r>
              <a:rPr lang="en-US" dirty="0">
                <a:latin typeface="Andale Mono" charset="0"/>
                <a:ea typeface="Andale Mono" charset="0"/>
                <a:cs typeface="Andale Mono" charset="0"/>
              </a:rPr>
              <a:t>0xFE</a:t>
            </a:r>
          </a:p>
        </p:txBody>
      </p:sp>
      <p:sp>
        <p:nvSpPr>
          <p:cNvPr id="5" name="TextBox 4"/>
          <p:cNvSpPr txBox="1"/>
          <p:nvPr/>
        </p:nvSpPr>
        <p:spPr>
          <a:xfrm>
            <a:off x="9265023" y="1053077"/>
            <a:ext cx="847164" cy="369332"/>
          </a:xfrm>
          <a:prstGeom prst="rect">
            <a:avLst/>
          </a:prstGeom>
          <a:noFill/>
        </p:spPr>
        <p:txBody>
          <a:bodyPr wrap="square" rtlCol="0">
            <a:spAutoFit/>
          </a:bodyPr>
          <a:lstStyle/>
          <a:p>
            <a:pPr algn="ctr"/>
            <a:r>
              <a:rPr lang="en-US" dirty="0">
                <a:latin typeface="Andale Mono" charset="0"/>
                <a:ea typeface="Andale Mono" charset="0"/>
                <a:cs typeface="Andale Mono" charset="0"/>
              </a:rPr>
              <a:t>0x80</a:t>
            </a:r>
          </a:p>
        </p:txBody>
      </p:sp>
      <p:sp>
        <p:nvSpPr>
          <p:cNvPr id="6" name="TextBox 5"/>
          <p:cNvSpPr txBox="1"/>
          <p:nvPr/>
        </p:nvSpPr>
        <p:spPr>
          <a:xfrm>
            <a:off x="10811431" y="1057284"/>
            <a:ext cx="847164" cy="369332"/>
          </a:xfrm>
          <a:prstGeom prst="rect">
            <a:avLst/>
          </a:prstGeom>
          <a:noFill/>
        </p:spPr>
        <p:txBody>
          <a:bodyPr wrap="square" rtlCol="0">
            <a:spAutoFit/>
          </a:bodyPr>
          <a:lstStyle/>
          <a:p>
            <a:pPr algn="ctr"/>
            <a:r>
              <a:rPr lang="en-US" dirty="0">
                <a:latin typeface="Andale Mono" charset="0"/>
                <a:ea typeface="Andale Mono" charset="0"/>
                <a:cs typeface="Andale Mono" charset="0"/>
              </a:rPr>
              <a:t>0xFE</a:t>
            </a:r>
          </a:p>
        </p:txBody>
      </p:sp>
      <p:sp>
        <p:nvSpPr>
          <p:cNvPr id="7" name="TextBox 6"/>
          <p:cNvSpPr txBox="1"/>
          <p:nvPr/>
        </p:nvSpPr>
        <p:spPr>
          <a:xfrm>
            <a:off x="10811431" y="510988"/>
            <a:ext cx="847164" cy="369332"/>
          </a:xfrm>
          <a:prstGeom prst="rect">
            <a:avLst/>
          </a:prstGeom>
          <a:solidFill>
            <a:schemeClr val="accent1">
              <a:lumMod val="60000"/>
              <a:lumOff val="40000"/>
            </a:schemeClr>
          </a:solidFill>
        </p:spPr>
        <p:txBody>
          <a:bodyPr wrap="square" rtlCol="0" anchor="ctr">
            <a:spAutoFit/>
          </a:bodyPr>
          <a:lstStyle/>
          <a:p>
            <a:pPr algn="ctr"/>
            <a:r>
              <a:rPr lang="en-US" dirty="0">
                <a:latin typeface="Andale Mono" charset="0"/>
                <a:ea typeface="Andale Mono" charset="0"/>
                <a:cs typeface="Andale Mono" charset="0"/>
              </a:rPr>
              <a:t>‘h’</a:t>
            </a:r>
          </a:p>
        </p:txBody>
      </p:sp>
      <p:cxnSp>
        <p:nvCxnSpPr>
          <p:cNvPr id="9" name="Straight Arrow Connector 8"/>
          <p:cNvCxnSpPr>
            <a:stCxn id="4" idx="3"/>
            <a:endCxn id="6" idx="1"/>
          </p:cNvCxnSpPr>
          <p:nvPr/>
        </p:nvCxnSpPr>
        <p:spPr>
          <a:xfrm>
            <a:off x="10112187" y="695654"/>
            <a:ext cx="699244" cy="54629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3" y="591412"/>
            <a:ext cx="2622176" cy="646331"/>
          </a:xfrm>
          <a:prstGeom prst="rect">
            <a:avLst/>
          </a:prstGeom>
          <a:noFill/>
        </p:spPr>
        <p:txBody>
          <a:bodyPr wrap="square" rtlCol="0">
            <a:spAutoFit/>
          </a:bodyPr>
          <a:lstStyle/>
          <a:p>
            <a:r>
              <a:rPr lang="en-US" dirty="0">
                <a:latin typeface="Andale Mono" charset="0"/>
                <a:ea typeface="Andale Mono" charset="0"/>
                <a:cs typeface="Andale Mono" charset="0"/>
              </a:rPr>
              <a:t>char x = ‘h’;</a:t>
            </a:r>
          </a:p>
          <a:p>
            <a:r>
              <a:rPr lang="en-US" dirty="0">
                <a:latin typeface="Andale Mono" charset="0"/>
                <a:ea typeface="Andale Mono" charset="0"/>
                <a:cs typeface="Andale Mono" charset="0"/>
              </a:rPr>
              <a:t>char *</a:t>
            </a:r>
            <a:r>
              <a:rPr lang="en-US" dirty="0" err="1">
                <a:latin typeface="Andale Mono" charset="0"/>
                <a:ea typeface="Andale Mono" charset="0"/>
                <a:cs typeface="Andale Mono" charset="0"/>
              </a:rPr>
              <a:t>xptr</a:t>
            </a:r>
            <a:r>
              <a:rPr lang="en-US" dirty="0">
                <a:latin typeface="Andale Mono" charset="0"/>
                <a:ea typeface="Andale Mono" charset="0"/>
                <a:cs typeface="Andale Mono" charset="0"/>
              </a:rPr>
              <a:t> = &amp;x; </a:t>
            </a:r>
          </a:p>
        </p:txBody>
      </p:sp>
      <p:sp>
        <p:nvSpPr>
          <p:cNvPr id="12" name="TextBox 11"/>
          <p:cNvSpPr txBox="1"/>
          <p:nvPr/>
        </p:nvSpPr>
        <p:spPr>
          <a:xfrm>
            <a:off x="9265023" y="72084"/>
            <a:ext cx="847164" cy="369332"/>
          </a:xfrm>
          <a:prstGeom prst="rect">
            <a:avLst/>
          </a:prstGeom>
          <a:noFill/>
        </p:spPr>
        <p:txBody>
          <a:bodyPr wrap="square" rtlCol="0">
            <a:spAutoFit/>
          </a:bodyPr>
          <a:lstStyle/>
          <a:p>
            <a:pPr algn="ctr"/>
            <a:r>
              <a:rPr lang="en-US" dirty="0" err="1">
                <a:latin typeface="Andale Mono" charset="0"/>
                <a:ea typeface="Andale Mono" charset="0"/>
                <a:cs typeface="Andale Mono" charset="0"/>
              </a:rPr>
              <a:t>xptr</a:t>
            </a:r>
            <a:endParaRPr lang="en-US" dirty="0">
              <a:latin typeface="Andale Mono" charset="0"/>
              <a:ea typeface="Andale Mono" charset="0"/>
              <a:cs typeface="Andale Mono" charset="0"/>
            </a:endParaRPr>
          </a:p>
        </p:txBody>
      </p:sp>
      <p:sp>
        <p:nvSpPr>
          <p:cNvPr id="13" name="TextBox 12"/>
          <p:cNvSpPr txBox="1"/>
          <p:nvPr/>
        </p:nvSpPr>
        <p:spPr>
          <a:xfrm>
            <a:off x="10811431" y="76291"/>
            <a:ext cx="847164" cy="369332"/>
          </a:xfrm>
          <a:prstGeom prst="rect">
            <a:avLst/>
          </a:prstGeom>
          <a:noFill/>
        </p:spPr>
        <p:txBody>
          <a:bodyPr wrap="square" rtlCol="0">
            <a:spAutoFit/>
          </a:bodyPr>
          <a:lstStyle/>
          <a:p>
            <a:pPr algn="ctr"/>
            <a:r>
              <a:rPr lang="en-US" dirty="0">
                <a:latin typeface="Andale Mono" charset="0"/>
                <a:ea typeface="Andale Mono" charset="0"/>
                <a:cs typeface="Andale Mono" charset="0"/>
              </a:rPr>
              <a:t>x</a:t>
            </a:r>
          </a:p>
        </p:txBody>
      </p:sp>
    </p:spTree>
    <p:extLst>
      <p:ext uri="{BB962C8B-B14F-4D97-AF65-F5344CB8AC3E}">
        <p14:creationId xmlns:p14="http://schemas.microsoft.com/office/powerpoint/2010/main" val="430657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Arrays point to blocks of memory</a:t>
            </a:r>
          </a:p>
        </p:txBody>
      </p:sp>
      <p:sp>
        <p:nvSpPr>
          <p:cNvPr id="3" name="Content Placeholder 2"/>
          <p:cNvSpPr>
            <a:spLocks noGrp="1"/>
          </p:cNvSpPr>
          <p:nvPr>
            <p:ph idx="1"/>
          </p:nvPr>
        </p:nvSpPr>
        <p:spPr/>
        <p:txBody>
          <a:bodyPr/>
          <a:lstStyle/>
          <a:p>
            <a:r>
              <a:rPr lang="en-US" dirty="0"/>
              <a:t>Pointers “know” the data size they point to</a:t>
            </a:r>
          </a:p>
          <a:p>
            <a:r>
              <a:rPr lang="en-US" dirty="0"/>
              <a:t>Array indices are just pointer arithmetic and dereferencing combined</a:t>
            </a:r>
          </a:p>
          <a:p>
            <a:pPr lvl="1"/>
            <a:r>
              <a:rPr lang="en-US" dirty="0">
                <a:latin typeface="Andale Mono" charset="0"/>
                <a:ea typeface="Andale Mono" charset="0"/>
                <a:cs typeface="Andale Mono" charset="0"/>
              </a:rPr>
              <a:t>a[12] </a:t>
            </a:r>
            <a:r>
              <a:rPr lang="en-US" dirty="0">
                <a:latin typeface="Calibri" charset="0"/>
                <a:ea typeface="Calibri" charset="0"/>
                <a:cs typeface="Calibri" charset="0"/>
              </a:rPr>
              <a:t>is the same as</a:t>
            </a:r>
            <a:r>
              <a:rPr lang="en-US" dirty="0">
                <a:latin typeface="Andale Mono" charset="0"/>
                <a:ea typeface="Andale Mono" charset="0"/>
                <a:cs typeface="Andale Mono" charset="0"/>
              </a:rPr>
              <a:t> *(a + 12)</a:t>
            </a:r>
          </a:p>
          <a:p>
            <a:pPr lvl="1"/>
            <a:r>
              <a:rPr lang="en-US" dirty="0">
                <a:latin typeface="Andale Mono" charset="0"/>
                <a:ea typeface="Andale Mono" charset="0"/>
                <a:cs typeface="Andale Mono" charset="0"/>
              </a:rPr>
              <a:t>&amp;a[3] </a:t>
            </a:r>
            <a:r>
              <a:rPr lang="en-US" dirty="0">
                <a:latin typeface="Calibri" charset="0"/>
                <a:ea typeface="Calibri" charset="0"/>
                <a:cs typeface="Calibri" charset="0"/>
              </a:rPr>
              <a:t>is the same as</a:t>
            </a:r>
            <a:r>
              <a:rPr lang="en-US" dirty="0">
                <a:latin typeface="Andale Mono" charset="0"/>
                <a:ea typeface="Andale Mono" charset="0"/>
                <a:cs typeface="Andale Mono" charset="0"/>
              </a:rPr>
              <a:t> a + 3</a:t>
            </a:r>
          </a:p>
          <a:p>
            <a:r>
              <a:rPr lang="en-US" dirty="0">
                <a:latin typeface="Calibri" charset="0"/>
                <a:ea typeface="Calibri" charset="0"/>
                <a:cs typeface="Calibri" charset="0"/>
              </a:rPr>
              <a:t>Large arrays should be dynamically allocated (on the heap)</a:t>
            </a:r>
          </a:p>
          <a:p>
            <a:pPr lvl="1"/>
            <a:r>
              <a:rPr lang="en-US" dirty="0">
                <a:latin typeface="Calibri" charset="0"/>
                <a:ea typeface="Calibri" charset="0"/>
                <a:cs typeface="Calibri" charset="0"/>
              </a:rPr>
              <a:t>Make sure you delete them</a:t>
            </a:r>
          </a:p>
        </p:txBody>
      </p:sp>
      <p:sp>
        <p:nvSpPr>
          <p:cNvPr id="4" name="TextBox 3"/>
          <p:cNvSpPr txBox="1"/>
          <p:nvPr/>
        </p:nvSpPr>
        <p:spPr>
          <a:xfrm>
            <a:off x="5432614" y="5190572"/>
            <a:ext cx="847164" cy="369332"/>
          </a:xfrm>
          <a:prstGeom prst="rect">
            <a:avLst/>
          </a:prstGeom>
          <a:solidFill>
            <a:schemeClr val="accent1">
              <a:lumMod val="60000"/>
              <a:lumOff val="40000"/>
            </a:schemeClr>
          </a:solidFill>
        </p:spPr>
        <p:txBody>
          <a:bodyPr wrap="square" rtlCol="0" anchor="ctr">
            <a:spAutoFit/>
          </a:bodyPr>
          <a:lstStyle/>
          <a:p>
            <a:pPr algn="ctr"/>
            <a:r>
              <a:rPr lang="en-US" dirty="0">
                <a:latin typeface="Andale Mono" charset="0"/>
                <a:ea typeface="Andale Mono" charset="0"/>
                <a:cs typeface="Andale Mono" charset="0"/>
              </a:rPr>
              <a:t>‘h’</a:t>
            </a:r>
          </a:p>
        </p:txBody>
      </p:sp>
      <p:sp>
        <p:nvSpPr>
          <p:cNvPr id="5" name="TextBox 4"/>
          <p:cNvSpPr txBox="1"/>
          <p:nvPr/>
        </p:nvSpPr>
        <p:spPr>
          <a:xfrm>
            <a:off x="5432614" y="5732661"/>
            <a:ext cx="847164" cy="369332"/>
          </a:xfrm>
          <a:prstGeom prst="rect">
            <a:avLst/>
          </a:prstGeom>
          <a:noFill/>
        </p:spPr>
        <p:txBody>
          <a:bodyPr wrap="square" rtlCol="0">
            <a:spAutoFit/>
          </a:bodyPr>
          <a:lstStyle/>
          <a:p>
            <a:pPr algn="ctr"/>
            <a:r>
              <a:rPr lang="en-US" dirty="0">
                <a:latin typeface="Andale Mono" charset="0"/>
                <a:ea typeface="Andale Mono" charset="0"/>
                <a:cs typeface="Andale Mono" charset="0"/>
              </a:rPr>
              <a:t>0x80</a:t>
            </a:r>
          </a:p>
        </p:txBody>
      </p:sp>
      <p:sp>
        <p:nvSpPr>
          <p:cNvPr id="6" name="TextBox 5"/>
          <p:cNvSpPr txBox="1"/>
          <p:nvPr/>
        </p:nvSpPr>
        <p:spPr>
          <a:xfrm>
            <a:off x="6548718" y="5736868"/>
            <a:ext cx="847164" cy="369332"/>
          </a:xfrm>
          <a:prstGeom prst="rect">
            <a:avLst/>
          </a:prstGeom>
          <a:noFill/>
        </p:spPr>
        <p:txBody>
          <a:bodyPr wrap="square" rtlCol="0">
            <a:spAutoFit/>
          </a:bodyPr>
          <a:lstStyle/>
          <a:p>
            <a:pPr algn="ctr"/>
            <a:r>
              <a:rPr lang="en-US" dirty="0">
                <a:latin typeface="Andale Mono" charset="0"/>
                <a:ea typeface="Andale Mono" charset="0"/>
                <a:cs typeface="Andale Mono" charset="0"/>
              </a:rPr>
              <a:t>0x88</a:t>
            </a:r>
          </a:p>
        </p:txBody>
      </p:sp>
      <p:sp>
        <p:nvSpPr>
          <p:cNvPr id="7" name="TextBox 6"/>
          <p:cNvSpPr txBox="1"/>
          <p:nvPr/>
        </p:nvSpPr>
        <p:spPr>
          <a:xfrm>
            <a:off x="6548718" y="5190572"/>
            <a:ext cx="847164" cy="369332"/>
          </a:xfrm>
          <a:prstGeom prst="rect">
            <a:avLst/>
          </a:prstGeom>
          <a:solidFill>
            <a:schemeClr val="accent1">
              <a:lumMod val="60000"/>
              <a:lumOff val="40000"/>
            </a:schemeClr>
          </a:solidFill>
        </p:spPr>
        <p:txBody>
          <a:bodyPr wrap="square" rtlCol="0" anchor="ctr">
            <a:spAutoFit/>
          </a:bodyPr>
          <a:lstStyle/>
          <a:p>
            <a:pPr algn="ctr"/>
            <a:r>
              <a:rPr lang="en-US" dirty="0">
                <a:latin typeface="Andale Mono" charset="0"/>
                <a:ea typeface="Andale Mono" charset="0"/>
                <a:cs typeface="Andale Mono" charset="0"/>
              </a:rPr>
              <a:t>‘</a:t>
            </a:r>
            <a:r>
              <a:rPr lang="en-US" dirty="0" err="1">
                <a:latin typeface="Andale Mono" charset="0"/>
                <a:ea typeface="Andale Mono" charset="0"/>
                <a:cs typeface="Andale Mono" charset="0"/>
              </a:rPr>
              <a:t>i</a:t>
            </a:r>
            <a:r>
              <a:rPr lang="en-US" dirty="0">
                <a:latin typeface="Andale Mono" charset="0"/>
                <a:ea typeface="Andale Mono" charset="0"/>
                <a:cs typeface="Andale Mono" charset="0"/>
              </a:rPr>
              <a:t>’</a:t>
            </a:r>
          </a:p>
        </p:txBody>
      </p:sp>
      <p:sp>
        <p:nvSpPr>
          <p:cNvPr id="8" name="TextBox 7"/>
          <p:cNvSpPr txBox="1"/>
          <p:nvPr/>
        </p:nvSpPr>
        <p:spPr>
          <a:xfrm>
            <a:off x="1685364" y="5195422"/>
            <a:ext cx="3509685" cy="369332"/>
          </a:xfrm>
          <a:prstGeom prst="rect">
            <a:avLst/>
          </a:prstGeom>
          <a:noFill/>
        </p:spPr>
        <p:txBody>
          <a:bodyPr wrap="square" rtlCol="0">
            <a:spAutoFit/>
          </a:bodyPr>
          <a:lstStyle/>
          <a:p>
            <a:r>
              <a:rPr lang="en-US" dirty="0" err="1">
                <a:latin typeface="Andale Mono" charset="0"/>
                <a:ea typeface="Andale Mono" charset="0"/>
                <a:cs typeface="Andale Mono" charset="0"/>
              </a:rPr>
              <a:t>const</a:t>
            </a:r>
            <a:r>
              <a:rPr lang="en-US" dirty="0">
                <a:latin typeface="Andale Mono" charset="0"/>
                <a:ea typeface="Andale Mono" charset="0"/>
                <a:cs typeface="Andale Mono" charset="0"/>
              </a:rPr>
              <a:t> char *word = “hi”;</a:t>
            </a:r>
          </a:p>
        </p:txBody>
      </p:sp>
      <p:sp>
        <p:nvSpPr>
          <p:cNvPr id="9" name="TextBox 8"/>
          <p:cNvSpPr txBox="1"/>
          <p:nvPr/>
        </p:nvSpPr>
        <p:spPr>
          <a:xfrm>
            <a:off x="7655858" y="5736868"/>
            <a:ext cx="847164" cy="369332"/>
          </a:xfrm>
          <a:prstGeom prst="rect">
            <a:avLst/>
          </a:prstGeom>
          <a:noFill/>
        </p:spPr>
        <p:txBody>
          <a:bodyPr wrap="square" rtlCol="0">
            <a:spAutoFit/>
          </a:bodyPr>
          <a:lstStyle/>
          <a:p>
            <a:pPr algn="ctr"/>
            <a:r>
              <a:rPr lang="en-US" dirty="0">
                <a:latin typeface="Andale Mono" charset="0"/>
                <a:ea typeface="Andale Mono" charset="0"/>
                <a:cs typeface="Andale Mono" charset="0"/>
              </a:rPr>
              <a:t>0x90</a:t>
            </a:r>
          </a:p>
        </p:txBody>
      </p:sp>
      <p:sp>
        <p:nvSpPr>
          <p:cNvPr id="10" name="TextBox 9"/>
          <p:cNvSpPr txBox="1"/>
          <p:nvPr/>
        </p:nvSpPr>
        <p:spPr>
          <a:xfrm>
            <a:off x="7655858" y="5190572"/>
            <a:ext cx="847164" cy="369332"/>
          </a:xfrm>
          <a:prstGeom prst="rect">
            <a:avLst/>
          </a:prstGeom>
          <a:solidFill>
            <a:schemeClr val="accent1">
              <a:lumMod val="60000"/>
              <a:lumOff val="40000"/>
            </a:schemeClr>
          </a:solidFill>
        </p:spPr>
        <p:txBody>
          <a:bodyPr wrap="square" rtlCol="0" anchor="ctr">
            <a:spAutoFit/>
          </a:bodyPr>
          <a:lstStyle/>
          <a:p>
            <a:pPr algn="ctr"/>
            <a:r>
              <a:rPr lang="en-US" dirty="0">
                <a:latin typeface="Andale Mono" charset="0"/>
                <a:ea typeface="Andale Mono" charset="0"/>
                <a:cs typeface="Andale Mono" charset="0"/>
              </a:rPr>
              <a:t>‘\0’</a:t>
            </a:r>
          </a:p>
        </p:txBody>
      </p:sp>
      <p:sp>
        <p:nvSpPr>
          <p:cNvPr id="11" name="TextBox 10"/>
          <p:cNvSpPr txBox="1"/>
          <p:nvPr/>
        </p:nvSpPr>
        <p:spPr>
          <a:xfrm>
            <a:off x="5235390" y="4772778"/>
            <a:ext cx="1210233" cy="369332"/>
          </a:xfrm>
          <a:prstGeom prst="rect">
            <a:avLst/>
          </a:prstGeom>
          <a:noFill/>
        </p:spPr>
        <p:txBody>
          <a:bodyPr wrap="square" rtlCol="0">
            <a:spAutoFit/>
          </a:bodyPr>
          <a:lstStyle/>
          <a:p>
            <a:pPr algn="ctr"/>
            <a:r>
              <a:rPr lang="en-US" dirty="0">
                <a:latin typeface="Andale Mono" charset="0"/>
                <a:ea typeface="Andale Mono" charset="0"/>
                <a:cs typeface="Andale Mono" charset="0"/>
              </a:rPr>
              <a:t>word[0]</a:t>
            </a:r>
          </a:p>
        </p:txBody>
      </p:sp>
      <p:sp>
        <p:nvSpPr>
          <p:cNvPr id="12" name="TextBox 11"/>
          <p:cNvSpPr txBox="1"/>
          <p:nvPr/>
        </p:nvSpPr>
        <p:spPr>
          <a:xfrm>
            <a:off x="6364942" y="4764588"/>
            <a:ext cx="1250575" cy="369332"/>
          </a:xfrm>
          <a:prstGeom prst="rect">
            <a:avLst/>
          </a:prstGeom>
          <a:noFill/>
        </p:spPr>
        <p:txBody>
          <a:bodyPr wrap="square" rtlCol="0">
            <a:spAutoFit/>
          </a:bodyPr>
          <a:lstStyle/>
          <a:p>
            <a:pPr algn="ctr"/>
            <a:r>
              <a:rPr lang="en-US">
                <a:latin typeface="Andale Mono" charset="0"/>
                <a:ea typeface="Andale Mono" charset="0"/>
                <a:cs typeface="Andale Mono" charset="0"/>
              </a:rPr>
              <a:t>word[1]</a:t>
            </a:r>
            <a:endParaRPr lang="en-US" dirty="0">
              <a:latin typeface="Andale Mono" charset="0"/>
              <a:ea typeface="Andale Mono" charset="0"/>
              <a:cs typeface="Andale Mono" charset="0"/>
            </a:endParaRPr>
          </a:p>
        </p:txBody>
      </p:sp>
      <p:sp>
        <p:nvSpPr>
          <p:cNvPr id="13" name="TextBox 12"/>
          <p:cNvSpPr txBox="1"/>
          <p:nvPr/>
        </p:nvSpPr>
        <p:spPr>
          <a:xfrm>
            <a:off x="7498976" y="4767344"/>
            <a:ext cx="1362636" cy="369332"/>
          </a:xfrm>
          <a:prstGeom prst="rect">
            <a:avLst/>
          </a:prstGeom>
          <a:noFill/>
        </p:spPr>
        <p:txBody>
          <a:bodyPr wrap="square" rtlCol="0">
            <a:spAutoFit/>
          </a:bodyPr>
          <a:lstStyle/>
          <a:p>
            <a:pPr algn="ctr"/>
            <a:r>
              <a:rPr lang="en-US">
                <a:latin typeface="Andale Mono" charset="0"/>
                <a:ea typeface="Andale Mono" charset="0"/>
                <a:cs typeface="Andale Mono" charset="0"/>
              </a:rPr>
              <a:t>word[2]</a:t>
            </a:r>
            <a:endParaRPr lang="en-US" dirty="0">
              <a:latin typeface="Andale Mono" charset="0"/>
              <a:ea typeface="Andale Mono" charset="0"/>
              <a:cs typeface="Andale Mono" charset="0"/>
            </a:endParaRPr>
          </a:p>
        </p:txBody>
      </p:sp>
      <p:sp>
        <p:nvSpPr>
          <p:cNvPr id="14" name="TextBox 13"/>
          <p:cNvSpPr txBox="1"/>
          <p:nvPr/>
        </p:nvSpPr>
        <p:spPr>
          <a:xfrm>
            <a:off x="5410202" y="6069331"/>
            <a:ext cx="847164" cy="369332"/>
          </a:xfrm>
          <a:prstGeom prst="rect">
            <a:avLst/>
          </a:prstGeom>
          <a:noFill/>
        </p:spPr>
        <p:txBody>
          <a:bodyPr wrap="square" rtlCol="0">
            <a:spAutoFit/>
          </a:bodyPr>
          <a:lstStyle/>
          <a:p>
            <a:pPr algn="ctr"/>
            <a:r>
              <a:rPr lang="en-US" dirty="0">
                <a:latin typeface="Andale Mono" charset="0"/>
                <a:ea typeface="Andale Mono" charset="0"/>
                <a:cs typeface="Andale Mono" charset="0"/>
              </a:rPr>
              <a:t>word</a:t>
            </a:r>
          </a:p>
        </p:txBody>
      </p:sp>
      <p:sp>
        <p:nvSpPr>
          <p:cNvPr id="15" name="TextBox 14"/>
          <p:cNvSpPr txBox="1"/>
          <p:nvPr/>
        </p:nvSpPr>
        <p:spPr>
          <a:xfrm>
            <a:off x="6405283" y="6061141"/>
            <a:ext cx="1008529" cy="369332"/>
          </a:xfrm>
          <a:prstGeom prst="rect">
            <a:avLst/>
          </a:prstGeom>
          <a:noFill/>
        </p:spPr>
        <p:txBody>
          <a:bodyPr wrap="square" rtlCol="0">
            <a:spAutoFit/>
          </a:bodyPr>
          <a:lstStyle/>
          <a:p>
            <a:pPr algn="ctr"/>
            <a:r>
              <a:rPr lang="en-US" dirty="0">
                <a:latin typeface="Andale Mono" charset="0"/>
                <a:ea typeface="Andale Mono" charset="0"/>
                <a:cs typeface="Andale Mono" charset="0"/>
              </a:rPr>
              <a:t>word+1</a:t>
            </a:r>
          </a:p>
        </p:txBody>
      </p:sp>
      <p:sp>
        <p:nvSpPr>
          <p:cNvPr id="16" name="TextBox 15"/>
          <p:cNvSpPr txBox="1"/>
          <p:nvPr/>
        </p:nvSpPr>
        <p:spPr>
          <a:xfrm>
            <a:off x="7552764" y="6063897"/>
            <a:ext cx="1008529" cy="369332"/>
          </a:xfrm>
          <a:prstGeom prst="rect">
            <a:avLst/>
          </a:prstGeom>
          <a:noFill/>
        </p:spPr>
        <p:txBody>
          <a:bodyPr wrap="square" rtlCol="0">
            <a:spAutoFit/>
          </a:bodyPr>
          <a:lstStyle/>
          <a:p>
            <a:pPr algn="ctr"/>
            <a:r>
              <a:rPr lang="en-US" dirty="0">
                <a:latin typeface="Andale Mono" charset="0"/>
                <a:ea typeface="Andale Mono" charset="0"/>
                <a:cs typeface="Andale Mono" charset="0"/>
              </a:rPr>
              <a:t>word+2</a:t>
            </a:r>
          </a:p>
        </p:txBody>
      </p:sp>
    </p:spTree>
    <p:extLst>
      <p:ext uri="{BB962C8B-B14F-4D97-AF65-F5344CB8AC3E}">
        <p14:creationId xmlns:p14="http://schemas.microsoft.com/office/powerpoint/2010/main" val="3846299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in C++</a:t>
            </a:r>
          </a:p>
        </p:txBody>
      </p:sp>
      <p:pic>
        <p:nvPicPr>
          <p:cNvPr id="4" name="Picture 3"/>
          <p:cNvPicPr>
            <a:picLocks noChangeAspect="1"/>
          </p:cNvPicPr>
          <p:nvPr/>
        </p:nvPicPr>
        <p:blipFill>
          <a:blip r:embed="rId2"/>
          <a:stretch>
            <a:fillRect/>
          </a:stretch>
        </p:blipFill>
        <p:spPr>
          <a:xfrm>
            <a:off x="944880" y="1513840"/>
            <a:ext cx="9512300" cy="3403600"/>
          </a:xfrm>
          <a:prstGeom prst="rect">
            <a:avLst/>
          </a:prstGeom>
        </p:spPr>
      </p:pic>
    </p:spTree>
    <p:extLst>
      <p:ext uri="{BB962C8B-B14F-4D97-AF65-F5344CB8AC3E}">
        <p14:creationId xmlns:p14="http://schemas.microsoft.com/office/powerpoint/2010/main" val="4110045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in C++</a:t>
            </a:r>
          </a:p>
        </p:txBody>
      </p:sp>
      <p:pic>
        <p:nvPicPr>
          <p:cNvPr id="4" name="Picture 3"/>
          <p:cNvPicPr>
            <a:picLocks noChangeAspect="1"/>
          </p:cNvPicPr>
          <p:nvPr/>
        </p:nvPicPr>
        <p:blipFill>
          <a:blip r:embed="rId2"/>
          <a:stretch>
            <a:fillRect/>
          </a:stretch>
        </p:blipFill>
        <p:spPr>
          <a:xfrm>
            <a:off x="944880" y="1513840"/>
            <a:ext cx="9512300" cy="3403600"/>
          </a:xfrm>
          <a:prstGeom prst="rect">
            <a:avLst/>
          </a:prstGeom>
        </p:spPr>
      </p:pic>
      <p:pic>
        <p:nvPicPr>
          <p:cNvPr id="5" name="Picture 4"/>
          <p:cNvPicPr>
            <a:picLocks noChangeAspect="1"/>
          </p:cNvPicPr>
          <p:nvPr/>
        </p:nvPicPr>
        <p:blipFill>
          <a:blip r:embed="rId3"/>
          <a:stretch>
            <a:fillRect/>
          </a:stretch>
        </p:blipFill>
        <p:spPr>
          <a:xfrm>
            <a:off x="6938010" y="3133090"/>
            <a:ext cx="4432300" cy="3568700"/>
          </a:xfrm>
          <a:prstGeom prst="rect">
            <a:avLst/>
          </a:prstGeom>
        </p:spPr>
      </p:pic>
      <p:sp>
        <p:nvSpPr>
          <p:cNvPr id="6" name="Rectangle 5"/>
          <p:cNvSpPr/>
          <p:nvPr/>
        </p:nvSpPr>
        <p:spPr>
          <a:xfrm>
            <a:off x="944880" y="5565378"/>
            <a:ext cx="3767378" cy="369332"/>
          </a:xfrm>
          <a:prstGeom prst="rect">
            <a:avLst/>
          </a:prstGeom>
        </p:spPr>
        <p:txBody>
          <a:bodyPr wrap="none">
            <a:spAutoFit/>
          </a:bodyPr>
          <a:lstStyle/>
          <a:p>
            <a:r>
              <a:rPr lang="en-US" dirty="0">
                <a:hlinkClick r:id="rId4"/>
              </a:rPr>
              <a:t>http://</a:t>
            </a:r>
            <a:r>
              <a:rPr lang="en-US" dirty="0" err="1">
                <a:hlinkClick r:id="rId4"/>
              </a:rPr>
              <a:t>www.cplusplus.com</a:t>
            </a:r>
            <a:r>
              <a:rPr lang="en-US" dirty="0">
                <a:hlinkClick r:id="rId4"/>
              </a:rPr>
              <a:t>/reference/</a:t>
            </a:r>
            <a:endParaRPr lang="en-US" dirty="0"/>
          </a:p>
        </p:txBody>
      </p:sp>
    </p:spTree>
    <p:extLst>
      <p:ext uri="{BB962C8B-B14F-4D97-AF65-F5344CB8AC3E}">
        <p14:creationId xmlns:p14="http://schemas.microsoft.com/office/powerpoint/2010/main" val="1889229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1FA5-4D04-5E41-A161-E7527BDBAF5F}"/>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84FFD73-850A-E142-B3AA-54C07B899A41}"/>
              </a:ext>
            </a:extLst>
          </p:cNvPr>
          <p:cNvSpPr>
            <a:spLocks noGrp="1"/>
          </p:cNvSpPr>
          <p:nvPr>
            <p:ph idx="1"/>
          </p:nvPr>
        </p:nvSpPr>
        <p:spPr/>
        <p:txBody>
          <a:bodyPr/>
          <a:lstStyle/>
          <a:p>
            <a:r>
              <a:rPr lang="en-US" dirty="0"/>
              <a:t>Introductions</a:t>
            </a:r>
          </a:p>
          <a:p>
            <a:r>
              <a:rPr lang="en-US" dirty="0"/>
              <a:t>HW1</a:t>
            </a:r>
          </a:p>
          <a:p>
            <a:r>
              <a:rPr lang="en-US" dirty="0"/>
              <a:t>C++ and programming tips</a:t>
            </a:r>
          </a:p>
          <a:p>
            <a:r>
              <a:rPr lang="en-US" dirty="0"/>
              <a:t>Future topic suggestions</a:t>
            </a:r>
          </a:p>
        </p:txBody>
      </p:sp>
    </p:spTree>
    <p:extLst>
      <p:ext uri="{BB962C8B-B14F-4D97-AF65-F5344CB8AC3E}">
        <p14:creationId xmlns:p14="http://schemas.microsoft.com/office/powerpoint/2010/main" val="2773543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B16695-CB03-3745-ABD6-99D9549179F9}"/>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l="507" t="444"/>
          <a:stretch/>
        </p:blipFill>
        <p:spPr>
          <a:xfrm>
            <a:off x="217548" y="53787"/>
            <a:ext cx="6029728" cy="6763871"/>
          </a:xfrm>
          <a:prstGeom prst="rect">
            <a:avLst/>
          </a:prstGeom>
        </p:spPr>
      </p:pic>
      <p:sp>
        <p:nvSpPr>
          <p:cNvPr id="7" name="Rectangle 6"/>
          <p:cNvSpPr/>
          <p:nvPr/>
        </p:nvSpPr>
        <p:spPr>
          <a:xfrm>
            <a:off x="4553247" y="162268"/>
            <a:ext cx="7271200" cy="892552"/>
          </a:xfrm>
          <a:prstGeom prst="rect">
            <a:avLst/>
          </a:prstGeom>
        </p:spPr>
        <p:txBody>
          <a:bodyPr wrap="square">
            <a:spAutoFit/>
          </a:bodyPr>
          <a:lstStyle/>
          <a:p>
            <a:pPr algn="r"/>
            <a:r>
              <a:rPr lang="en-US" sz="2800" dirty="0">
                <a:solidFill>
                  <a:schemeClr val="bg1"/>
                </a:solidFill>
              </a:rPr>
              <a:t>Example of reading in a file in C++</a:t>
            </a:r>
          </a:p>
          <a:p>
            <a:pPr algn="r"/>
            <a:r>
              <a:rPr lang="en-US" sz="2400" dirty="0">
                <a:solidFill>
                  <a:schemeClr val="bg1"/>
                </a:solidFill>
              </a:rPr>
              <a:t>(and a few other things)</a:t>
            </a:r>
          </a:p>
        </p:txBody>
      </p:sp>
    </p:spTree>
    <p:extLst>
      <p:ext uri="{BB962C8B-B14F-4D97-AF65-F5344CB8AC3E}">
        <p14:creationId xmlns:p14="http://schemas.microsoft.com/office/powerpoint/2010/main" val="3406281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DC8DF6-1EBB-4C41-AABD-7C250CBAD0D0}"/>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l="507" t="444"/>
          <a:stretch/>
        </p:blipFill>
        <p:spPr>
          <a:xfrm>
            <a:off x="217548" y="53787"/>
            <a:ext cx="6029728" cy="6763871"/>
          </a:xfrm>
          <a:prstGeom prst="rect">
            <a:avLst/>
          </a:prstGeom>
        </p:spPr>
      </p:pic>
      <p:pic>
        <p:nvPicPr>
          <p:cNvPr id="6" name="Picture 5"/>
          <p:cNvPicPr>
            <a:picLocks noChangeAspect="1"/>
          </p:cNvPicPr>
          <p:nvPr/>
        </p:nvPicPr>
        <p:blipFill rotWithShape="1">
          <a:blip r:embed="rId3"/>
          <a:srcRect l="683" t="3287" b="1"/>
          <a:stretch/>
        </p:blipFill>
        <p:spPr>
          <a:xfrm>
            <a:off x="6247276" y="1438830"/>
            <a:ext cx="5635317" cy="1008530"/>
          </a:xfrm>
          <a:prstGeom prst="rect">
            <a:avLst/>
          </a:prstGeom>
          <a:ln>
            <a:solidFill>
              <a:schemeClr val="bg1"/>
            </a:solidFill>
          </a:ln>
        </p:spPr>
      </p:pic>
      <p:sp>
        <p:nvSpPr>
          <p:cNvPr id="4" name="Rectangle 3"/>
          <p:cNvSpPr/>
          <p:nvPr/>
        </p:nvSpPr>
        <p:spPr>
          <a:xfrm>
            <a:off x="4553247" y="162268"/>
            <a:ext cx="7271200" cy="1323439"/>
          </a:xfrm>
          <a:prstGeom prst="rect">
            <a:avLst/>
          </a:prstGeom>
        </p:spPr>
        <p:txBody>
          <a:bodyPr wrap="square">
            <a:spAutoFit/>
          </a:bodyPr>
          <a:lstStyle/>
          <a:p>
            <a:pPr algn="r"/>
            <a:r>
              <a:rPr lang="en-US" sz="2800" dirty="0">
                <a:solidFill>
                  <a:schemeClr val="bg1"/>
                </a:solidFill>
              </a:rPr>
              <a:t>Example of reading in a file in C++</a:t>
            </a:r>
          </a:p>
          <a:p>
            <a:pPr algn="r"/>
            <a:r>
              <a:rPr lang="en-US" sz="2400" dirty="0">
                <a:solidFill>
                  <a:schemeClr val="bg1"/>
                </a:solidFill>
              </a:rPr>
              <a:t>(and a few other things)</a:t>
            </a:r>
          </a:p>
          <a:p>
            <a:pPr algn="r"/>
            <a:endParaRPr lang="en-US" sz="2800" dirty="0">
              <a:solidFill>
                <a:schemeClr val="bg1"/>
              </a:solidFill>
            </a:endParaRPr>
          </a:p>
        </p:txBody>
      </p:sp>
    </p:spTree>
    <p:extLst>
      <p:ext uri="{BB962C8B-B14F-4D97-AF65-F5344CB8AC3E}">
        <p14:creationId xmlns:p14="http://schemas.microsoft.com/office/powerpoint/2010/main" val="488209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FF72-35AD-A549-80FC-0438E799A69C}"/>
              </a:ext>
            </a:extLst>
          </p:cNvPr>
          <p:cNvSpPr>
            <a:spLocks noGrp="1"/>
          </p:cNvSpPr>
          <p:nvPr>
            <p:ph type="title"/>
          </p:nvPr>
        </p:nvSpPr>
        <p:spPr/>
        <p:txBody>
          <a:bodyPr/>
          <a:lstStyle/>
          <a:p>
            <a:pPr algn="ctr"/>
            <a:r>
              <a:rPr lang="en-US" dirty="0" err="1"/>
              <a:t>Othesr</a:t>
            </a:r>
            <a:r>
              <a:rPr lang="en-US" dirty="0"/>
              <a:t> Coding Environments</a:t>
            </a:r>
          </a:p>
        </p:txBody>
      </p:sp>
      <p:pic>
        <p:nvPicPr>
          <p:cNvPr id="5" name="Picture 4">
            <a:extLst>
              <a:ext uri="{FF2B5EF4-FFF2-40B4-BE49-F238E27FC236}">
                <a16:creationId xmlns:a16="http://schemas.microsoft.com/office/drawing/2014/main" id="{F55327AA-AA60-DA49-9F3B-37D901F35B55}"/>
              </a:ext>
            </a:extLst>
          </p:cNvPr>
          <p:cNvPicPr>
            <a:picLocks noChangeAspect="1"/>
          </p:cNvPicPr>
          <p:nvPr/>
        </p:nvPicPr>
        <p:blipFill rotWithShape="1">
          <a:blip r:embed="rId2"/>
          <a:srcRect b="11909"/>
          <a:stretch/>
        </p:blipFill>
        <p:spPr>
          <a:xfrm>
            <a:off x="289981" y="2613169"/>
            <a:ext cx="7178704" cy="996746"/>
          </a:xfrm>
          <a:prstGeom prst="rect">
            <a:avLst/>
          </a:prstGeom>
        </p:spPr>
      </p:pic>
      <p:pic>
        <p:nvPicPr>
          <p:cNvPr id="7" name="Picture 6">
            <a:extLst>
              <a:ext uri="{FF2B5EF4-FFF2-40B4-BE49-F238E27FC236}">
                <a16:creationId xmlns:a16="http://schemas.microsoft.com/office/drawing/2014/main" id="{AB028C98-2AF7-8E45-8D3C-6983925A937A}"/>
              </a:ext>
            </a:extLst>
          </p:cNvPr>
          <p:cNvPicPr>
            <a:picLocks noChangeAspect="1"/>
          </p:cNvPicPr>
          <p:nvPr/>
        </p:nvPicPr>
        <p:blipFill>
          <a:blip r:embed="rId3"/>
          <a:stretch>
            <a:fillRect/>
          </a:stretch>
        </p:blipFill>
        <p:spPr>
          <a:xfrm>
            <a:off x="8448807" y="4532396"/>
            <a:ext cx="3743193" cy="1228682"/>
          </a:xfrm>
          <a:prstGeom prst="rect">
            <a:avLst/>
          </a:prstGeom>
        </p:spPr>
      </p:pic>
      <p:pic>
        <p:nvPicPr>
          <p:cNvPr id="9" name="Picture 8">
            <a:extLst>
              <a:ext uri="{FF2B5EF4-FFF2-40B4-BE49-F238E27FC236}">
                <a16:creationId xmlns:a16="http://schemas.microsoft.com/office/drawing/2014/main" id="{B40BBDF1-B384-9C49-B343-41395732AE8E}"/>
              </a:ext>
            </a:extLst>
          </p:cNvPr>
          <p:cNvPicPr>
            <a:picLocks noChangeAspect="1"/>
          </p:cNvPicPr>
          <p:nvPr/>
        </p:nvPicPr>
        <p:blipFill>
          <a:blip r:embed="rId4"/>
          <a:stretch>
            <a:fillRect/>
          </a:stretch>
        </p:blipFill>
        <p:spPr>
          <a:xfrm>
            <a:off x="9060517" y="1681913"/>
            <a:ext cx="2101407" cy="2432048"/>
          </a:xfrm>
          <a:prstGeom prst="rect">
            <a:avLst/>
          </a:prstGeom>
        </p:spPr>
      </p:pic>
      <p:pic>
        <p:nvPicPr>
          <p:cNvPr id="13" name="Picture 12">
            <a:extLst>
              <a:ext uri="{FF2B5EF4-FFF2-40B4-BE49-F238E27FC236}">
                <a16:creationId xmlns:a16="http://schemas.microsoft.com/office/drawing/2014/main" id="{3DB3EF70-0D8E-CD4F-BEEC-5E250077FE96}"/>
              </a:ext>
            </a:extLst>
          </p:cNvPr>
          <p:cNvPicPr>
            <a:picLocks noChangeAspect="1"/>
          </p:cNvPicPr>
          <p:nvPr/>
        </p:nvPicPr>
        <p:blipFill>
          <a:blip r:embed="rId5"/>
          <a:stretch>
            <a:fillRect/>
          </a:stretch>
        </p:blipFill>
        <p:spPr>
          <a:xfrm>
            <a:off x="289981" y="4113961"/>
            <a:ext cx="7216188" cy="1032776"/>
          </a:xfrm>
          <a:prstGeom prst="rect">
            <a:avLst/>
          </a:prstGeom>
        </p:spPr>
      </p:pic>
      <p:sp>
        <p:nvSpPr>
          <p:cNvPr id="14" name="TextBox 13">
            <a:extLst>
              <a:ext uri="{FF2B5EF4-FFF2-40B4-BE49-F238E27FC236}">
                <a16:creationId xmlns:a16="http://schemas.microsoft.com/office/drawing/2014/main" id="{5FE6E318-A27C-DA49-945D-ED95B5860333}"/>
              </a:ext>
            </a:extLst>
          </p:cNvPr>
          <p:cNvSpPr txBox="1"/>
          <p:nvPr/>
        </p:nvSpPr>
        <p:spPr>
          <a:xfrm>
            <a:off x="9749641" y="1321356"/>
            <a:ext cx="1899171" cy="369332"/>
          </a:xfrm>
          <a:prstGeom prst="rect">
            <a:avLst/>
          </a:prstGeom>
          <a:noFill/>
        </p:spPr>
        <p:txBody>
          <a:bodyPr wrap="square" rtlCol="0">
            <a:spAutoFit/>
          </a:bodyPr>
          <a:lstStyle/>
          <a:p>
            <a:r>
              <a:rPr lang="en-US" dirty="0"/>
              <a:t>Python</a:t>
            </a:r>
          </a:p>
        </p:txBody>
      </p:sp>
    </p:spTree>
    <p:extLst>
      <p:ext uri="{BB962C8B-B14F-4D97-AF65-F5344CB8AC3E}">
        <p14:creationId xmlns:p14="http://schemas.microsoft.com/office/powerpoint/2010/main" val="1995176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topics for future discussion sections</a:t>
            </a:r>
          </a:p>
        </p:txBody>
      </p:sp>
      <p:sp>
        <p:nvSpPr>
          <p:cNvPr id="3" name="Content Placeholder 2"/>
          <p:cNvSpPr>
            <a:spLocks noGrp="1"/>
          </p:cNvSpPr>
          <p:nvPr>
            <p:ph idx="1"/>
          </p:nvPr>
        </p:nvSpPr>
        <p:spPr/>
        <p:txBody>
          <a:bodyPr>
            <a:normAutofit fontScale="92500" lnSpcReduction="20000"/>
          </a:bodyPr>
          <a:lstStyle/>
          <a:p>
            <a:r>
              <a:rPr lang="en-US" dirty="0"/>
              <a:t>BLAST/multiple alignment</a:t>
            </a:r>
          </a:p>
          <a:p>
            <a:r>
              <a:rPr lang="en-US" dirty="0"/>
              <a:t>Sequencing Methods</a:t>
            </a:r>
          </a:p>
          <a:p>
            <a:r>
              <a:rPr lang="en-US" dirty="0"/>
              <a:t>Additional applications of HMMs (GENSCAN)</a:t>
            </a:r>
          </a:p>
          <a:p>
            <a:r>
              <a:rPr lang="en-US" dirty="0"/>
              <a:t>Dynamic programming </a:t>
            </a:r>
          </a:p>
          <a:p>
            <a:r>
              <a:rPr lang="en-US" dirty="0"/>
              <a:t>General programming tips</a:t>
            </a:r>
          </a:p>
          <a:p>
            <a:r>
              <a:rPr lang="en-US" dirty="0"/>
              <a:t>Specific languages: C++, R, Python, Unix/Command line tools</a:t>
            </a:r>
          </a:p>
          <a:p>
            <a:r>
              <a:rPr lang="en-US" dirty="0"/>
              <a:t>Plotting with </a:t>
            </a:r>
            <a:r>
              <a:rPr lang="en-US" dirty="0" err="1"/>
              <a:t>ggplot</a:t>
            </a:r>
            <a:r>
              <a:rPr lang="en-US" dirty="0"/>
              <a:t> (R) or other data visualization topics</a:t>
            </a:r>
          </a:p>
          <a:p>
            <a:r>
              <a:rPr lang="en-US" dirty="0"/>
              <a:t>Version Control/</a:t>
            </a:r>
            <a:r>
              <a:rPr lang="en-US" dirty="0" err="1"/>
              <a:t>Github</a:t>
            </a:r>
            <a:endParaRPr lang="en-US" dirty="0"/>
          </a:p>
          <a:p>
            <a:r>
              <a:rPr lang="en-US" dirty="0" err="1"/>
              <a:t>Jupyter</a:t>
            </a:r>
            <a:r>
              <a:rPr lang="en-US" dirty="0"/>
              <a:t> Notebooks/Reproducibility</a:t>
            </a:r>
          </a:p>
          <a:p>
            <a:r>
              <a:rPr lang="en-US" dirty="0"/>
              <a:t>Machine learning</a:t>
            </a:r>
          </a:p>
        </p:txBody>
      </p:sp>
    </p:spTree>
    <p:extLst>
      <p:ext uri="{BB962C8B-B14F-4D97-AF65-F5344CB8AC3E}">
        <p14:creationId xmlns:p14="http://schemas.microsoft.com/office/powerpoint/2010/main" val="1800365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7B3DE-871C-F143-9B25-DC7DBB8B74FA}"/>
              </a:ext>
            </a:extLst>
          </p:cNvPr>
          <p:cNvSpPr>
            <a:spLocks noGrp="1"/>
          </p:cNvSpPr>
          <p:nvPr>
            <p:ph type="title"/>
          </p:nvPr>
        </p:nvSpPr>
        <p:spPr/>
        <p:txBody>
          <a:bodyPr/>
          <a:lstStyle/>
          <a:p>
            <a:pPr algn="ctr"/>
            <a:r>
              <a:rPr lang="en-US" dirty="0"/>
              <a:t>See you next week!</a:t>
            </a:r>
          </a:p>
        </p:txBody>
      </p:sp>
    </p:spTree>
    <p:extLst>
      <p:ext uri="{BB962C8B-B14F-4D97-AF65-F5344CB8AC3E}">
        <p14:creationId xmlns:p14="http://schemas.microsoft.com/office/powerpoint/2010/main" val="508776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0E7A0-39E3-C34B-BC3E-C04352EA3D81}"/>
              </a:ext>
            </a:extLst>
          </p:cNvPr>
          <p:cNvSpPr>
            <a:spLocks noGrp="1"/>
          </p:cNvSpPr>
          <p:nvPr>
            <p:ph type="title"/>
          </p:nvPr>
        </p:nvSpPr>
        <p:spPr>
          <a:xfrm>
            <a:off x="838200" y="13172"/>
            <a:ext cx="10515600" cy="1325563"/>
          </a:xfrm>
        </p:spPr>
        <p:txBody>
          <a:bodyPr/>
          <a:lstStyle/>
          <a:p>
            <a:r>
              <a:rPr lang="en-US" dirty="0"/>
              <a:t>Introductions</a:t>
            </a:r>
          </a:p>
        </p:txBody>
      </p:sp>
      <p:sp>
        <p:nvSpPr>
          <p:cNvPr id="3" name="Content Placeholder 2">
            <a:extLst>
              <a:ext uri="{FF2B5EF4-FFF2-40B4-BE49-F238E27FC236}">
                <a16:creationId xmlns:a16="http://schemas.microsoft.com/office/drawing/2014/main" id="{B845C741-0E56-6845-B9DB-8033FE024E50}"/>
              </a:ext>
            </a:extLst>
          </p:cNvPr>
          <p:cNvSpPr>
            <a:spLocks noGrp="1"/>
          </p:cNvSpPr>
          <p:nvPr>
            <p:ph idx="1"/>
          </p:nvPr>
        </p:nvSpPr>
        <p:spPr>
          <a:xfrm>
            <a:off x="838200" y="1338735"/>
            <a:ext cx="10515600" cy="5073940"/>
          </a:xfrm>
        </p:spPr>
        <p:txBody>
          <a:bodyPr>
            <a:normAutofit fontScale="85000" lnSpcReduction="20000"/>
          </a:bodyPr>
          <a:lstStyle/>
          <a:p>
            <a:pPr marL="0" indent="0">
              <a:buNone/>
            </a:pPr>
            <a:r>
              <a:rPr lang="en-US" dirty="0"/>
              <a:t>TA: </a:t>
            </a:r>
            <a:r>
              <a:rPr lang="en-US" b="1" dirty="0" err="1"/>
              <a:t>Eliah</a:t>
            </a:r>
            <a:r>
              <a:rPr lang="en-US" b="1" dirty="0"/>
              <a:t> </a:t>
            </a:r>
            <a:r>
              <a:rPr lang="en-US" b="1" dirty="0" err="1"/>
              <a:t>Overbey</a:t>
            </a:r>
            <a:endParaRPr lang="en-US" b="1" dirty="0"/>
          </a:p>
          <a:p>
            <a:pPr marL="0" indent="0">
              <a:buNone/>
            </a:pPr>
            <a:r>
              <a:rPr lang="en-US" dirty="0"/>
              <a:t>4</a:t>
            </a:r>
            <a:r>
              <a:rPr lang="en-US" baseline="30000" dirty="0"/>
              <a:t>th</a:t>
            </a:r>
            <a:r>
              <a:rPr lang="en-US" dirty="0"/>
              <a:t> year Genome Sciences student</a:t>
            </a:r>
          </a:p>
          <a:p>
            <a:pPr marL="0" indent="0">
              <a:buNone/>
            </a:pPr>
            <a:r>
              <a:rPr lang="en-US" dirty="0"/>
              <a:t>Hawkins Lab</a:t>
            </a:r>
          </a:p>
          <a:p>
            <a:pPr marL="0" indent="0">
              <a:buNone/>
            </a:pPr>
            <a:r>
              <a:rPr lang="en-US" dirty="0"/>
              <a:t>Current Research:</a:t>
            </a:r>
          </a:p>
          <a:p>
            <a:pPr marL="457200" lvl="1" indent="0">
              <a:buNone/>
            </a:pPr>
            <a:r>
              <a:rPr lang="en-US" dirty="0" err="1"/>
              <a:t>Nanopore</a:t>
            </a:r>
            <a:r>
              <a:rPr lang="en-US" dirty="0"/>
              <a:t> sequencing for RNA modifications</a:t>
            </a:r>
          </a:p>
          <a:p>
            <a:pPr marL="457200" lvl="1" indent="0">
              <a:buNone/>
            </a:pPr>
            <a:r>
              <a:rPr lang="en-US" dirty="0"/>
              <a:t>Promoter-Enhancer Interactions via Capture Hi-C</a:t>
            </a:r>
          </a:p>
          <a:p>
            <a:pPr marL="0" indent="0">
              <a:buNone/>
            </a:pPr>
            <a:r>
              <a:rPr lang="en-US" dirty="0"/>
              <a:t>Other Involvement: </a:t>
            </a:r>
          </a:p>
          <a:p>
            <a:pPr marL="457200" lvl="1" indent="0">
              <a:buNone/>
            </a:pPr>
            <a:r>
              <a:rPr lang="en-US" dirty="0"/>
              <a:t>Advanced Data Science Option</a:t>
            </a:r>
          </a:p>
          <a:p>
            <a:pPr marL="457200" lvl="1" indent="0">
              <a:buNone/>
            </a:pPr>
            <a:r>
              <a:rPr lang="en-US" dirty="0"/>
              <a:t>Women in Genome Sciences</a:t>
            </a:r>
          </a:p>
          <a:p>
            <a:pPr marL="457200" lvl="1" indent="0">
              <a:buNone/>
            </a:pPr>
            <a:r>
              <a:rPr lang="en-US" dirty="0"/>
              <a:t>Astrobiology Program</a:t>
            </a:r>
          </a:p>
          <a:p>
            <a:pPr marL="457200" lvl="1" indent="0">
              <a:buNone/>
            </a:pPr>
            <a:endParaRPr lang="en-US" dirty="0"/>
          </a:p>
          <a:p>
            <a:pPr marL="0" indent="0">
              <a:buNone/>
            </a:pPr>
            <a:r>
              <a:rPr lang="en-US" dirty="0"/>
              <a:t>Class: </a:t>
            </a:r>
            <a:r>
              <a:rPr lang="en-US" b="1" dirty="0"/>
              <a:t>Tell me about you!</a:t>
            </a:r>
          </a:p>
          <a:p>
            <a:pPr marL="0" indent="0">
              <a:buNone/>
            </a:pPr>
            <a:r>
              <a:rPr lang="en-US" dirty="0"/>
              <a:t>Department</a:t>
            </a:r>
          </a:p>
          <a:p>
            <a:pPr marL="0" indent="0">
              <a:buNone/>
            </a:pPr>
            <a:r>
              <a:rPr lang="en-US" dirty="0"/>
              <a:t>Programming Experience</a:t>
            </a:r>
          </a:p>
          <a:p>
            <a:pPr marL="0" indent="0">
              <a:buNone/>
            </a:pPr>
            <a:r>
              <a:rPr lang="en-US" dirty="0"/>
              <a:t>A hobby (if you have any)</a:t>
            </a:r>
          </a:p>
          <a:p>
            <a:endParaRPr lang="en-US" dirty="0"/>
          </a:p>
        </p:txBody>
      </p:sp>
    </p:spTree>
    <p:extLst>
      <p:ext uri="{BB962C8B-B14F-4D97-AF65-F5344CB8AC3E}">
        <p14:creationId xmlns:p14="http://schemas.microsoft.com/office/powerpoint/2010/main" val="2333275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1250" y="956120"/>
            <a:ext cx="9969500" cy="4914900"/>
          </a:xfrm>
          <a:prstGeom prst="rect">
            <a:avLst/>
          </a:prstGeom>
        </p:spPr>
      </p:pic>
    </p:spTree>
    <p:extLst>
      <p:ext uri="{BB962C8B-B14F-4D97-AF65-F5344CB8AC3E}">
        <p14:creationId xmlns:p14="http://schemas.microsoft.com/office/powerpoint/2010/main" val="3579058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1250" y="956120"/>
            <a:ext cx="9969500" cy="4914900"/>
          </a:xfrm>
          <a:prstGeom prst="rect">
            <a:avLst/>
          </a:prstGeom>
        </p:spPr>
      </p:pic>
      <p:sp>
        <p:nvSpPr>
          <p:cNvPr id="9" name="Rectangle 8"/>
          <p:cNvSpPr/>
          <p:nvPr/>
        </p:nvSpPr>
        <p:spPr>
          <a:xfrm>
            <a:off x="4250528" y="2689770"/>
            <a:ext cx="1572768" cy="36576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3818956" y="2860990"/>
            <a:ext cx="431572" cy="89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AE3959D-E1F6-9E4D-999A-B7328DCFDC70}"/>
              </a:ext>
            </a:extLst>
          </p:cNvPr>
          <p:cNvSpPr txBox="1"/>
          <p:nvPr/>
        </p:nvSpPr>
        <p:spPr>
          <a:xfrm>
            <a:off x="463644" y="2628129"/>
            <a:ext cx="3834384" cy="646331"/>
          </a:xfrm>
          <a:prstGeom prst="rect">
            <a:avLst/>
          </a:prstGeom>
          <a:noFill/>
        </p:spPr>
        <p:txBody>
          <a:bodyPr wrap="square" rtlCol="0">
            <a:spAutoFit/>
          </a:bodyPr>
          <a:lstStyle/>
          <a:p>
            <a:r>
              <a:rPr lang="en-US" dirty="0">
                <a:solidFill>
                  <a:srgbClr val="7030A0"/>
                </a:solidFill>
              </a:rPr>
              <a:t>Yahoo!, Amazon, Google, </a:t>
            </a:r>
            <a:r>
              <a:rPr lang="en-US" dirty="0" err="1">
                <a:solidFill>
                  <a:srgbClr val="7030A0"/>
                </a:solidFill>
              </a:rPr>
              <a:t>Youtube</a:t>
            </a:r>
            <a:r>
              <a:rPr lang="en-US" dirty="0">
                <a:solidFill>
                  <a:srgbClr val="7030A0"/>
                </a:solidFill>
              </a:rPr>
              <a:t>, NIH, UC San Francisco, Anthem</a:t>
            </a:r>
          </a:p>
        </p:txBody>
      </p:sp>
    </p:spTree>
    <p:extLst>
      <p:ext uri="{BB962C8B-B14F-4D97-AF65-F5344CB8AC3E}">
        <p14:creationId xmlns:p14="http://schemas.microsoft.com/office/powerpoint/2010/main" val="1716889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1250" y="956120"/>
            <a:ext cx="9969500" cy="4914900"/>
          </a:xfrm>
          <a:prstGeom prst="rect">
            <a:avLst/>
          </a:prstGeom>
        </p:spPr>
      </p:pic>
      <p:sp>
        <p:nvSpPr>
          <p:cNvPr id="3" name="Rectangle 2"/>
          <p:cNvSpPr/>
          <p:nvPr/>
        </p:nvSpPr>
        <p:spPr>
          <a:xfrm>
            <a:off x="6236208" y="2685288"/>
            <a:ext cx="1572768" cy="36576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57616" y="2685288"/>
            <a:ext cx="3834384" cy="369332"/>
          </a:xfrm>
          <a:prstGeom prst="rect">
            <a:avLst/>
          </a:prstGeom>
          <a:noFill/>
        </p:spPr>
        <p:txBody>
          <a:bodyPr wrap="square" rtlCol="0">
            <a:spAutoFit/>
          </a:bodyPr>
          <a:lstStyle/>
          <a:p>
            <a:r>
              <a:rPr lang="en-US" dirty="0">
                <a:solidFill>
                  <a:srgbClr val="7030A0"/>
                </a:solidFill>
              </a:rPr>
              <a:t>One of the creators of BLAST (1990)</a:t>
            </a:r>
          </a:p>
        </p:txBody>
      </p:sp>
      <p:cxnSp>
        <p:nvCxnSpPr>
          <p:cNvPr id="7" name="Straight Connector 6"/>
          <p:cNvCxnSpPr>
            <a:endCxn id="5" idx="1"/>
          </p:cNvCxnSpPr>
          <p:nvPr/>
        </p:nvCxnSpPr>
        <p:spPr>
          <a:xfrm>
            <a:off x="7808976" y="2868168"/>
            <a:ext cx="548640" cy="178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250528" y="2689770"/>
            <a:ext cx="1572768" cy="36576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3818956" y="2860990"/>
            <a:ext cx="431572" cy="89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573E87F-B6C1-BC46-B401-D36BCDF503C6}"/>
              </a:ext>
            </a:extLst>
          </p:cNvPr>
          <p:cNvSpPr txBox="1"/>
          <p:nvPr/>
        </p:nvSpPr>
        <p:spPr>
          <a:xfrm>
            <a:off x="463644" y="2628129"/>
            <a:ext cx="3834384" cy="646331"/>
          </a:xfrm>
          <a:prstGeom prst="rect">
            <a:avLst/>
          </a:prstGeom>
          <a:noFill/>
        </p:spPr>
        <p:txBody>
          <a:bodyPr wrap="square" rtlCol="0">
            <a:spAutoFit/>
          </a:bodyPr>
          <a:lstStyle/>
          <a:p>
            <a:r>
              <a:rPr lang="en-US" dirty="0">
                <a:solidFill>
                  <a:srgbClr val="7030A0"/>
                </a:solidFill>
              </a:rPr>
              <a:t>Yahoo!, Amazon, Google, </a:t>
            </a:r>
            <a:r>
              <a:rPr lang="en-US" dirty="0" err="1">
                <a:solidFill>
                  <a:srgbClr val="7030A0"/>
                </a:solidFill>
              </a:rPr>
              <a:t>Youtube</a:t>
            </a:r>
            <a:r>
              <a:rPr lang="en-US" dirty="0">
                <a:solidFill>
                  <a:srgbClr val="7030A0"/>
                </a:solidFill>
              </a:rPr>
              <a:t>, NIH, UC San Francisco, Anthem</a:t>
            </a:r>
          </a:p>
        </p:txBody>
      </p:sp>
    </p:spTree>
    <p:extLst>
      <p:ext uri="{BB962C8B-B14F-4D97-AF65-F5344CB8AC3E}">
        <p14:creationId xmlns:p14="http://schemas.microsoft.com/office/powerpoint/2010/main" val="2039344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1250" y="956120"/>
            <a:ext cx="9969500" cy="4914900"/>
          </a:xfrm>
          <a:prstGeom prst="rect">
            <a:avLst/>
          </a:prstGeom>
        </p:spPr>
      </p:pic>
      <p:sp>
        <p:nvSpPr>
          <p:cNvPr id="3" name="Rectangle 2"/>
          <p:cNvSpPr/>
          <p:nvPr/>
        </p:nvSpPr>
        <p:spPr>
          <a:xfrm>
            <a:off x="6236208" y="2685288"/>
            <a:ext cx="1572768" cy="36576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57616" y="2685288"/>
            <a:ext cx="3834384" cy="369332"/>
          </a:xfrm>
          <a:prstGeom prst="rect">
            <a:avLst/>
          </a:prstGeom>
          <a:noFill/>
        </p:spPr>
        <p:txBody>
          <a:bodyPr wrap="square" rtlCol="0">
            <a:spAutoFit/>
          </a:bodyPr>
          <a:lstStyle/>
          <a:p>
            <a:r>
              <a:rPr lang="en-US" dirty="0">
                <a:solidFill>
                  <a:srgbClr val="7030A0"/>
                </a:solidFill>
              </a:rPr>
              <a:t>One of the creators of BLAST (1990)</a:t>
            </a:r>
          </a:p>
        </p:txBody>
      </p:sp>
      <p:cxnSp>
        <p:nvCxnSpPr>
          <p:cNvPr id="7" name="Straight Connector 6"/>
          <p:cNvCxnSpPr>
            <a:endCxn id="5" idx="1"/>
          </p:cNvCxnSpPr>
          <p:nvPr/>
        </p:nvCxnSpPr>
        <p:spPr>
          <a:xfrm>
            <a:off x="7808976" y="2868168"/>
            <a:ext cx="548640" cy="178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250528" y="2689770"/>
            <a:ext cx="1572768" cy="36576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63644" y="2628129"/>
            <a:ext cx="3834384" cy="646331"/>
          </a:xfrm>
          <a:prstGeom prst="rect">
            <a:avLst/>
          </a:prstGeom>
          <a:noFill/>
        </p:spPr>
        <p:txBody>
          <a:bodyPr wrap="square" rtlCol="0">
            <a:spAutoFit/>
          </a:bodyPr>
          <a:lstStyle/>
          <a:p>
            <a:r>
              <a:rPr lang="en-US" dirty="0">
                <a:solidFill>
                  <a:srgbClr val="7030A0"/>
                </a:solidFill>
              </a:rPr>
              <a:t>Yahoo!, Amazon, Google, </a:t>
            </a:r>
            <a:r>
              <a:rPr lang="en-US" dirty="0" err="1">
                <a:solidFill>
                  <a:srgbClr val="7030A0"/>
                </a:solidFill>
              </a:rPr>
              <a:t>Youtube</a:t>
            </a:r>
            <a:r>
              <a:rPr lang="en-US" dirty="0">
                <a:solidFill>
                  <a:srgbClr val="7030A0"/>
                </a:solidFill>
              </a:rPr>
              <a:t>, NIH, UC San Francisco, Anthem</a:t>
            </a:r>
          </a:p>
        </p:txBody>
      </p:sp>
      <p:cxnSp>
        <p:nvCxnSpPr>
          <p:cNvPr id="11" name="Straight Connector 10"/>
          <p:cNvCxnSpPr/>
          <p:nvPr/>
        </p:nvCxnSpPr>
        <p:spPr>
          <a:xfrm>
            <a:off x="3818956" y="2860990"/>
            <a:ext cx="431572" cy="89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87E3F04-909D-164C-A6C1-B079B45B75ED}"/>
              </a:ext>
            </a:extLst>
          </p:cNvPr>
          <p:cNvCxnSpPr>
            <a:cxnSpLocks/>
          </p:cNvCxnSpPr>
          <p:nvPr/>
        </p:nvCxnSpPr>
        <p:spPr>
          <a:xfrm>
            <a:off x="5522026" y="3930732"/>
            <a:ext cx="985652"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E210AC56-179A-2F4B-B7EC-B618BB8B7791}"/>
              </a:ext>
            </a:extLst>
          </p:cNvPr>
          <p:cNvCxnSpPr>
            <a:cxnSpLocks/>
          </p:cNvCxnSpPr>
          <p:nvPr/>
        </p:nvCxnSpPr>
        <p:spPr>
          <a:xfrm>
            <a:off x="6968837" y="3940628"/>
            <a:ext cx="985652" cy="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57918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Suffix trees</a:t>
            </a:r>
          </a:p>
        </p:txBody>
      </p:sp>
      <p:sp>
        <p:nvSpPr>
          <p:cNvPr id="3" name="Content Placeholder 2"/>
          <p:cNvSpPr>
            <a:spLocks noGrp="1"/>
          </p:cNvSpPr>
          <p:nvPr>
            <p:ph idx="1"/>
          </p:nvPr>
        </p:nvSpPr>
        <p:spPr/>
        <p:txBody>
          <a:bodyPr/>
          <a:lstStyle/>
          <a:p>
            <a:r>
              <a:rPr lang="en-US" dirty="0"/>
              <a:t>Applications:</a:t>
            </a:r>
          </a:p>
          <a:p>
            <a:pPr lvl="1"/>
            <a:r>
              <a:rPr lang="en-US" dirty="0"/>
              <a:t>Finding longest-repeated substring</a:t>
            </a:r>
          </a:p>
          <a:p>
            <a:pPr lvl="1"/>
            <a:r>
              <a:rPr lang="en-US" dirty="0"/>
              <a:t>Finding all repetitions in a string</a:t>
            </a:r>
          </a:p>
          <a:p>
            <a:pPr lvl="1"/>
            <a:r>
              <a:rPr lang="en-US" dirty="0"/>
              <a:t>Computing substring statistics</a:t>
            </a:r>
          </a:p>
          <a:p>
            <a:pPr lvl="1"/>
            <a:r>
              <a:rPr lang="en-US" dirty="0"/>
              <a:t>Approximate string matching</a:t>
            </a:r>
          </a:p>
          <a:p>
            <a:pPr lvl="1"/>
            <a:r>
              <a:rPr lang="en-US" dirty="0"/>
              <a:t>Compression</a:t>
            </a:r>
          </a:p>
          <a:p>
            <a:pPr lvl="1"/>
            <a:r>
              <a:rPr lang="en-US" dirty="0"/>
              <a:t>Genetic sequence analysis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9135" b="41765"/>
          <a:stretch/>
        </p:blipFill>
        <p:spPr>
          <a:xfrm>
            <a:off x="6395830" y="588084"/>
            <a:ext cx="5384689" cy="5635745"/>
          </a:xfrm>
          <a:prstGeom prst="rect">
            <a:avLst/>
          </a:prstGeom>
        </p:spPr>
      </p:pic>
    </p:spTree>
    <p:extLst>
      <p:ext uri="{BB962C8B-B14F-4D97-AF65-F5344CB8AC3E}">
        <p14:creationId xmlns:p14="http://schemas.microsoft.com/office/powerpoint/2010/main" val="2487917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Suffix arrays</a:t>
            </a:r>
          </a:p>
        </p:txBody>
      </p:sp>
      <p:sp>
        <p:nvSpPr>
          <p:cNvPr id="3" name="Content Placeholder 2"/>
          <p:cNvSpPr>
            <a:spLocks noGrp="1"/>
          </p:cNvSpPr>
          <p:nvPr>
            <p:ph idx="1"/>
          </p:nvPr>
        </p:nvSpPr>
        <p:spPr/>
        <p:txBody>
          <a:bodyPr>
            <a:normAutofit fontScale="92500" lnSpcReduction="10000"/>
          </a:bodyPr>
          <a:lstStyle/>
          <a:p>
            <a:r>
              <a:rPr lang="en-US" dirty="0"/>
              <a:t>Substantially more space-efficient</a:t>
            </a:r>
          </a:p>
          <a:p>
            <a:r>
              <a:rPr lang="en-US" dirty="0"/>
              <a:t>Search times comparable</a:t>
            </a:r>
          </a:p>
          <a:p>
            <a:r>
              <a:rPr lang="en-US" dirty="0"/>
              <a:t>Greater upfront build time</a:t>
            </a:r>
          </a:p>
          <a:p>
            <a:endParaRPr lang="en-US" dirty="0"/>
          </a:p>
          <a:p>
            <a:r>
              <a:rPr lang="en-US" dirty="0"/>
              <a:t>“A primary motivation for this paper was to be able to efficiently answer on-line string queries for very long genetic sequences (on the order of one million or more symbols long). In practice, it is the space overhead of the query data structure that limits the largest text that may be handled.”</a:t>
            </a:r>
          </a:p>
          <a:p>
            <a:endParaRPr lang="en-US" dirty="0"/>
          </a:p>
          <a:p>
            <a:r>
              <a:rPr lang="en-US" dirty="0"/>
              <a:t>Fancier implementations than yours take advantage of the fact that you’re not sorting arbitrary strings, and that suffix trees can be built more quickly</a:t>
            </a:r>
          </a:p>
          <a:p>
            <a:endParaRPr lang="en-US" dirty="0"/>
          </a:p>
        </p:txBody>
      </p:sp>
    </p:spTree>
    <p:extLst>
      <p:ext uri="{BB962C8B-B14F-4D97-AF65-F5344CB8AC3E}">
        <p14:creationId xmlns:p14="http://schemas.microsoft.com/office/powerpoint/2010/main" val="4121592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TotalTime>
  <Words>922</Words>
  <Application>Microsoft Macintosh PowerPoint</Application>
  <PresentationFormat>Widescreen</PresentationFormat>
  <Paragraphs>173</Paragraphs>
  <Slides>24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Andale Mono</vt:lpstr>
      <vt:lpstr>Arial</vt:lpstr>
      <vt:lpstr>Calibri</vt:lpstr>
      <vt:lpstr>Calibri Light</vt:lpstr>
      <vt:lpstr>Office Theme</vt:lpstr>
      <vt:lpstr>Genome 540  Week 1: Discussion</vt:lpstr>
      <vt:lpstr>Agenda</vt:lpstr>
      <vt:lpstr>Introductions</vt:lpstr>
      <vt:lpstr>PowerPoint Presentation</vt:lpstr>
      <vt:lpstr>PowerPoint Presentation</vt:lpstr>
      <vt:lpstr>PowerPoint Presentation</vt:lpstr>
      <vt:lpstr>PowerPoint Presentation</vt:lpstr>
      <vt:lpstr>Suffix trees</vt:lpstr>
      <vt:lpstr>Suffix arrays</vt:lpstr>
      <vt:lpstr>Homework 1</vt:lpstr>
      <vt:lpstr>Assignment Genomes: Extremophile Archaea from Hydrothermal Vents</vt:lpstr>
      <vt:lpstr>HW1 tips</vt:lpstr>
      <vt:lpstr>Programming style</vt:lpstr>
      <vt:lpstr>Programming tips: testing</vt:lpstr>
      <vt:lpstr>Programming tips: efficiency</vt:lpstr>
      <vt:lpstr>Pointers in C++</vt:lpstr>
      <vt:lpstr>Arrays point to blocks of memory</vt:lpstr>
      <vt:lpstr>Sorting in C++</vt:lpstr>
      <vt:lpstr>Sorting in C++</vt:lpstr>
      <vt:lpstr>PowerPoint Presentation</vt:lpstr>
      <vt:lpstr>PowerPoint Presentation</vt:lpstr>
      <vt:lpstr>Othesr Coding Environments</vt:lpstr>
      <vt:lpstr>Potential topics for future discussion sections</vt:lpstr>
      <vt:lpstr>See you next week!</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Eliah G. Overbey</dc:creator>
  <cp:lastModifiedBy>Eliah G. Overbey</cp:lastModifiedBy>
  <cp:revision>31</cp:revision>
  <dcterms:created xsi:type="dcterms:W3CDTF">2019-01-10T06:03:31Z</dcterms:created>
  <dcterms:modified xsi:type="dcterms:W3CDTF">2019-01-10T21:32:40Z</dcterms:modified>
</cp:coreProperties>
</file>