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7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6" r:id="rId15"/>
    <p:sldId id="278" r:id="rId16"/>
    <p:sldId id="286" r:id="rId17"/>
    <p:sldId id="279" r:id="rId18"/>
    <p:sldId id="280" r:id="rId19"/>
    <p:sldId id="281" r:id="rId20"/>
    <p:sldId id="282" r:id="rId21"/>
    <p:sldId id="283" r:id="rId22"/>
    <p:sldId id="285" r:id="rId23"/>
    <p:sldId id="294" r:id="rId24"/>
    <p:sldId id="287" r:id="rId25"/>
    <p:sldId id="288" r:id="rId26"/>
    <p:sldId id="289" r:id="rId27"/>
    <p:sldId id="291" r:id="rId28"/>
    <p:sldId id="292" r:id="rId29"/>
    <p:sldId id="290" r:id="rId30"/>
    <p:sldId id="293" r:id="rId31"/>
    <p:sldId id="276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6"/>
    <p:restoredTop sz="94643"/>
  </p:normalViewPr>
  <p:slideViewPr>
    <p:cSldViewPr snapToGrid="0" snapToObjects="1">
      <p:cViewPr varScale="1">
        <p:scale>
          <a:sx n="79" d="100"/>
          <a:sy n="79" d="100"/>
        </p:scale>
        <p:origin x="224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A27E-BA7D-4347-9F0D-D35DB4F16137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9772C-4522-334A-9716-CD76CA24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 can ignore blank spaces</a:t>
            </a:r>
          </a:p>
          <a:p>
            <a:r>
              <a:rPr lang="en-US" dirty="0"/>
              <a:t>-b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772C-4522-334A-9716-CD76CA24A2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4F02-5374-C14D-996D-D68CEEAA2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230A9-3217-334D-ACBF-484B4DD06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D6867-C947-674E-906D-9B65E6C5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760C4-5670-0E46-8C54-E1243DB5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4E6E-B97D-7544-B905-FFF6B9F4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6EDF-500D-4A4F-9FE3-4B7FEA1E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613E-A14B-534E-B021-CE107B62C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36B22-8D62-8243-8E31-2C1EF114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82FD-2D12-6346-B050-D84D4BF2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1DC6-D432-3E41-A89D-80DBE550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101E5-45C3-1448-ABB0-6316761C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F5A82-019F-D04D-8E3F-53C03956F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BC9E-00D8-FC44-946D-3410D198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63A0F-2F5D-5F44-B8DB-20D1B32F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6438-9903-E34C-85CE-CFA5174B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6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6CC3-048A-9043-B8CD-D883AA44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78AB-AD2D-224E-9C4D-6AD52FE1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06971-B61B-F64F-B364-6CE67817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0C852-F258-334B-A18B-EF22A061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D9AB-EA4E-2C46-8A4C-3A3A4FFB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ED6F-869D-BB46-94FD-5EB333B2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53DB7-0B1F-3F4D-A8A8-08E4327A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14E83-9CEF-C645-88E7-D1B38287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E3604-5A3C-8F41-AA08-4F0620AD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00161-B913-1048-8E93-7088DDBF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C4D2-5204-4F4A-AF83-00377016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B46D1-FB9D-074E-9D29-2D2A5A6A7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9D039-9E34-0B42-B948-71EC35CE1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BC631-98EE-5E4B-A59E-5AC21037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3DEBD-4324-664E-A7F5-F23E7B9F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6164B-6062-1F44-9091-F383C940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9527-3D3D-CB4B-A758-7BCA0DFF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0983-05E8-4944-9C7F-254768E31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F8FFD-E372-404F-B3D3-EB26910EF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6F82B-5984-0345-8024-D78E4D958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4163B-8D69-0F4D-9E5F-01A0A6635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556F4-620B-7741-B859-B65A1CFA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98C37-F5C4-BF4E-88D5-4285EC61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266B7-9165-F442-8D03-D27C3B6E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BE68-7199-9F48-BE77-BE469870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2732A-4AB4-8C47-8764-49F7EE71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0FF96-0FD5-DE44-A154-0F7AB0EE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F96D2-8875-7948-8238-7CF50C7C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DDB0A-331B-DD4E-B387-767CB7C2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17102-8F4C-7640-A109-8D7C641F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BD352-D7BE-F548-B6BE-F69887B6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6DEB-F06F-CE4E-846E-583E1579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22219-C859-5B4B-BA29-3012CC50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57C0D-7F6C-E84E-B636-B72FFABAD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B8E8F-DBD6-8C40-91E2-31805C95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EE85F-DE7E-FA40-8E71-DE32BC99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4D2EA-7F8B-C34C-8AB6-C250379A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B82B-FF46-DB45-A6D5-6FB07FC5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FAFC7-1045-1247-9C27-453F8F437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F1807-41B9-4146-8967-E52E235B0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B49CF-BBB7-CE40-8DE0-E0BF2715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5DD21-A2C4-7940-B25E-F71441ED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863A9-8B74-1347-A338-FD8E933B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A6A53-181B-A442-8F27-1B8377D1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EABEA-733F-A64F-8586-E020568D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624C-6572-9841-B955-98B5DDCD8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FAEA-BC28-A741-A2B3-CE83473B04F6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6CC1-6FCC-AD45-B92E-C54D3B5AD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35E7A-E70F-A745-839F-151EC36D9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A9BC-5897-694A-AE98-B3C08D03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bi.ac.uk/Tools/msa/" TargetMode="Externa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numba.pydata.org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E006-13C5-A74A-B6FC-69E58B6C6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4 </a:t>
            </a:r>
            <a:br>
              <a:rPr lang="en-US" dirty="0"/>
            </a:br>
            <a:r>
              <a:rPr lang="en-US" dirty="0"/>
              <a:t>Genome 540: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0F0E3-37BC-284A-AAAF-668C63166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Eliah</a:t>
            </a:r>
            <a:r>
              <a:rPr lang="en-US" dirty="0"/>
              <a:t> </a:t>
            </a:r>
            <a:r>
              <a:rPr lang="en-US" dirty="0" err="1"/>
              <a:t>Overbey</a:t>
            </a:r>
            <a:endParaRPr lang="en-US" dirty="0"/>
          </a:p>
          <a:p>
            <a:r>
              <a:rPr lang="en-US" dirty="0"/>
              <a:t>1/31/2019</a:t>
            </a:r>
          </a:p>
        </p:txBody>
      </p:sp>
    </p:spTree>
    <p:extLst>
      <p:ext uri="{BB962C8B-B14F-4D97-AF65-F5344CB8AC3E}">
        <p14:creationId xmlns:p14="http://schemas.microsoft.com/office/powerpoint/2010/main" val="368675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0 1 2 3 4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4648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0 1 2 3 4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</p:spTree>
    <p:extLst>
      <p:ext uri="{BB962C8B-B14F-4D97-AF65-F5344CB8AC3E}">
        <p14:creationId xmlns:p14="http://schemas.microsoft.com/office/powerpoint/2010/main" val="329336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0 1 2 3 4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>
                <a:latin typeface="Andale Mono" charset="0"/>
                <a:ea typeface="Andale Mono" charset="0"/>
                <a:cs typeface="Andale Mono" charset="0"/>
              </a:rPr>
              <a:t>weight(CS-) = score(CS) + score(C–) + score(S–)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</p:spTree>
    <p:extLst>
      <p:ext uri="{BB962C8B-B14F-4D97-AF65-F5344CB8AC3E}">
        <p14:creationId xmlns:p14="http://schemas.microsoft.com/office/powerpoint/2010/main" val="135495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0 1 2 3 4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>
                <a:latin typeface="Andale Mono" charset="0"/>
                <a:ea typeface="Andale Mono" charset="0"/>
                <a:cs typeface="Andale Mono" charset="0"/>
              </a:rPr>
              <a:t>weight(CS-) = score(CS) + gap_penalty + gap_penalty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</p:spTree>
    <p:extLst>
      <p:ext uri="{BB962C8B-B14F-4D97-AF65-F5344CB8AC3E}">
        <p14:creationId xmlns:p14="http://schemas.microsoft.com/office/powerpoint/2010/main" val="121330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6924" y="3888558"/>
            <a:ext cx="174752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69445" y="4048840"/>
            <a:ext cx="0" cy="17579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73122" y="3279448"/>
            <a:ext cx="497197" cy="50295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1"/>
          </p:cNvCxnSpPr>
          <p:nvPr/>
        </p:nvCxnSpPr>
        <p:spPr>
          <a:xfrm>
            <a:off x="1508260" y="3995528"/>
            <a:ext cx="1797394" cy="184251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40677" y="4028259"/>
            <a:ext cx="529642" cy="10994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508260" y="3279449"/>
            <a:ext cx="2467960" cy="5353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0 1 2 3 4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>
                <a:latin typeface="Andale Mono" charset="0"/>
                <a:ea typeface="Andale Mono" charset="0"/>
                <a:cs typeface="Andale Mono" charset="0"/>
              </a:rPr>
              <a:t>weight(CS-) = score(CS) + gap_penalty + gap_penalty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2233371" y="5252892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C–V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801586" y="4577963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––V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1067727" y="3315869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–S–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2081878" y="3887642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C––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2292272" y="3226124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CS–</a:t>
            </a:r>
          </a:p>
        </p:txBody>
      </p:sp>
      <p:sp>
        <p:nvSpPr>
          <p:cNvPr id="50" name="TextBox 49"/>
          <p:cNvSpPr txBox="1"/>
          <p:nvPr/>
        </p:nvSpPr>
        <p:spPr>
          <a:xfrm flipH="1">
            <a:off x="1332046" y="4781797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–SV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33" y="1581576"/>
            <a:ext cx="3419217" cy="223142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5815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777A6-6613-CD4D-8E84-6307A5A0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" y="505792"/>
            <a:ext cx="11194473" cy="2585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A53164-2097-D44A-BCBB-08D25019DC82}"/>
              </a:ext>
            </a:extLst>
          </p:cNvPr>
          <p:cNvSpPr/>
          <p:nvPr/>
        </p:nvSpPr>
        <p:spPr>
          <a:xfrm>
            <a:off x="3977857" y="136460"/>
            <a:ext cx="388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https://blast.ncbi.nlm.nih.gov/Blast.cgi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71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777A6-6613-CD4D-8E84-6307A5A0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" y="505792"/>
            <a:ext cx="11194473" cy="2585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7E774-BCDF-0E4E-AAFD-56099AFE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25" y="3243283"/>
            <a:ext cx="7947198" cy="33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777A6-6613-CD4D-8E84-6307A5A0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" y="505792"/>
            <a:ext cx="11194473" cy="2585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3ACDB-B9B2-9F41-959F-EC4F179C5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013" y="3347268"/>
            <a:ext cx="4278437" cy="991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D73C5-EFC8-7F44-BA87-634D9783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852" y="4597769"/>
            <a:ext cx="1898009" cy="2004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D4269-DFA1-EF4D-B91F-DE6D3FB92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391" y="4811708"/>
            <a:ext cx="1282700" cy="1790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99F1B-D8A8-504E-8CFE-CB2212BB9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65" y="4786770"/>
            <a:ext cx="889000" cy="1320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38EAEB-F26C-7946-8475-A18C03F9A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4755" y="4711088"/>
            <a:ext cx="2247900" cy="177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E5C351-D65F-9D4D-840C-0D0201043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53" y="3321672"/>
            <a:ext cx="4569627" cy="10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8A93-D1CC-A54C-BE16-7C620791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0" y="216130"/>
            <a:ext cx="4469728" cy="36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8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8A93-D1CC-A54C-BE16-7C620791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0" y="216130"/>
            <a:ext cx="4469728" cy="366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3F6F6-BC31-6343-B10D-DD5A9CC98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85" y="5085985"/>
            <a:ext cx="11122429" cy="10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800"/>
              </a:spcBef>
            </a:pPr>
            <a:r>
              <a:rPr lang="en-US" dirty="0"/>
              <a:t>HW3 questions</a:t>
            </a:r>
          </a:p>
          <a:p>
            <a:pPr>
              <a:spcBef>
                <a:spcPts val="2800"/>
              </a:spcBef>
            </a:pPr>
            <a:r>
              <a:rPr lang="en-US" dirty="0"/>
              <a:t>HW4: Multiple sequence alignment &amp; edit graphs</a:t>
            </a:r>
          </a:p>
          <a:p>
            <a:pPr>
              <a:spcBef>
                <a:spcPts val="2800"/>
              </a:spcBef>
            </a:pPr>
            <a:r>
              <a:rPr lang="en-US" dirty="0"/>
              <a:t>BLAST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4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 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18A93-D1CC-A54C-BE16-7C620791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0" y="216130"/>
            <a:ext cx="4469728" cy="366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56AE8-441D-6941-99A1-570E1C5DB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77"/>
          <a:stretch/>
        </p:blipFill>
        <p:spPr>
          <a:xfrm>
            <a:off x="321092" y="2824341"/>
            <a:ext cx="5265061" cy="1374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A0C55-B4B0-4847-B68C-7783CA58B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09"/>
          <a:stretch/>
        </p:blipFill>
        <p:spPr>
          <a:xfrm>
            <a:off x="321092" y="4648090"/>
            <a:ext cx="5265061" cy="1550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0A8F4-2320-E640-82DF-F38DA5908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258" y="4335963"/>
            <a:ext cx="6025089" cy="18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8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databases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181CC-7148-2549-BCBB-9CD2FAAF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23" y="693799"/>
            <a:ext cx="3911600" cy="176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3A62D-46B7-6243-A3B5-A3B04A90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302794"/>
            <a:ext cx="100076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E64D-F160-2A4F-8DD2-2D6886FB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search against?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F8DD-1216-6E44-8BCD-8E34607B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databases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181CC-7148-2549-BCBB-9CD2FAAF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923" y="693799"/>
            <a:ext cx="3911600" cy="176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EC4FB-C99E-504D-9580-981DE2CB4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75" y="2988310"/>
            <a:ext cx="4737100" cy="161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384DF-1E7D-C443-BB0E-9895B4D2C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5" y="2886710"/>
            <a:ext cx="5295900" cy="181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9FDD09-661E-3D46-9216-C9EFE18AD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419" y="5164866"/>
            <a:ext cx="5673412" cy="1307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A2F71A-F33C-FC43-8FA7-888DEC484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00" y="5025099"/>
            <a:ext cx="56261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1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3C40BD-57A7-2E4F-A28B-AC72DDCF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can I search against?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D8746-8F51-904D-B000-E63403BC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90" y="1316193"/>
            <a:ext cx="9552803" cy="53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Input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5EC34-437E-7B47-8419-88F8607D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34" y="2543693"/>
            <a:ext cx="8758931" cy="2201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AD9D5-60DB-0B45-9181-81D645725387}"/>
              </a:ext>
            </a:extLst>
          </p:cNvPr>
          <p:cNvSpPr txBox="1"/>
          <p:nvPr/>
        </p:nvSpPr>
        <p:spPr>
          <a:xfrm>
            <a:off x="1716534" y="4904510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Seq</a:t>
            </a:r>
            <a:r>
              <a:rPr lang="en-US" dirty="0"/>
              <a:t> Length: 755</a:t>
            </a:r>
          </a:p>
        </p:txBody>
      </p:sp>
    </p:spTree>
    <p:extLst>
      <p:ext uri="{BB962C8B-B14F-4D97-AF65-F5344CB8AC3E}">
        <p14:creationId xmlns:p14="http://schemas.microsoft.com/office/powerpoint/2010/main" val="1961361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AD9D5-60DB-0B45-9181-81D645725387}"/>
              </a:ext>
            </a:extLst>
          </p:cNvPr>
          <p:cNvSpPr txBox="1"/>
          <p:nvPr/>
        </p:nvSpPr>
        <p:spPr>
          <a:xfrm>
            <a:off x="6210974" y="365125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Seq</a:t>
            </a:r>
            <a:r>
              <a:rPr lang="en-US" dirty="0"/>
              <a:t> Length: 755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463E0-D0E4-EF4A-BEAE-5F4ABBAA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974" y="825333"/>
            <a:ext cx="5142826" cy="53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5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538FE-0EE5-8943-ABE6-212264CE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574546"/>
            <a:ext cx="11122429" cy="24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35829-FEE9-FD49-91FD-25CE83E8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574546"/>
            <a:ext cx="11122429" cy="2432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5449B-A7DC-BD49-8AB4-1C16E0E6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4453168"/>
            <a:ext cx="11773197" cy="21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85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BLAST: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35829-FEE9-FD49-91FD-25CE83E8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574546"/>
            <a:ext cx="11122429" cy="2432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2B5437-F5DF-D74B-88D0-C52588F83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5" y="4821728"/>
            <a:ext cx="9829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22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CFEE-BF42-F341-B228-C36CD6F0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07" y="315248"/>
            <a:ext cx="10515600" cy="1325563"/>
          </a:xfrm>
        </p:spPr>
        <p:txBody>
          <a:bodyPr/>
          <a:lstStyle/>
          <a:p>
            <a:r>
              <a:rPr lang="en-US" dirty="0"/>
              <a:t>Using BLAST: Output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8AD4A-36CA-C840-8FFF-DDD55477C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227"/>
          <a:stretch/>
        </p:blipFill>
        <p:spPr>
          <a:xfrm>
            <a:off x="5151121" y="180757"/>
            <a:ext cx="6857999" cy="66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4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HWs 2 &amp;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086" y="1690688"/>
            <a:ext cx="9372600" cy="462129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800"/>
              </a:spcBef>
            </a:pPr>
            <a:r>
              <a:rPr lang="en-US" dirty="0"/>
              <a:t>HW2</a:t>
            </a:r>
          </a:p>
          <a:p>
            <a:pPr lvl="1">
              <a:spcBef>
                <a:spcPts val="2800"/>
              </a:spcBef>
            </a:pPr>
            <a:r>
              <a:rPr lang="en-US" dirty="0"/>
              <a:t>Grades have been emailed out. Let me know if you didn’t get yours.</a:t>
            </a:r>
          </a:p>
          <a:p>
            <a:pPr>
              <a:spcBef>
                <a:spcPts val="2800"/>
              </a:spcBef>
            </a:pPr>
            <a:r>
              <a:rPr lang="en-US" dirty="0"/>
              <a:t>HW3:</a:t>
            </a:r>
          </a:p>
          <a:p>
            <a:pPr lvl="1"/>
            <a:r>
              <a:rPr lang="en-US" dirty="0"/>
              <a:t>Any questions?</a:t>
            </a:r>
          </a:p>
          <a:p>
            <a:pPr lvl="1"/>
            <a:r>
              <a:rPr lang="en-US" dirty="0"/>
              <a:t>FORMATTING</a:t>
            </a:r>
          </a:p>
          <a:p>
            <a:pPr lvl="2"/>
            <a:r>
              <a:rPr lang="en-US" dirty="0"/>
              <a:t>Lots of reported segments </a:t>
            </a:r>
            <a:r>
              <a:rPr lang="mr-IN" dirty="0"/>
              <a:t>–</a:t>
            </a:r>
            <a:r>
              <a:rPr lang="en-US" dirty="0"/>
              <a:t> will be using a “diff” to help check them, so submitted files must match the template format </a:t>
            </a:r>
            <a:r>
              <a:rPr lang="en-US" i="1" dirty="0"/>
              <a:t>exactly</a:t>
            </a:r>
          </a:p>
          <a:p>
            <a:pPr lvl="2"/>
            <a:r>
              <a:rPr lang="en-US" dirty="0"/>
              <a:t>Run “diff” between the your code on the test example data and the template to check that your formatting is correct</a:t>
            </a:r>
          </a:p>
          <a:p>
            <a:pPr lvl="2"/>
            <a:r>
              <a:rPr lang="en-US" dirty="0"/>
              <a:t>If you have formatting questions, let me know</a:t>
            </a:r>
          </a:p>
          <a:p>
            <a:pPr lvl="2"/>
            <a:r>
              <a:rPr lang="en-US" dirty="0"/>
              <a:t>I will be return </a:t>
            </a:r>
            <a:r>
              <a:rPr lang="en-US" dirty="0" err="1"/>
              <a:t>misformatted</a:t>
            </a:r>
            <a:r>
              <a:rPr lang="en-US" dirty="0"/>
              <a:t> submissions to you to fix. Late </a:t>
            </a:r>
            <a:r>
              <a:rPr lang="en-US" dirty="0" err="1"/>
              <a:t>turnin</a:t>
            </a:r>
            <a:r>
              <a:rPr lang="en-US" dirty="0"/>
              <a:t> points will be applied based on when it is submitted in the correct format.</a:t>
            </a:r>
          </a:p>
        </p:txBody>
      </p:sp>
    </p:spTree>
    <p:extLst>
      <p:ext uri="{BB962C8B-B14F-4D97-AF65-F5344CB8AC3E}">
        <p14:creationId xmlns:p14="http://schemas.microsoft.com/office/powerpoint/2010/main" val="3872323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08A2-92E7-1949-88C9-F65F23D1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85"/>
            <a:ext cx="10515600" cy="1325563"/>
          </a:xfrm>
        </p:spPr>
        <p:txBody>
          <a:bodyPr/>
          <a:lstStyle/>
          <a:p>
            <a:r>
              <a:rPr lang="en-US" dirty="0"/>
              <a:t>What if I want to do a multiple alignment?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5A8BE-CA3D-DB4D-89CA-0D883773A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465" y="1309073"/>
            <a:ext cx="7774776" cy="4257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E977E-0316-6B45-97C8-13824DCC7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465" y="5438899"/>
            <a:ext cx="7089571" cy="1419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CA0FB6-43CF-E44A-B569-D2AE24360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52" y="1558454"/>
            <a:ext cx="2671552" cy="9103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7FD806-2E02-4942-867F-06FD9E0084A7}"/>
              </a:ext>
            </a:extLst>
          </p:cNvPr>
          <p:cNvSpPr/>
          <p:nvPr/>
        </p:nvSpPr>
        <p:spPr>
          <a:xfrm>
            <a:off x="-35125" y="2745323"/>
            <a:ext cx="3472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https://www.ebi.ac.uk/Tools/msa/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4984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F070C-6392-5F4C-9A03-7B8B1737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035050"/>
            <a:ext cx="10007600" cy="4787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8E3938-9CAF-F543-941B-CFFA34ED88E0}"/>
              </a:ext>
            </a:extLst>
          </p:cNvPr>
          <p:cNvSpPr/>
          <p:nvPr/>
        </p:nvSpPr>
        <p:spPr>
          <a:xfrm>
            <a:off x="4587107" y="6153789"/>
            <a:ext cx="2690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http://numba.pydata.org/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438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8387DE-61C1-0F4F-8955-502FF9B12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00" y="1502550"/>
            <a:ext cx="11658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2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4: find multiple alignment for three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45130"/>
            <a:ext cx="7886700" cy="4620984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dirty="0"/>
              <a:t>Create an edit graph for 3 sequences using the BLOSUM62 score matrix</a:t>
            </a:r>
          </a:p>
          <a:p>
            <a:pPr>
              <a:spcBef>
                <a:spcPts val="2200"/>
              </a:spcBef>
            </a:pPr>
            <a:r>
              <a:rPr lang="en-US" dirty="0"/>
              <a:t>Run HW2 WDAG program on the edit graph to find the highest scoring path (local alignment)</a:t>
            </a:r>
          </a:p>
          <a:p>
            <a:pPr>
              <a:spcBef>
                <a:spcPts val="2200"/>
              </a:spcBef>
            </a:pPr>
            <a:r>
              <a:rPr lang="en-US" dirty="0"/>
              <a:t>Report </a:t>
            </a:r>
            <a:r>
              <a:rPr lang="en-US" i="1" dirty="0"/>
              <a:t>in the specified format</a:t>
            </a:r>
            <a:r>
              <a:rPr lang="en-US" dirty="0"/>
              <a:t>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Maximum path score for the multiple alignment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List of all edge weights (alphabetically sorted)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List of all edge counts (alphabetically sorted)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Highest scoring alignment</a:t>
            </a:r>
          </a:p>
          <a:p>
            <a:pPr lvl="1">
              <a:spcBef>
                <a:spcPts val="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43961" y="3122356"/>
            <a:ext cx="6448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 M C D R 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 M S D E 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 M V D R ...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6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0 1 2 3 4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5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0 1 2 3 4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</p:spTree>
    <p:extLst>
      <p:ext uri="{BB962C8B-B14F-4D97-AF65-F5344CB8AC3E}">
        <p14:creationId xmlns:p14="http://schemas.microsoft.com/office/powerpoint/2010/main" val="425068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0 1 2 3 4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225990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 rot="10800000"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HW4: Multiple sequence alignment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44680" y="3054355"/>
            <a:ext cx="2296161" cy="2306637"/>
            <a:chOff x="2501899" y="2654300"/>
            <a:chExt cx="2296161" cy="2306637"/>
          </a:xfrm>
        </p:grpSpPr>
        <p:sp>
          <p:nvSpPr>
            <p:cNvPr id="12" name="Oval 11"/>
            <p:cNvSpPr/>
            <p:nvPr/>
          </p:nvSpPr>
          <p:spPr>
            <a:xfrm>
              <a:off x="4523740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23740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01899" y="46866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899" y="26543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be 3"/>
          <p:cNvSpPr/>
          <p:nvPr/>
        </p:nvSpPr>
        <p:spPr>
          <a:xfrm>
            <a:off x="1360481" y="3194055"/>
            <a:ext cx="2743200" cy="2743200"/>
          </a:xfrm>
          <a:prstGeom prst="cube">
            <a:avLst/>
          </a:prstGeom>
          <a:solidFill>
            <a:srgbClr val="7030A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43640" y="3765555"/>
            <a:ext cx="2296161" cy="2306637"/>
            <a:chOff x="1800859" y="3365500"/>
            <a:chExt cx="2296161" cy="2306637"/>
          </a:xfrm>
        </p:grpSpPr>
        <p:sp>
          <p:nvSpPr>
            <p:cNvPr id="6" name="Oval 5"/>
            <p:cNvSpPr/>
            <p:nvPr/>
          </p:nvSpPr>
          <p:spPr>
            <a:xfrm>
              <a:off x="3822700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2700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00859" y="5397817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0859" y="3365500"/>
              <a:ext cx="274320" cy="27432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53327" y="2107219"/>
            <a:ext cx="72657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40431" y="2061070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3329" y="1682304"/>
            <a:ext cx="431739" cy="42491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983305" y="1648954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3327" y="2107219"/>
            <a:ext cx="0" cy="49941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1774035" y="2145019"/>
            <a:ext cx="37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3961" y="3122356"/>
            <a:ext cx="64480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    0 1 2 3 4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A = •M•C•D•R•...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B = •M•S•D•E•...</a:t>
            </a:r>
          </a:p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C = •M•V•D•R•...</a:t>
            </a: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endParaRPr lang="en-US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>
                <a:latin typeface="Andale Mono" charset="0"/>
                <a:ea typeface="Andale Mono" charset="0"/>
                <a:cs typeface="Andale Mono" charset="0"/>
              </a:rPr>
              <a:t>weight(CSV) = score(CS) + score(CV) + score(SV)</a:t>
            </a: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  <a:p>
            <a:endParaRPr lang="en-US" sz="160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52569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(1,1,1)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151826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(1,1,2)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3560495" y="3703892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(2,1,1)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59752" y="5746571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(2,1,2)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184620" y="2989240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(2,2,1)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183877" y="5031919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(2,2,2)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894009" y="3015407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(1,2,1)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893266" y="5058086"/>
            <a:ext cx="12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dale Mono" charset="0"/>
                <a:ea typeface="Andale Mono" charset="0"/>
                <a:cs typeface="Andale Mono" charset="0"/>
              </a:rPr>
              <a:t>(1,2,2)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17960" y="3998918"/>
            <a:ext cx="2448561" cy="120173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flipH="1">
            <a:off x="2575845" y="4235821"/>
            <a:ext cx="80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ndale Mono" charset="0"/>
                <a:ea typeface="Andale Mono" charset="0"/>
                <a:cs typeface="Andale Mono" charset="0"/>
              </a:rPr>
              <a:t>CSV</a:t>
            </a:r>
          </a:p>
        </p:txBody>
      </p:sp>
    </p:spTree>
    <p:extLst>
      <p:ext uri="{BB962C8B-B14F-4D97-AF65-F5344CB8AC3E}">
        <p14:creationId xmlns:p14="http://schemas.microsoft.com/office/powerpoint/2010/main" val="410581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1174</Words>
  <Application>Microsoft Macintosh PowerPoint</Application>
  <PresentationFormat>Widescreen</PresentationFormat>
  <Paragraphs>238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Andale Mono</vt:lpstr>
      <vt:lpstr>Arial</vt:lpstr>
      <vt:lpstr>Calibri</vt:lpstr>
      <vt:lpstr>Calibri Light</vt:lpstr>
      <vt:lpstr>Mangal</vt:lpstr>
      <vt:lpstr>Office Theme</vt:lpstr>
      <vt:lpstr>Week 4  Genome 540: Discussion</vt:lpstr>
      <vt:lpstr>Agenda</vt:lpstr>
      <vt:lpstr>HWs 2 &amp; 3</vt:lpstr>
      <vt:lpstr>HW 4: find multiple alignment for three sequences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HW4: Multiple sequence alignment</vt:lpstr>
      <vt:lpstr>PowerPoint Presentation</vt:lpstr>
      <vt:lpstr>PowerPoint Presentation</vt:lpstr>
      <vt:lpstr>PowerPoint Presentation</vt:lpstr>
      <vt:lpstr>What can I search against?</vt:lpstr>
      <vt:lpstr>What can I search against?</vt:lpstr>
      <vt:lpstr>What can I search against?</vt:lpstr>
      <vt:lpstr>What can I search against?</vt:lpstr>
      <vt:lpstr>What can I search against?</vt:lpstr>
      <vt:lpstr>What can I search against?</vt:lpstr>
      <vt:lpstr>Using BLAST: Input</vt:lpstr>
      <vt:lpstr>Using BLAST: Output</vt:lpstr>
      <vt:lpstr>Using BLAST: Output</vt:lpstr>
      <vt:lpstr>Using BLAST: Output</vt:lpstr>
      <vt:lpstr>Using BLAST: Output</vt:lpstr>
      <vt:lpstr>Using BLAST: Output</vt:lpstr>
      <vt:lpstr>What if I want to do a multiple alignment?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 Genome 540: Discussion</dc:title>
  <dc:creator>Eliah G. Overbey</dc:creator>
  <cp:lastModifiedBy>Eliah G. Overbey</cp:lastModifiedBy>
  <cp:revision>22</cp:revision>
  <dcterms:created xsi:type="dcterms:W3CDTF">2019-01-31T17:10:15Z</dcterms:created>
  <dcterms:modified xsi:type="dcterms:W3CDTF">2019-02-01T03:44:12Z</dcterms:modified>
</cp:coreProperties>
</file>