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0"/>
  </p:notesMasterIdLst>
  <p:sldIdLst>
    <p:sldId id="256" r:id="rId2"/>
    <p:sldId id="266" r:id="rId3"/>
    <p:sldId id="274" r:id="rId4"/>
    <p:sldId id="275" r:id="rId5"/>
    <p:sldId id="267" r:id="rId6"/>
    <p:sldId id="257" r:id="rId7"/>
    <p:sldId id="269" r:id="rId8"/>
    <p:sldId id="260" r:id="rId9"/>
    <p:sldId id="276" r:id="rId10"/>
    <p:sldId id="277" r:id="rId11"/>
    <p:sldId id="270" r:id="rId12"/>
    <p:sldId id="271" r:id="rId13"/>
    <p:sldId id="272" r:id="rId14"/>
    <p:sldId id="273" r:id="rId15"/>
    <p:sldId id="264" r:id="rId16"/>
    <p:sldId id="265" r:id="rId17"/>
    <p:sldId id="259" r:id="rId18"/>
    <p:sldId id="262" r:id="rId1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01"/>
    <p:restoredTop sz="94643"/>
  </p:normalViewPr>
  <p:slideViewPr>
    <p:cSldViewPr snapToGrid="0" snapToObjects="1">
      <p:cViewPr varScale="1">
        <p:scale>
          <a:sx n="108" d="100"/>
          <a:sy n="108" d="100"/>
        </p:scale>
        <p:origin x="224" y="4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E818FD-A687-B540-8486-0CC401186D27}" type="datetimeFigureOut">
              <a:rPr lang="en-US" smtClean="0"/>
              <a:t>2/7/19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1B8669-CC86-BD47-A185-A2EE8F2474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73909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FBDF32-11C0-3F45-869C-FB67B85FFDDF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826740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FBDF32-11C0-3F45-869C-FB67B85FFDDF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94284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FBDF32-11C0-3F45-869C-FB67B85FFDDF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765570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FBDF32-11C0-3F45-869C-FB67B85FFDDF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94277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FBDF32-11C0-3F45-869C-FB67B85FFDDF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66006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FBDF32-11C0-3F45-869C-FB67B85FFDDF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752360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FBDF32-11C0-3F45-869C-FB67B85FFDDF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688243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FBDF32-11C0-3F45-869C-FB67B85FFDDF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259083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FBDF32-11C0-3F45-869C-FB67B85FFDDF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592506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FBDF32-11C0-3F45-869C-FB67B85FFDDF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31300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9CBFFD-F87A-7343-B5D7-4B4E5AE3B5A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72E04B2-E7E6-E04C-8FA4-ECED9BFA78F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151BC7-E54A-C44F-B6C7-02D2DC7744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75537A-D870-3A49-97D9-F0062AB0B128}" type="datetimeFigureOut">
              <a:rPr lang="en-US" smtClean="0"/>
              <a:t>2/7/19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A7820A-CA23-934B-9949-47C0E93B72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142588-77A5-4141-BA36-A82A8A8373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34348-4DD0-1745-B2F5-F60152A63F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88744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4CFBCA-EFB4-1F41-854A-985FF9851C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54C9251-5568-F049-888E-9BD428213F8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31076B-ED09-9F4F-8F71-171C90E139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75537A-D870-3A49-97D9-F0062AB0B128}" type="datetimeFigureOut">
              <a:rPr lang="en-US" smtClean="0"/>
              <a:t>2/7/19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ED99B5-A2B9-1840-BBA2-EF7D93CB03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2F5FD4-5837-8444-BF87-3D22BC6193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34348-4DD0-1745-B2F5-F60152A63F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09768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81EEDD8-51C0-4944-B0C4-3BF5D2EE77C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B220FF5-9876-B74D-BC2E-1C08C80B339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64DAC3-F34B-A549-8F31-524D194C91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75537A-D870-3A49-97D9-F0062AB0B128}" type="datetimeFigureOut">
              <a:rPr lang="en-US" smtClean="0"/>
              <a:t>2/7/19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198762-A06A-C548-93A8-3925B0BC8E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C8E854-D415-F94F-B914-7E383DAB24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34348-4DD0-1745-B2F5-F60152A63F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71810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5DA092-289E-9243-8D8E-8B9C93E264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38BDD1-FE72-3F46-A70D-65AA29C607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73BC4A-938D-6F4D-9629-F0579BB078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75537A-D870-3A49-97D9-F0062AB0B128}" type="datetimeFigureOut">
              <a:rPr lang="en-US" smtClean="0"/>
              <a:t>2/7/19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2A726A-6805-1349-9ACE-5A8A5CDE03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83E35C6-C669-404D-AA17-37B1CE34C1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34348-4DD0-1745-B2F5-F60152A63F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51929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EEB021-EDC7-014B-8AE6-40CA09DC4A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54BAA30-2DF7-4140-A2C9-9B4DA83647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6C119D-708B-994A-A7EC-8222D73AEB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75537A-D870-3A49-97D9-F0062AB0B128}" type="datetimeFigureOut">
              <a:rPr lang="en-US" smtClean="0"/>
              <a:t>2/7/19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89DDC6-6AC5-684A-A807-424B184E6E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49B38D-6F14-D443-B702-1830E7617E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34348-4DD0-1745-B2F5-F60152A63F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6658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A1BB5A-12F7-1646-BBAE-9D73EBBA48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0EF5E5-164D-6642-90DC-F37EA9DEFCE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6FD10AA-AB7A-C847-8939-E5DAF994D78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9E3D3FC-4C5E-AA43-8A7B-B6DBB5231E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75537A-D870-3A49-97D9-F0062AB0B128}" type="datetimeFigureOut">
              <a:rPr lang="en-US" smtClean="0"/>
              <a:t>2/7/19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FCFA797-A7A9-CF4A-AD70-6BDB6D2A84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D58C2C6-3BF2-004B-B184-3CF1FA83F9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34348-4DD0-1745-B2F5-F60152A63F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2690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01CBED-FDF8-444E-87EE-968550F3C5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013EB04-1421-7745-AD63-BAA9F3EC42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0F10281-616E-B942-BA5B-8C976340B86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6337324-5DB4-FE4D-8692-2B703C3AA47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E93EA5E-2C1F-FB40-85AE-9E99170186A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813EB30-8864-5C48-BB96-9074E8B6E0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75537A-D870-3A49-97D9-F0062AB0B128}" type="datetimeFigureOut">
              <a:rPr lang="en-US" smtClean="0"/>
              <a:t>2/7/19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F4627E8-2ED3-7947-9DBA-8B02B47F54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07E5C01-8EC9-9747-9C1C-ABF3629483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34348-4DD0-1745-B2F5-F60152A63F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09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93F43F-0073-0642-BCF1-8797570A3D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6CE7A37-7ECC-8C46-ADB7-B08A4C7FB4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75537A-D870-3A49-97D9-F0062AB0B128}" type="datetimeFigureOut">
              <a:rPr lang="en-US" smtClean="0"/>
              <a:t>2/7/19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139AD5F-06C8-154E-A81D-C2150338F8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C82EDC9-727B-394C-8D85-8F5E5F09D9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34348-4DD0-1745-B2F5-F60152A63F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66340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F676857-0435-BC4E-A311-D6B6D79722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75537A-D870-3A49-97D9-F0062AB0B128}" type="datetimeFigureOut">
              <a:rPr lang="en-US" smtClean="0"/>
              <a:t>2/7/19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2281B62-9A07-B846-A96E-EE237CA6BF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E77A1E1-568D-2E45-820F-CB6A832111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34348-4DD0-1745-B2F5-F60152A63F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01203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A16A62-8834-CE49-89E2-7BD1AF9FAA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885859-3CA6-774A-926F-4FE279E70E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44E888F-44E2-FA44-9E7D-BC34F9CA412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A2AF953-6A2E-BD46-8FEF-A31E1C512D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75537A-D870-3A49-97D9-F0062AB0B128}" type="datetimeFigureOut">
              <a:rPr lang="en-US" smtClean="0"/>
              <a:t>2/7/19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FDCAFE2-55F3-7C41-A8EB-B9C92A2695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F8612F6-5AD6-FA40-A7A9-B23FC75213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34348-4DD0-1745-B2F5-F60152A63F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83715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A42EDB-861D-E647-83CB-08C4E315D7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FA74C0A-2702-3C46-AA81-D3A2CDA7172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2B16E3B-0894-A34D-9BA3-51B52CA1D4E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24E66A8-6665-7B40-AAA4-FEC9FAA0A5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75537A-D870-3A49-97D9-F0062AB0B128}" type="datetimeFigureOut">
              <a:rPr lang="en-US" smtClean="0"/>
              <a:t>2/7/19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A01F7D2-D5FE-394B-A171-C25DF79184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4FECFC5-5B66-1A4F-A771-16D6ECC6F3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34348-4DD0-1745-B2F5-F60152A63F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4481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59E6538-0466-DA49-AA1A-DD0D8FF370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1CA8345-8899-9646-9295-F1CE5DBB25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53D8DB-3EC9-A546-9A48-4E3795448BE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75537A-D870-3A49-97D9-F0062AB0B128}" type="datetimeFigureOut">
              <a:rPr lang="en-US" smtClean="0"/>
              <a:t>2/7/19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D3FC961-FE48-4346-BEAC-A5A2A5F08DA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A2D706-CE2B-9943-9095-D8E16ACE1FA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A34348-4DD0-1745-B2F5-F60152A63F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90161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Relationship Id="rId4" Type="http://schemas.openxmlformats.org/officeDocument/2006/relationships/hyperlink" Target="https://www.ncbi.nlm.nih.gov/refseq/about/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147C43-4B04-BD4D-A887-FC9F87ED410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Week 5</a:t>
            </a:r>
            <a:br>
              <a:rPr lang="en-US" dirty="0"/>
            </a:br>
            <a:r>
              <a:rPr lang="en-US" dirty="0"/>
              <a:t>Discussion Section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A6D5C8E-4AC0-084A-BDCC-B5099424BA6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/>
              <a:t>Eliah</a:t>
            </a:r>
            <a:r>
              <a:rPr lang="en-US" dirty="0"/>
              <a:t> </a:t>
            </a:r>
            <a:r>
              <a:rPr lang="en-US" dirty="0" err="1"/>
              <a:t>Overbey</a:t>
            </a:r>
            <a:endParaRPr lang="en-US" dirty="0"/>
          </a:p>
          <a:p>
            <a:r>
              <a:rPr lang="en-US" dirty="0"/>
              <a:t>1/7/2019</a:t>
            </a:r>
          </a:p>
        </p:txBody>
      </p:sp>
    </p:spTree>
    <p:extLst>
      <p:ext uri="{BB962C8B-B14F-4D97-AF65-F5344CB8AC3E}">
        <p14:creationId xmlns:p14="http://schemas.microsoft.com/office/powerpoint/2010/main" val="2011834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8D40A4-D921-ED4A-A674-5BB08CD758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2694"/>
            <a:ext cx="10515600" cy="1325563"/>
          </a:xfrm>
        </p:spPr>
        <p:txBody>
          <a:bodyPr/>
          <a:lstStyle/>
          <a:p>
            <a:r>
              <a:rPr lang="en-US" dirty="0"/>
              <a:t>Handling ‘Duplicate’ Entries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A379B2C-DB95-BE49-8A28-F48554FF600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46376" y="1272516"/>
            <a:ext cx="5537095" cy="3966874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34497C0B-B658-4E4A-A1E5-8E911487135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6336" y="1417554"/>
            <a:ext cx="5292424" cy="3762461"/>
          </a:xfrm>
          <a:prstGeom prst="rect">
            <a:avLst/>
          </a:prstGeom>
        </p:spPr>
      </p:pic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F591C20F-3FAD-BA47-B7D8-B676537A2A96}"/>
              </a:ext>
            </a:extLst>
          </p:cNvPr>
          <p:cNvCxnSpPr>
            <a:cxnSpLocks/>
          </p:cNvCxnSpPr>
          <p:nvPr/>
        </p:nvCxnSpPr>
        <p:spPr>
          <a:xfrm>
            <a:off x="3379717" y="3070958"/>
            <a:ext cx="4232366" cy="0"/>
          </a:xfrm>
          <a:prstGeom prst="straightConnector1">
            <a:avLst/>
          </a:prstGeom>
          <a:ln w="38100">
            <a:headEnd type="triangle"/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9C6E4057-FAA3-6D40-9416-25AEE87BEE15}"/>
              </a:ext>
            </a:extLst>
          </p:cNvPr>
          <p:cNvSpPr txBox="1"/>
          <p:nvPr/>
        </p:nvSpPr>
        <p:spPr>
          <a:xfrm>
            <a:off x="226336" y="5343792"/>
            <a:ext cx="11557135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The specific sequences were annotated by the </a:t>
            </a:r>
            <a:r>
              <a:rPr lang="en-US" dirty="0" err="1"/>
              <a:t>RefSeq</a:t>
            </a:r>
            <a:r>
              <a:rPr lang="en-US" dirty="0"/>
              <a:t> genome annotation pipeline (more info </a:t>
            </a:r>
            <a:r>
              <a:rPr lang="en-US" dirty="0">
                <a:hlinkClick r:id="rId4"/>
              </a:rPr>
              <a:t>here</a:t>
            </a:r>
            <a:r>
              <a:rPr lang="en-US" dirty="0"/>
              <a:t>), which is supposed to generate non-redundant annotations.</a:t>
            </a:r>
          </a:p>
          <a:p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/>
              <a:t>Consider each CDS entry listed in the file one time, regardless of whether there are other CDS entries that are similar/identical/overlapping.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83604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52650" y="365127"/>
            <a:ext cx="8127598" cy="1325563"/>
          </a:xfrm>
        </p:spPr>
        <p:txBody>
          <a:bodyPr/>
          <a:lstStyle/>
          <a:p>
            <a:r>
              <a:rPr lang="en-US" dirty="0"/>
              <a:t>Computing a TSS site weight matrix</a:t>
            </a:r>
          </a:p>
        </p:txBody>
      </p:sp>
      <p:cxnSp>
        <p:nvCxnSpPr>
          <p:cNvPr id="4" name="Straight Connector 3"/>
          <p:cNvCxnSpPr/>
          <p:nvPr/>
        </p:nvCxnSpPr>
        <p:spPr>
          <a:xfrm flipV="1">
            <a:off x="2583084" y="2911034"/>
            <a:ext cx="7040880" cy="0"/>
          </a:xfrm>
          <a:prstGeom prst="line">
            <a:avLst/>
          </a:prstGeom>
          <a:ln w="635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Bent-Up Arrow 6"/>
          <p:cNvSpPr/>
          <p:nvPr/>
        </p:nvSpPr>
        <p:spPr>
          <a:xfrm rot="16200000">
            <a:off x="3514743" y="2124286"/>
            <a:ext cx="537175" cy="731520"/>
          </a:xfrm>
          <a:prstGeom prst="bentUpArrow">
            <a:avLst>
              <a:gd name="adj1" fmla="val 9524"/>
              <a:gd name="adj2" fmla="val 23810"/>
              <a:gd name="adj3" fmla="val 25000"/>
            </a:avLst>
          </a:prstGeom>
          <a:solidFill>
            <a:schemeClr val="tx1"/>
          </a:solidFill>
          <a:ln>
            <a:solidFill>
              <a:schemeClr val="tx1"/>
            </a:solidFill>
          </a:ln>
          <a:scene3d>
            <a:camera prst="orthographicFront">
              <a:rot lat="0" lon="10799999" rev="10799999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Bent-Up Arrow 7"/>
          <p:cNvSpPr/>
          <p:nvPr/>
        </p:nvSpPr>
        <p:spPr>
          <a:xfrm rot="5400000">
            <a:off x="7783668" y="3186914"/>
            <a:ext cx="537175" cy="731520"/>
          </a:xfrm>
          <a:prstGeom prst="bentUpArrow">
            <a:avLst>
              <a:gd name="adj1" fmla="val 9524"/>
              <a:gd name="adj2" fmla="val 23810"/>
              <a:gd name="adj3" fmla="val 25000"/>
            </a:avLst>
          </a:prstGeom>
          <a:solidFill>
            <a:schemeClr val="tx1"/>
          </a:solidFill>
          <a:ln>
            <a:solidFill>
              <a:schemeClr val="tx1"/>
            </a:solidFill>
          </a:ln>
          <a:scene3d>
            <a:camera prst="orthographicFront">
              <a:rot lat="0" lon="10799999" rev="10799999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3269523" y="1897454"/>
            <a:ext cx="2960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717075" y="1897454"/>
            <a:ext cx="5524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-10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3593741" y="1897181"/>
            <a:ext cx="5524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+10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8265070" y="2398163"/>
            <a:ext cx="2960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7712622" y="2398163"/>
            <a:ext cx="5524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+10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590234" y="2389964"/>
            <a:ext cx="5524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-10</a:t>
            </a:r>
          </a:p>
        </p:txBody>
      </p:sp>
      <p:cxnSp>
        <p:nvCxnSpPr>
          <p:cNvPr id="16" name="Straight Connector 15"/>
          <p:cNvCxnSpPr/>
          <p:nvPr/>
        </p:nvCxnSpPr>
        <p:spPr>
          <a:xfrm flipV="1">
            <a:off x="2583084" y="3112420"/>
            <a:ext cx="7040880" cy="0"/>
          </a:xfrm>
          <a:prstGeom prst="line">
            <a:avLst/>
          </a:prstGeom>
          <a:ln w="635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ectangle 4"/>
          <p:cNvSpPr/>
          <p:nvPr/>
        </p:nvSpPr>
        <p:spPr>
          <a:xfrm>
            <a:off x="3413760" y="2758634"/>
            <a:ext cx="2037806" cy="525270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6858001" y="2758634"/>
            <a:ext cx="1563189" cy="525270"/>
          </a:xfrm>
          <a:prstGeom prst="rect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2264679" y="2651937"/>
            <a:ext cx="5524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5’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2264679" y="2974972"/>
            <a:ext cx="5524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3’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9647593" y="2651937"/>
            <a:ext cx="5524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3’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9647593" y="2974972"/>
            <a:ext cx="5524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5’</a:t>
            </a:r>
          </a:p>
        </p:txBody>
      </p:sp>
      <p:cxnSp>
        <p:nvCxnSpPr>
          <p:cNvPr id="21" name="Straight Connector 20"/>
          <p:cNvCxnSpPr/>
          <p:nvPr/>
        </p:nvCxnSpPr>
        <p:spPr>
          <a:xfrm flipV="1">
            <a:off x="3002183" y="2908278"/>
            <a:ext cx="914400" cy="0"/>
          </a:xfrm>
          <a:prstGeom prst="line">
            <a:avLst/>
          </a:prstGeom>
          <a:ln w="12700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V="1">
            <a:off x="8004358" y="3103692"/>
            <a:ext cx="914400" cy="0"/>
          </a:xfrm>
          <a:prstGeom prst="line">
            <a:avLst/>
          </a:prstGeom>
          <a:ln w="12700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24" name="TextBox 23"/>
              <p:cNvSpPr txBox="1"/>
              <p:nvPr/>
            </p:nvSpPr>
            <p:spPr>
              <a:xfrm>
                <a:off x="2152650" y="3783540"/>
                <a:ext cx="8264530" cy="302897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spcBef>
                    <a:spcPts val="600"/>
                  </a:spcBef>
                </a:pPr>
                <a:r>
                  <a:rPr lang="en-US" b="1" dirty="0"/>
                  <a:t>Step 0</a:t>
                </a:r>
                <a:r>
                  <a:rPr lang="en-US" dirty="0"/>
                  <a:t>: Compute background nucleotide frequencies (genome + reverse complement).</a:t>
                </a:r>
                <a:endParaRPr lang="en-US" b="1" dirty="0"/>
              </a:p>
              <a:p>
                <a:pPr>
                  <a:spcBef>
                    <a:spcPts val="600"/>
                  </a:spcBef>
                </a:pPr>
                <a:r>
                  <a:rPr lang="en-US" b="1" dirty="0"/>
                  <a:t>Step 1</a:t>
                </a:r>
                <a:r>
                  <a:rPr lang="en-US" dirty="0"/>
                  <a:t>: Count matrix – record the number of times each nucleotide shows up at each motif position (-10 to +10).</a:t>
                </a:r>
              </a:p>
              <a:p>
                <a:pPr>
                  <a:spcBef>
                    <a:spcPts val="600"/>
                  </a:spcBef>
                </a:pPr>
                <a:r>
                  <a:rPr lang="en-US" b="1" dirty="0"/>
                  <a:t>Step 2</a:t>
                </a:r>
                <a:r>
                  <a:rPr lang="en-US" dirty="0"/>
                  <a:t>: Frequency matrix – proportion of times each nucleotide shows up at each motif position (-10 to +10).</a:t>
                </a:r>
              </a:p>
              <a:p>
                <a:pPr>
                  <a:spcBef>
                    <a:spcPts val="600"/>
                  </a:spcBef>
                </a:pPr>
                <a:r>
                  <a:rPr lang="en-US" b="1" dirty="0"/>
                  <a:t>Step 3</a:t>
                </a:r>
                <a:r>
                  <a:rPr lang="en-US" dirty="0"/>
                  <a:t>: Weight matrix</a:t>
                </a:r>
              </a:p>
              <a:p>
                <a:pPr marL="742950" lvl="1" indent="-28575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>
                            <a:latin typeface="Cambria Math" panose="02040503050406030204" pitchFamily="18" charset="0"/>
                          </a:rPr>
                          <m:t>weight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= </m:t>
                        </m:r>
                        <m:r>
                          <m:rPr>
                            <m:sty m:val="p"/>
                          </m:rPr>
                          <a:rPr lang="en-US">
                            <a:latin typeface="Cambria Math" panose="02040503050406030204" pitchFamily="18" charset="0"/>
                          </a:rPr>
                          <m:t>log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m:rPr>
                                <m:sty m:val="p"/>
                              </m:rPr>
                              <a:rPr lang="en-US">
                                <a:latin typeface="Cambria Math" panose="02040503050406030204" pitchFamily="18" charset="0"/>
                              </a:rPr>
                              <m:t>nt</m:t>
                            </m:r>
                            <m:r>
                              <a:rPr lang="en-US"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m:rPr>
                                <m:sty m:val="p"/>
                              </m:rPr>
                              <a:rPr lang="en-US">
                                <a:latin typeface="Cambria Math" panose="02040503050406030204" pitchFamily="18" charset="0"/>
                              </a:rPr>
                              <m:t>frequency</m:t>
                            </m:r>
                            <m:r>
                              <a:rPr lang="en-US"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m:rPr>
                                <m:sty m:val="p"/>
                              </m:rPr>
                              <a:rPr lang="en-US">
                                <a:latin typeface="Cambria Math" panose="02040503050406030204" pitchFamily="18" charset="0"/>
                              </a:rPr>
                              <m:t>at</m:t>
                            </m:r>
                            <m:r>
                              <a:rPr lang="en-US"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m:rPr>
                                <m:sty m:val="p"/>
                              </m:rPr>
                              <a:rPr lang="en-US">
                                <a:latin typeface="Cambria Math" panose="02040503050406030204" pitchFamily="18" charset="0"/>
                              </a:rPr>
                              <m:t>motif</m:t>
                            </m:r>
                            <m:r>
                              <a:rPr lang="en-US"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m:rPr>
                                <m:sty m:val="p"/>
                              </m:rPr>
                              <a:rPr lang="en-US">
                                <a:latin typeface="Cambria Math" panose="02040503050406030204" pitchFamily="18" charset="0"/>
                              </a:rPr>
                              <m:t>position</m:t>
                            </m:r>
                          </m:num>
                          <m:den>
                            <m:r>
                              <m:rPr>
                                <m:sty m:val="p"/>
                              </m:rPr>
                              <a:rPr lang="en-US">
                                <a:latin typeface="Cambria Math" panose="02040503050406030204" pitchFamily="18" charset="0"/>
                              </a:rPr>
                              <m:t>nt</m:t>
                            </m:r>
                            <m:r>
                              <a:rPr lang="en-US"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m:rPr>
                                <m:sty m:val="p"/>
                              </m:rPr>
                              <a:rPr lang="en-US">
                                <a:latin typeface="Cambria Math" panose="02040503050406030204" pitchFamily="18" charset="0"/>
                              </a:rPr>
                              <m:t>background</m:t>
                            </m:r>
                            <m:r>
                              <a:rPr lang="en-US"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m:rPr>
                                <m:sty m:val="p"/>
                              </m:rPr>
                              <a:rPr lang="en-US">
                                <a:latin typeface="Cambria Math" panose="02040503050406030204" pitchFamily="18" charset="0"/>
                              </a:rPr>
                              <m:t>frequency</m:t>
                            </m:r>
                          </m:den>
                        </m:f>
                      </m:e>
                    </m:d>
                  </m:oMath>
                </a14:m>
                <a:endParaRPr lang="en-US" dirty="0"/>
              </a:p>
              <a:p>
                <a:pPr marL="742950" lvl="1" indent="-285750">
                  <a:buFont typeface="Arial" panose="020B0604020202020204" pitchFamily="34" charset="0"/>
                  <a:buChar char="•"/>
                </a:pPr>
                <a:r>
                  <a:rPr lang="en-US" dirty="0"/>
                  <a:t>If a </a:t>
                </a:r>
                <a:r>
                  <a:rPr lang="en-US" dirty="0" err="1"/>
                  <a:t>nt</a:t>
                </a:r>
                <a:r>
                  <a:rPr lang="en-US" dirty="0"/>
                  <a:t> has frequency zero, assign a weight of -99.0 (2</a:t>
                </a:r>
                <a:r>
                  <a:rPr lang="en-US" baseline="30000" dirty="0"/>
                  <a:t>-99</a:t>
                </a:r>
                <a:r>
                  <a:rPr lang="en-US" dirty="0"/>
                  <a:t> = 1.6x10</a:t>
                </a:r>
                <a:r>
                  <a:rPr lang="en-US" baseline="30000" dirty="0"/>
                  <a:t>-30</a:t>
                </a:r>
                <a:r>
                  <a:rPr lang="en-US" dirty="0"/>
                  <a:t> ≈ 0)</a:t>
                </a:r>
              </a:p>
              <a:p>
                <a:endParaRPr lang="en-US" dirty="0"/>
              </a:p>
            </p:txBody>
          </p:sp>
        </mc:Choice>
        <mc:Fallback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52650" y="3783540"/>
                <a:ext cx="8264530" cy="3028971"/>
              </a:xfrm>
              <a:prstGeom prst="rect">
                <a:avLst/>
              </a:prstGeom>
              <a:blipFill>
                <a:blip r:embed="rId3"/>
                <a:stretch>
                  <a:fillRect l="-614" t="-83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263824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/>
      <p:bldP spid="11" grpId="0"/>
      <p:bldP spid="12" grpId="0"/>
      <p:bldP spid="13" grpId="0"/>
      <p:bldP spid="14" grpId="0"/>
      <p:bldP spid="15" grpId="0"/>
      <p:bldP spid="6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Computing site scores</a:t>
            </a:r>
          </a:p>
        </p:txBody>
      </p:sp>
      <p:cxnSp>
        <p:nvCxnSpPr>
          <p:cNvPr id="3" name="Straight Connector 2"/>
          <p:cNvCxnSpPr/>
          <p:nvPr/>
        </p:nvCxnSpPr>
        <p:spPr>
          <a:xfrm flipV="1">
            <a:off x="2583084" y="2911034"/>
            <a:ext cx="7040880" cy="0"/>
          </a:xfrm>
          <a:prstGeom prst="line">
            <a:avLst/>
          </a:prstGeom>
          <a:ln w="635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Bent-Up Arrow 3"/>
          <p:cNvSpPr/>
          <p:nvPr/>
        </p:nvSpPr>
        <p:spPr>
          <a:xfrm rot="16200000">
            <a:off x="3514743" y="2124286"/>
            <a:ext cx="537175" cy="731520"/>
          </a:xfrm>
          <a:prstGeom prst="bentUpArrow">
            <a:avLst>
              <a:gd name="adj1" fmla="val 9524"/>
              <a:gd name="adj2" fmla="val 23810"/>
              <a:gd name="adj3" fmla="val 25000"/>
            </a:avLst>
          </a:prstGeom>
          <a:solidFill>
            <a:schemeClr val="tx1"/>
          </a:solidFill>
          <a:ln>
            <a:solidFill>
              <a:schemeClr val="tx1"/>
            </a:solidFill>
          </a:ln>
          <a:scene3d>
            <a:camera prst="orthographicFront">
              <a:rot lat="0" lon="10799999" rev="10799999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Bent-Up Arrow 4"/>
          <p:cNvSpPr/>
          <p:nvPr/>
        </p:nvSpPr>
        <p:spPr>
          <a:xfrm rot="5400000">
            <a:off x="7783668" y="3186914"/>
            <a:ext cx="537175" cy="731520"/>
          </a:xfrm>
          <a:prstGeom prst="bentUpArrow">
            <a:avLst>
              <a:gd name="adj1" fmla="val 9524"/>
              <a:gd name="adj2" fmla="val 23810"/>
              <a:gd name="adj3" fmla="val 25000"/>
            </a:avLst>
          </a:prstGeom>
          <a:solidFill>
            <a:schemeClr val="tx1"/>
          </a:solidFill>
          <a:ln>
            <a:solidFill>
              <a:schemeClr val="tx1"/>
            </a:solidFill>
          </a:ln>
          <a:scene3d>
            <a:camera prst="orthographicFront">
              <a:rot lat="0" lon="10799999" rev="10799999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3269523" y="1897454"/>
            <a:ext cx="2960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717075" y="1897454"/>
            <a:ext cx="5524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-10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593741" y="1897181"/>
            <a:ext cx="5524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+10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8265070" y="2398163"/>
            <a:ext cx="2960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7712622" y="2398163"/>
            <a:ext cx="5524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+10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8590234" y="2389964"/>
            <a:ext cx="5524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-10</a:t>
            </a:r>
          </a:p>
        </p:txBody>
      </p:sp>
      <p:cxnSp>
        <p:nvCxnSpPr>
          <p:cNvPr id="12" name="Straight Connector 11"/>
          <p:cNvCxnSpPr/>
          <p:nvPr/>
        </p:nvCxnSpPr>
        <p:spPr>
          <a:xfrm flipV="1">
            <a:off x="2583084" y="3112420"/>
            <a:ext cx="7040880" cy="0"/>
          </a:xfrm>
          <a:prstGeom prst="line">
            <a:avLst/>
          </a:prstGeom>
          <a:ln w="635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3413760" y="2758634"/>
            <a:ext cx="2037806" cy="525270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6858001" y="2758634"/>
            <a:ext cx="1563189" cy="525270"/>
          </a:xfrm>
          <a:prstGeom prst="rect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2264679" y="2651937"/>
            <a:ext cx="5524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5’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2264679" y="2974972"/>
            <a:ext cx="5524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3’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47593" y="2651937"/>
            <a:ext cx="5524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3’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9647593" y="2974972"/>
            <a:ext cx="5524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5’</a:t>
            </a:r>
          </a:p>
        </p:txBody>
      </p:sp>
      <p:cxnSp>
        <p:nvCxnSpPr>
          <p:cNvPr id="19" name="Straight Connector 18"/>
          <p:cNvCxnSpPr/>
          <p:nvPr/>
        </p:nvCxnSpPr>
        <p:spPr>
          <a:xfrm flipV="1">
            <a:off x="3002183" y="2908278"/>
            <a:ext cx="914400" cy="0"/>
          </a:xfrm>
          <a:prstGeom prst="line">
            <a:avLst/>
          </a:prstGeom>
          <a:ln w="12700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flipV="1">
            <a:off x="8004358" y="3103692"/>
            <a:ext cx="914400" cy="0"/>
          </a:xfrm>
          <a:prstGeom prst="line">
            <a:avLst/>
          </a:prstGeom>
          <a:ln w="12700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2032078" y="4036028"/>
            <a:ext cx="8142892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sz="2400" dirty="0"/>
              <a:t>Score for a position = sum of the weights for each nucleotide in the 21bp motif </a:t>
            </a:r>
            <a:r>
              <a:rPr lang="en-US" sz="2400" i="1" dirty="0"/>
              <a:t>centered at</a:t>
            </a:r>
            <a:r>
              <a:rPr lang="en-US" sz="2400" dirty="0"/>
              <a:t> that position</a:t>
            </a:r>
          </a:p>
          <a:p>
            <a:pPr marL="285750" indent="-285750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sz="2400" dirty="0"/>
              <a:t>Scores for a position are strand-specific (different for forward vs. reverse)</a:t>
            </a:r>
          </a:p>
          <a:p>
            <a:pPr marL="285750" indent="-285750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sz="2400" dirty="0"/>
              <a:t>Compute scores for </a:t>
            </a:r>
            <a:r>
              <a:rPr lang="en-US" sz="2400" i="1" dirty="0"/>
              <a:t>all </a:t>
            </a:r>
            <a:r>
              <a:rPr lang="en-US" sz="2400" dirty="0"/>
              <a:t>possible positions (both strands)</a:t>
            </a:r>
          </a:p>
        </p:txBody>
      </p:sp>
    </p:spTree>
    <p:extLst>
      <p:ext uri="{BB962C8B-B14F-4D97-AF65-F5344CB8AC3E}">
        <p14:creationId xmlns:p14="http://schemas.microsoft.com/office/powerpoint/2010/main" val="27693094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Noncontiguous CDSs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Positions downstream of the translation start site could be noncontiguous</a:t>
            </a:r>
          </a:p>
          <a:p>
            <a:pPr lvl="1"/>
            <a:r>
              <a:rPr lang="en-US" dirty="0"/>
              <a:t>join(1000…1008, 1200…1500)</a:t>
            </a:r>
          </a:p>
          <a:p>
            <a:pPr>
              <a:spcBef>
                <a:spcPts val="2400"/>
              </a:spcBef>
            </a:pPr>
            <a:r>
              <a:rPr lang="en-US" dirty="0"/>
              <a:t>How would you construct the TSS motif?</a:t>
            </a:r>
          </a:p>
        </p:txBody>
      </p:sp>
    </p:spTree>
    <p:extLst>
      <p:ext uri="{BB962C8B-B14F-4D97-AF65-F5344CB8AC3E}">
        <p14:creationId xmlns:p14="http://schemas.microsoft.com/office/powerpoint/2010/main" val="418721757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Noncontiguous CDSs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Positions downstream of the translation start site could be noncontiguous</a:t>
            </a:r>
          </a:p>
          <a:p>
            <a:pPr lvl="1"/>
            <a:r>
              <a:rPr lang="en-US" dirty="0"/>
              <a:t>join(1000…1008, 1200…1500)</a:t>
            </a:r>
          </a:p>
          <a:p>
            <a:pPr>
              <a:spcBef>
                <a:spcPts val="2400"/>
              </a:spcBef>
            </a:pPr>
            <a:r>
              <a:rPr lang="en-US" dirty="0"/>
              <a:t>How would you construct the TSS motif?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EB3126C-C895-DE45-98DB-47B49974FAB2}"/>
              </a:ext>
            </a:extLst>
          </p:cNvPr>
          <p:cNvSpPr txBox="1"/>
          <p:nvPr/>
        </p:nvSpPr>
        <p:spPr>
          <a:xfrm>
            <a:off x="130629" y="5284519"/>
            <a:ext cx="1219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-10 -9  -8  -7  -6  -5  -4  -3  -2  -1  0    1    2    3    4    5    6    7    8    9    10</a:t>
            </a:r>
          </a:p>
          <a:p>
            <a:r>
              <a:rPr lang="en-US" dirty="0">
                <a:solidFill>
                  <a:schemeClr val="accent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990 991 992 993 994 995 996 997 998 999 </a:t>
            </a:r>
            <a:r>
              <a:rPr lang="en-US" dirty="0">
                <a:solidFill>
                  <a:schemeClr val="accent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1000 1001 1002 1003 1004 1005 1006 1007 1008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dirty="0">
                <a:solidFill>
                  <a:srgbClr val="7030A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1200 1201 </a:t>
            </a:r>
          </a:p>
        </p:txBody>
      </p:sp>
    </p:spTree>
    <p:extLst>
      <p:ext uri="{BB962C8B-B14F-4D97-AF65-F5344CB8AC3E}">
        <p14:creationId xmlns:p14="http://schemas.microsoft.com/office/powerpoint/2010/main" val="292804200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Reporting score histograms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52650" y="1825625"/>
            <a:ext cx="6159902" cy="4592537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Two histograms:</a:t>
            </a:r>
          </a:p>
          <a:p>
            <a:pPr lvl="1"/>
            <a:r>
              <a:rPr lang="en-US" dirty="0"/>
              <a:t>All genomic positions</a:t>
            </a:r>
          </a:p>
          <a:p>
            <a:pPr lvl="1"/>
            <a:r>
              <a:rPr lang="en-US" dirty="0"/>
              <a:t>Positions that are annotated CDS TSSs</a:t>
            </a:r>
          </a:p>
          <a:p>
            <a:pPr>
              <a:spcBef>
                <a:spcPts val="1800"/>
              </a:spcBef>
            </a:pPr>
            <a:r>
              <a:rPr lang="en-US" dirty="0"/>
              <a:t>Group scores into bins of size 1 (round down to nearest integer)</a:t>
            </a:r>
          </a:p>
          <a:p>
            <a:pPr>
              <a:spcBef>
                <a:spcPts val="1800"/>
              </a:spcBef>
            </a:pPr>
            <a:r>
              <a:rPr lang="en-US" dirty="0"/>
              <a:t>Format – two columns:</a:t>
            </a:r>
          </a:p>
          <a:p>
            <a:pPr lvl="1"/>
            <a:r>
              <a:rPr lang="en-US" dirty="0"/>
              <a:t>Score bin</a:t>
            </a:r>
          </a:p>
          <a:p>
            <a:pPr lvl="1"/>
            <a:r>
              <a:rPr lang="en-US" dirty="0"/>
              <a:t>Number of sites with that score</a:t>
            </a:r>
          </a:p>
          <a:p>
            <a:pPr>
              <a:spcBef>
                <a:spcPts val="1800"/>
              </a:spcBef>
            </a:pPr>
            <a:r>
              <a:rPr lang="en-US" dirty="0"/>
              <a:t>Print all bins with at least one count</a:t>
            </a:r>
          </a:p>
          <a:p>
            <a:pPr>
              <a:spcBef>
                <a:spcPts val="1800"/>
              </a:spcBef>
            </a:pPr>
            <a:r>
              <a:rPr lang="en-US" dirty="0"/>
              <a:t>Put all scores less than -50 into one bin</a:t>
            </a:r>
          </a:p>
        </p:txBody>
      </p:sp>
      <p:sp>
        <p:nvSpPr>
          <p:cNvPr id="4" name="Rectangle 3"/>
          <p:cNvSpPr/>
          <p:nvPr/>
        </p:nvSpPr>
        <p:spPr>
          <a:xfrm>
            <a:off x="8005867" y="1598124"/>
            <a:ext cx="2349618" cy="50475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400" dirty="0">
                <a:latin typeface="Courier New" panose="02070309020205020404" pitchFamily="49" charset="0"/>
                <a:ea typeface="Monaco" charset="0"/>
                <a:cs typeface="Courier New" panose="02070309020205020404" pitchFamily="49" charset="0"/>
              </a:rPr>
              <a:t>Score Histogram All: </a:t>
            </a:r>
          </a:p>
          <a:p>
            <a:r>
              <a:rPr lang="it-IT" sz="1400" dirty="0">
                <a:latin typeface="Courier New" panose="02070309020205020404" pitchFamily="49" charset="0"/>
                <a:ea typeface="Monaco" charset="0"/>
                <a:cs typeface="Courier New" panose="02070309020205020404" pitchFamily="49" charset="0"/>
              </a:rPr>
              <a:t>-5 101880 </a:t>
            </a:r>
          </a:p>
          <a:p>
            <a:r>
              <a:rPr lang="it-IT" sz="1400" dirty="0">
                <a:latin typeface="Courier New" panose="02070309020205020404" pitchFamily="49" charset="0"/>
                <a:ea typeface="Monaco" charset="0"/>
                <a:cs typeface="Courier New" panose="02070309020205020404" pitchFamily="49" charset="0"/>
              </a:rPr>
              <a:t>-4 76413 </a:t>
            </a:r>
          </a:p>
          <a:p>
            <a:r>
              <a:rPr lang="it-IT" sz="1400" dirty="0">
                <a:latin typeface="Courier New" panose="02070309020205020404" pitchFamily="49" charset="0"/>
                <a:ea typeface="Monaco" charset="0"/>
                <a:cs typeface="Courier New" panose="02070309020205020404" pitchFamily="49" charset="0"/>
              </a:rPr>
              <a:t>-3 54704 </a:t>
            </a:r>
          </a:p>
          <a:p>
            <a:r>
              <a:rPr lang="it-IT" sz="1400" dirty="0">
                <a:latin typeface="Courier New" panose="02070309020205020404" pitchFamily="49" charset="0"/>
                <a:ea typeface="Monaco" charset="0"/>
                <a:cs typeface="Courier New" panose="02070309020205020404" pitchFamily="49" charset="0"/>
              </a:rPr>
              <a:t>-2 38081 </a:t>
            </a:r>
          </a:p>
          <a:p>
            <a:r>
              <a:rPr lang="it-IT" sz="1400" dirty="0">
                <a:latin typeface="Courier New" panose="02070309020205020404" pitchFamily="49" charset="0"/>
                <a:ea typeface="Monaco" charset="0"/>
                <a:cs typeface="Courier New" panose="02070309020205020404" pitchFamily="49" charset="0"/>
              </a:rPr>
              <a:t>-1 27202 </a:t>
            </a:r>
          </a:p>
          <a:p>
            <a:r>
              <a:rPr lang="it-IT" sz="1400" dirty="0">
                <a:latin typeface="Courier New" panose="02070309020205020404" pitchFamily="49" charset="0"/>
                <a:ea typeface="Monaco" charset="0"/>
                <a:cs typeface="Courier New" panose="02070309020205020404" pitchFamily="49" charset="0"/>
              </a:rPr>
              <a:t>0 21440 </a:t>
            </a:r>
          </a:p>
          <a:p>
            <a:r>
              <a:rPr lang="it-IT" sz="1400" dirty="0">
                <a:latin typeface="Courier New" panose="02070309020205020404" pitchFamily="49" charset="0"/>
                <a:ea typeface="Monaco" charset="0"/>
                <a:cs typeface="Courier New" panose="02070309020205020404" pitchFamily="49" charset="0"/>
              </a:rPr>
              <a:t>1 18671 </a:t>
            </a:r>
          </a:p>
          <a:p>
            <a:r>
              <a:rPr lang="it-IT" sz="1400" dirty="0">
                <a:latin typeface="Courier New" panose="02070309020205020404" pitchFamily="49" charset="0"/>
                <a:ea typeface="Monaco" charset="0"/>
                <a:cs typeface="Courier New" panose="02070309020205020404" pitchFamily="49" charset="0"/>
              </a:rPr>
              <a:t>2 18825 </a:t>
            </a:r>
          </a:p>
          <a:p>
            <a:r>
              <a:rPr lang="it-IT" sz="1400" dirty="0">
                <a:latin typeface="Courier New" panose="02070309020205020404" pitchFamily="49" charset="0"/>
                <a:ea typeface="Monaco" charset="0"/>
                <a:cs typeface="Courier New" panose="02070309020205020404" pitchFamily="49" charset="0"/>
              </a:rPr>
              <a:t>3 19072 </a:t>
            </a:r>
          </a:p>
          <a:p>
            <a:r>
              <a:rPr lang="it-IT" sz="1400" dirty="0">
                <a:latin typeface="Courier New" panose="02070309020205020404" pitchFamily="49" charset="0"/>
                <a:ea typeface="Monaco" charset="0"/>
                <a:cs typeface="Courier New" panose="02070309020205020404" pitchFamily="49" charset="0"/>
              </a:rPr>
              <a:t>4 18675 </a:t>
            </a:r>
          </a:p>
          <a:p>
            <a:r>
              <a:rPr lang="it-IT" sz="1400" dirty="0">
                <a:latin typeface="Courier New" panose="02070309020205020404" pitchFamily="49" charset="0"/>
                <a:ea typeface="Monaco" charset="0"/>
                <a:cs typeface="Courier New" panose="02070309020205020404" pitchFamily="49" charset="0"/>
              </a:rPr>
              <a:t>5 17308 </a:t>
            </a:r>
          </a:p>
          <a:p>
            <a:r>
              <a:rPr lang="it-IT" sz="1400" dirty="0">
                <a:latin typeface="Courier New" panose="02070309020205020404" pitchFamily="49" charset="0"/>
                <a:ea typeface="Monaco" charset="0"/>
                <a:cs typeface="Courier New" panose="02070309020205020404" pitchFamily="49" charset="0"/>
              </a:rPr>
              <a:t>6 14429 </a:t>
            </a:r>
          </a:p>
          <a:p>
            <a:r>
              <a:rPr lang="it-IT" sz="1400" dirty="0">
                <a:latin typeface="Courier New" panose="02070309020205020404" pitchFamily="49" charset="0"/>
                <a:ea typeface="Monaco" charset="0"/>
                <a:cs typeface="Courier New" panose="02070309020205020404" pitchFamily="49" charset="0"/>
              </a:rPr>
              <a:t>7 10595 </a:t>
            </a:r>
          </a:p>
          <a:p>
            <a:r>
              <a:rPr lang="it-IT" sz="1400" dirty="0">
                <a:latin typeface="Courier New" panose="02070309020205020404" pitchFamily="49" charset="0"/>
                <a:ea typeface="Monaco" charset="0"/>
                <a:cs typeface="Courier New" panose="02070309020205020404" pitchFamily="49" charset="0"/>
              </a:rPr>
              <a:t>8 6915 </a:t>
            </a:r>
          </a:p>
          <a:p>
            <a:r>
              <a:rPr lang="it-IT" sz="1400" dirty="0">
                <a:latin typeface="Courier New" panose="02070309020205020404" pitchFamily="49" charset="0"/>
                <a:ea typeface="Monaco" charset="0"/>
                <a:cs typeface="Courier New" panose="02070309020205020404" pitchFamily="49" charset="0"/>
              </a:rPr>
              <a:t>9 3886 </a:t>
            </a:r>
          </a:p>
          <a:p>
            <a:r>
              <a:rPr lang="it-IT" sz="1400" dirty="0">
                <a:latin typeface="Courier New" panose="02070309020205020404" pitchFamily="49" charset="0"/>
                <a:ea typeface="Monaco" charset="0"/>
                <a:cs typeface="Courier New" panose="02070309020205020404" pitchFamily="49" charset="0"/>
              </a:rPr>
              <a:t>10 1850 </a:t>
            </a:r>
          </a:p>
          <a:p>
            <a:r>
              <a:rPr lang="it-IT" sz="1400" dirty="0">
                <a:latin typeface="Courier New" panose="02070309020205020404" pitchFamily="49" charset="0"/>
                <a:ea typeface="Monaco" charset="0"/>
                <a:cs typeface="Courier New" panose="02070309020205020404" pitchFamily="49" charset="0"/>
              </a:rPr>
              <a:t>11 699 </a:t>
            </a:r>
          </a:p>
          <a:p>
            <a:r>
              <a:rPr lang="it-IT" sz="1400" dirty="0">
                <a:latin typeface="Courier New" panose="02070309020205020404" pitchFamily="49" charset="0"/>
                <a:ea typeface="Monaco" charset="0"/>
                <a:cs typeface="Courier New" panose="02070309020205020404" pitchFamily="49" charset="0"/>
              </a:rPr>
              <a:t>12 225 </a:t>
            </a:r>
          </a:p>
          <a:p>
            <a:r>
              <a:rPr lang="it-IT" sz="1400" dirty="0">
                <a:latin typeface="Courier New" panose="02070309020205020404" pitchFamily="49" charset="0"/>
                <a:ea typeface="Monaco" charset="0"/>
                <a:cs typeface="Courier New" panose="02070309020205020404" pitchFamily="49" charset="0"/>
              </a:rPr>
              <a:t>13 46 </a:t>
            </a:r>
          </a:p>
          <a:p>
            <a:r>
              <a:rPr lang="it-IT" sz="1400" dirty="0">
                <a:latin typeface="Courier New" panose="02070309020205020404" pitchFamily="49" charset="0"/>
                <a:ea typeface="Monaco" charset="0"/>
                <a:cs typeface="Courier New" panose="02070309020205020404" pitchFamily="49" charset="0"/>
              </a:rPr>
              <a:t>14 4 </a:t>
            </a:r>
          </a:p>
          <a:p>
            <a:r>
              <a:rPr lang="it-IT" sz="1400" dirty="0">
                <a:latin typeface="Courier New" panose="02070309020205020404" pitchFamily="49" charset="0"/>
                <a:ea typeface="Monaco" charset="0"/>
                <a:cs typeface="Courier New" panose="02070309020205020404" pitchFamily="49" charset="0"/>
              </a:rPr>
              <a:t>lt-50 6132782 </a:t>
            </a:r>
            <a:br>
              <a:rPr lang="it-IT" sz="1400" dirty="0">
                <a:latin typeface="Courier New" panose="02070309020205020404" pitchFamily="49" charset="0"/>
                <a:ea typeface="Monaco" charset="0"/>
                <a:cs typeface="Courier New" panose="02070309020205020404" pitchFamily="49" charset="0"/>
              </a:rPr>
            </a:br>
            <a:endParaRPr lang="en-US" sz="1400" dirty="0">
              <a:latin typeface="Courier New" panose="02070309020205020404" pitchFamily="49" charset="0"/>
              <a:ea typeface="Monaco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174539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Position list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52650" y="1825625"/>
            <a:ext cx="7977127" cy="4351338"/>
          </a:xfrm>
        </p:spPr>
        <p:txBody>
          <a:bodyPr/>
          <a:lstStyle/>
          <a:p>
            <a:r>
              <a:rPr lang="en-US" dirty="0"/>
              <a:t>List of </a:t>
            </a:r>
            <a:r>
              <a:rPr lang="en-US" i="1" dirty="0"/>
              <a:t>non-CDS</a:t>
            </a:r>
            <a:r>
              <a:rPr lang="en-US" dirty="0"/>
              <a:t> positions with a motif score &gt;= 10</a:t>
            </a:r>
          </a:p>
          <a:p>
            <a:r>
              <a:rPr lang="en-US" dirty="0"/>
              <a:t>Format – three columns:</a:t>
            </a:r>
          </a:p>
          <a:p>
            <a:pPr lvl="1"/>
            <a:r>
              <a:rPr lang="en-US" dirty="0"/>
              <a:t>1-indexed genome position (on forward strand)</a:t>
            </a:r>
          </a:p>
          <a:p>
            <a:pPr lvl="1"/>
            <a:r>
              <a:rPr lang="en-US" dirty="0"/>
              <a:t>Strand indicator (0 for forward, 1 for reverse)</a:t>
            </a:r>
          </a:p>
          <a:p>
            <a:pPr lvl="1"/>
            <a:r>
              <a:rPr lang="en-US" dirty="0"/>
              <a:t>Score (to four decimal places)</a:t>
            </a:r>
          </a:p>
        </p:txBody>
      </p:sp>
      <p:sp>
        <p:nvSpPr>
          <p:cNvPr id="4" name="Rectangle 3"/>
          <p:cNvSpPr/>
          <p:nvPr/>
        </p:nvSpPr>
        <p:spPr>
          <a:xfrm>
            <a:off x="2393931" y="4112948"/>
            <a:ext cx="4572000" cy="224676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nb-NO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Position List: </a:t>
            </a:r>
          </a:p>
          <a:p>
            <a:r>
              <a:rPr lang="nb-NO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1899 0 10.1167 </a:t>
            </a:r>
          </a:p>
          <a:p>
            <a:r>
              <a:rPr lang="nb-NO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2274 0 10.1923 </a:t>
            </a:r>
          </a:p>
          <a:p>
            <a:r>
              <a:rPr lang="nb-NO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2502 0 10.1098 </a:t>
            </a:r>
          </a:p>
          <a:p>
            <a:r>
              <a:rPr lang="nb-NO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4646 0 10.5886 </a:t>
            </a:r>
          </a:p>
          <a:p>
            <a:r>
              <a:rPr lang="nb-NO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5252 0 10.5534 </a:t>
            </a:r>
          </a:p>
          <a:p>
            <a:r>
              <a:rPr lang="nb-NO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6127 0 11.0669 </a:t>
            </a:r>
          </a:p>
          <a:p>
            <a:r>
              <a:rPr lang="nb-NO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7250 1 10.0453 </a:t>
            </a:r>
          </a:p>
          <a:p>
            <a:r>
              <a:rPr lang="nb-NO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11016 1 10.1616 </a:t>
            </a:r>
            <a:br>
              <a:rPr lang="nb-NO" sz="14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nb-NO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...</a:t>
            </a: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110152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HW5 output 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Nucleotide histogram</a:t>
            </a:r>
          </a:p>
          <a:p>
            <a:r>
              <a:rPr lang="en-US" dirty="0"/>
              <a:t>Background </a:t>
            </a:r>
            <a:r>
              <a:rPr lang="en-US" dirty="0" err="1"/>
              <a:t>nt</a:t>
            </a:r>
            <a:r>
              <a:rPr lang="en-US" dirty="0"/>
              <a:t> frequencies (based on both strands)</a:t>
            </a:r>
          </a:p>
          <a:p>
            <a:r>
              <a:rPr lang="en-US" dirty="0"/>
              <a:t>Count matrix (-10 to +10 nucleotides)</a:t>
            </a:r>
          </a:p>
          <a:p>
            <a:r>
              <a:rPr lang="en-US" dirty="0"/>
              <a:t>Frequency matrix (-10 to +10 nucleotides)</a:t>
            </a:r>
          </a:p>
          <a:p>
            <a:r>
              <a:rPr lang="en-US" dirty="0"/>
              <a:t>Weight matrix (-10 to +10 nucleotides)</a:t>
            </a:r>
          </a:p>
          <a:p>
            <a:r>
              <a:rPr lang="en-US" dirty="0"/>
              <a:t>Maximum score</a:t>
            </a:r>
          </a:p>
          <a:p>
            <a:r>
              <a:rPr lang="en-US" dirty="0"/>
              <a:t>Score histogram for annotated CDS TSSs</a:t>
            </a:r>
          </a:p>
          <a:p>
            <a:r>
              <a:rPr lang="en-US" dirty="0"/>
              <a:t>Score histogram for all positions</a:t>
            </a:r>
          </a:p>
          <a:p>
            <a:r>
              <a:rPr lang="en-US" dirty="0"/>
              <a:t>List of non-CDS positions with score &gt;=10</a:t>
            </a:r>
          </a:p>
        </p:txBody>
      </p:sp>
    </p:spTree>
    <p:extLst>
      <p:ext uri="{BB962C8B-B14F-4D97-AF65-F5344CB8AC3E}">
        <p14:creationId xmlns:p14="http://schemas.microsoft.com/office/powerpoint/2010/main" val="131056790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HW5 Tips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52650" y="1825625"/>
            <a:ext cx="7886700" cy="4679347"/>
          </a:xfrm>
        </p:spPr>
        <p:txBody>
          <a:bodyPr>
            <a:normAutofit fontScale="92500"/>
          </a:bodyPr>
          <a:lstStyle/>
          <a:p>
            <a:r>
              <a:rPr lang="en-US" dirty="0"/>
              <a:t>Looking only for ‘CDS’ features</a:t>
            </a:r>
          </a:p>
          <a:p>
            <a:pPr lvl="1"/>
            <a:r>
              <a:rPr lang="en-US" dirty="0"/>
              <a:t>Only consider positions where location is certain (no &lt; or &gt;)</a:t>
            </a:r>
          </a:p>
          <a:p>
            <a:pPr>
              <a:spcBef>
                <a:spcPts val="1800"/>
              </a:spcBef>
            </a:pPr>
            <a:r>
              <a:rPr lang="en-US" dirty="0"/>
              <a:t>Positions downstream of the translation start site could be noncontiguous</a:t>
            </a:r>
          </a:p>
          <a:p>
            <a:pPr lvl="1"/>
            <a:r>
              <a:rPr lang="en-US" dirty="0"/>
              <a:t>join(1000…1008, 1200…1500)</a:t>
            </a:r>
          </a:p>
          <a:p>
            <a:pPr>
              <a:spcBef>
                <a:spcPts val="1800"/>
              </a:spcBef>
            </a:pPr>
            <a:r>
              <a:rPr lang="en-US" dirty="0"/>
              <a:t>Also watch out for multi-line joins (c.f. examples 2 &amp; 3 in slide 8)</a:t>
            </a:r>
          </a:p>
          <a:p>
            <a:pPr>
              <a:spcBef>
                <a:spcPts val="1800"/>
              </a:spcBef>
            </a:pPr>
            <a:r>
              <a:rPr lang="en-US" dirty="0"/>
              <a:t>Precision matters! (use doubles over floats)</a:t>
            </a:r>
          </a:p>
          <a:p>
            <a:pPr>
              <a:spcBef>
                <a:spcPts val="1800"/>
              </a:spcBef>
            </a:pPr>
            <a:r>
              <a:rPr lang="en-US" dirty="0"/>
              <a:t>Make sure outputs make sense (frequencies sum to 1, etc. </a:t>
            </a:r>
            <a:r>
              <a:rPr lang="is-IS" dirty="0"/>
              <a:t>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58133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Discussion Section 5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2152650" y="2141317"/>
            <a:ext cx="7886700" cy="4035646"/>
          </a:xfrm>
        </p:spPr>
        <p:txBody>
          <a:bodyPr/>
          <a:lstStyle/>
          <a:p>
            <a:pPr>
              <a:spcBef>
                <a:spcPts val="3600"/>
              </a:spcBef>
            </a:pPr>
            <a:r>
              <a:rPr lang="en-US" dirty="0"/>
              <a:t>HW3 comments</a:t>
            </a:r>
          </a:p>
          <a:p>
            <a:pPr>
              <a:spcBef>
                <a:spcPts val="3600"/>
              </a:spcBef>
            </a:pPr>
            <a:r>
              <a:rPr lang="en-US" dirty="0"/>
              <a:t>HW4 questions</a:t>
            </a:r>
          </a:p>
          <a:p>
            <a:pPr>
              <a:spcBef>
                <a:spcPts val="3600"/>
              </a:spcBef>
            </a:pPr>
            <a:r>
              <a:rPr lang="en-US" dirty="0"/>
              <a:t>HW5: modeling translation start sites (TSSs)</a:t>
            </a:r>
          </a:p>
        </p:txBody>
      </p:sp>
    </p:spTree>
    <p:extLst>
      <p:ext uri="{BB962C8B-B14F-4D97-AF65-F5344CB8AC3E}">
        <p14:creationId xmlns:p14="http://schemas.microsoft.com/office/powerpoint/2010/main" val="19701348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04DE27-5899-B246-8EA3-13492634E3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HW3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8DFBAF-F792-2F48-AFB5-BF4E86F9CA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Careful with rounding.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Could be due to rounding earlier in code. </a:t>
            </a:r>
          </a:p>
          <a:p>
            <a:r>
              <a:rPr lang="en-US" dirty="0"/>
              <a:t>Use ‘double’ instead of ‘float’</a:t>
            </a:r>
          </a:p>
          <a:p>
            <a:r>
              <a:rPr lang="en-US" dirty="0"/>
              <a:t>Use the ‘long’ keyword for extra variable storage 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D5BA588-E9C1-EA4B-BDB2-8E733773ABC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29598" y="3009900"/>
            <a:ext cx="4076700" cy="68580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FE97FB1E-E3B3-6649-B961-A214B60DDD4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1000" y="3086100"/>
            <a:ext cx="41148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12102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241A2C-2994-0443-A541-4DC897184B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HW4 Questions?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EE66A9-A086-AC48-B515-D8FDDF9221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04864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52650" y="365127"/>
            <a:ext cx="8156535" cy="1325563"/>
          </a:xfrm>
        </p:spPr>
        <p:txBody>
          <a:bodyPr/>
          <a:lstStyle/>
          <a:p>
            <a:r>
              <a:rPr lang="en-US" dirty="0"/>
              <a:t>HW5: create a motif model for TSSs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52650" y="1825625"/>
            <a:ext cx="7886700" cy="4598324"/>
          </a:xfrm>
        </p:spPr>
        <p:txBody>
          <a:bodyPr/>
          <a:lstStyle/>
          <a:p>
            <a:r>
              <a:rPr lang="en-US" dirty="0"/>
              <a:t>Due 11:59pm on Sunday, Feb. 17</a:t>
            </a:r>
            <a:r>
              <a:rPr lang="en-US" baseline="30000" dirty="0"/>
              <a:t>th</a:t>
            </a:r>
          </a:p>
          <a:p>
            <a:pPr>
              <a:spcBef>
                <a:spcPts val="1800"/>
              </a:spcBef>
            </a:pPr>
            <a:r>
              <a:rPr lang="en-US" dirty="0"/>
              <a:t>Assignment:</a:t>
            </a:r>
          </a:p>
          <a:p>
            <a:pPr lvl="1"/>
            <a:r>
              <a:rPr lang="en-US" dirty="0"/>
              <a:t>Parse a </a:t>
            </a:r>
            <a:r>
              <a:rPr lang="en-US" dirty="0" err="1"/>
              <a:t>Genbank</a:t>
            </a:r>
            <a:r>
              <a:rPr lang="en-US" dirty="0"/>
              <a:t> file (</a:t>
            </a:r>
            <a:r>
              <a:rPr lang="en-US" dirty="0" err="1"/>
              <a:t>gbff</a:t>
            </a:r>
            <a:r>
              <a:rPr lang="en-US" dirty="0"/>
              <a:t> format) with sequence info and annotated CDS locations</a:t>
            </a:r>
          </a:p>
          <a:p>
            <a:pPr lvl="2"/>
            <a:r>
              <a:rPr lang="en-US" dirty="0"/>
              <a:t>Write your own code to parse the file! Do not use a third-party </a:t>
            </a:r>
            <a:r>
              <a:rPr lang="en-US" dirty="0" err="1"/>
              <a:t>Genbank</a:t>
            </a:r>
            <a:r>
              <a:rPr lang="en-US" dirty="0"/>
              <a:t> file parser.</a:t>
            </a:r>
          </a:p>
          <a:p>
            <a:pPr lvl="1">
              <a:spcBef>
                <a:spcPts val="1200"/>
              </a:spcBef>
            </a:pPr>
            <a:r>
              <a:rPr lang="en-US" dirty="0"/>
              <a:t>Using the CDS information, compute a site weight matrix for a 21bp motif centered at the translation start site</a:t>
            </a:r>
          </a:p>
          <a:p>
            <a:pPr lvl="1">
              <a:spcBef>
                <a:spcPts val="1200"/>
              </a:spcBef>
            </a:pPr>
            <a:r>
              <a:rPr lang="en-US" dirty="0"/>
              <a:t>Using the weight matrix, compute scores for annotated CDS translation start sites and for non-annotated positions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43974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err="1"/>
              <a:t>Genbank</a:t>
            </a:r>
            <a:r>
              <a:rPr lang="en-US" sz="3600" dirty="0"/>
              <a:t> flat file format (.</a:t>
            </a:r>
            <a:r>
              <a:rPr lang="en-US" sz="3600" dirty="0" err="1"/>
              <a:t>gbff</a:t>
            </a:r>
            <a:r>
              <a:rPr lang="en-US" sz="3600" dirty="0"/>
              <a:t>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52651" y="1909823"/>
            <a:ext cx="7982915" cy="4267140"/>
          </a:xfrm>
        </p:spPr>
        <p:txBody>
          <a:bodyPr>
            <a:normAutofit/>
          </a:bodyPr>
          <a:lstStyle/>
          <a:p>
            <a:r>
              <a:rPr lang="en-US" dirty="0"/>
              <a:t>Feature list</a:t>
            </a:r>
          </a:p>
          <a:p>
            <a:pPr lvl="1"/>
            <a:r>
              <a:rPr lang="en-US" dirty="0"/>
              <a:t>Each locus has entries for gene, mRNA, and CDS</a:t>
            </a:r>
          </a:p>
          <a:p>
            <a:pPr lvl="1"/>
            <a:r>
              <a:rPr lang="en-US" dirty="0"/>
              <a:t>CDS features are coding sequences (these are the entries we care about)</a:t>
            </a:r>
          </a:p>
          <a:p>
            <a:pPr lvl="1"/>
            <a:r>
              <a:rPr lang="en-US" dirty="0"/>
              <a:t>‘complement’ indicates the reverse complement</a:t>
            </a:r>
          </a:p>
          <a:p>
            <a:pPr>
              <a:spcBef>
                <a:spcPts val="2400"/>
              </a:spcBef>
            </a:pPr>
            <a:r>
              <a:rPr lang="en-US" dirty="0"/>
              <a:t>ORIGIN</a:t>
            </a:r>
          </a:p>
          <a:p>
            <a:pPr lvl="1"/>
            <a:r>
              <a:rPr lang="en-US" dirty="0"/>
              <a:t>Located after the feature list, at the end of the file</a:t>
            </a:r>
          </a:p>
          <a:p>
            <a:pPr lvl="1"/>
            <a:r>
              <a:rPr lang="en-US" dirty="0"/>
              <a:t>Contains the genome sequence </a:t>
            </a:r>
          </a:p>
        </p:txBody>
      </p:sp>
    </p:spTree>
    <p:extLst>
      <p:ext uri="{BB962C8B-B14F-4D97-AF65-F5344CB8AC3E}">
        <p14:creationId xmlns:p14="http://schemas.microsoft.com/office/powerpoint/2010/main" val="37880163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err="1"/>
              <a:t>Genbank</a:t>
            </a:r>
            <a:r>
              <a:rPr lang="en-US" sz="3600" dirty="0"/>
              <a:t> flat file format (.</a:t>
            </a:r>
            <a:r>
              <a:rPr lang="en-US" sz="3600" dirty="0" err="1"/>
              <a:t>gbff</a:t>
            </a:r>
            <a:r>
              <a:rPr lang="en-US" sz="3600" dirty="0"/>
              <a:t>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52651" y="1556795"/>
            <a:ext cx="7982915" cy="4780344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sz="900" dirty="0">
                <a:latin typeface="Courier New" panose="02070309020205020404" pitchFamily="49" charset="0"/>
                <a:ea typeface="Ebrima" panose="02000000000000000000" pitchFamily="2" charset="0"/>
                <a:cs typeface="Courier New" panose="02070309020205020404" pitchFamily="49" charset="0"/>
              </a:rPr>
              <a:t>FEATURES             Location/Qualifiers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900" dirty="0">
                <a:latin typeface="Courier New" panose="02070309020205020404" pitchFamily="49" charset="0"/>
                <a:ea typeface="Ebrima" panose="02000000000000000000" pitchFamily="2" charset="0"/>
                <a:cs typeface="Courier New" panose="02070309020205020404" pitchFamily="49" charset="0"/>
              </a:rPr>
              <a:t>     source          1..2895605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900" dirty="0">
                <a:latin typeface="Courier New" panose="02070309020205020404" pitchFamily="49" charset="0"/>
                <a:ea typeface="Ebrima" panose="02000000000000000000" pitchFamily="2" charset="0"/>
                <a:cs typeface="Courier New" panose="02070309020205020404" pitchFamily="49" charset="0"/>
              </a:rPr>
              <a:t>                     /organism="Plasmodium falciparum 3D7"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900" dirty="0">
                <a:latin typeface="Courier New" panose="02070309020205020404" pitchFamily="49" charset="0"/>
                <a:ea typeface="Ebrima" panose="02000000000000000000" pitchFamily="2" charset="0"/>
                <a:cs typeface="Courier New" panose="02070309020205020404" pitchFamily="49" charset="0"/>
              </a:rPr>
              <a:t>                     /</a:t>
            </a:r>
            <a:r>
              <a:rPr lang="en-US" sz="900" dirty="0" err="1">
                <a:latin typeface="Courier New" panose="02070309020205020404" pitchFamily="49" charset="0"/>
                <a:ea typeface="Ebrima" panose="02000000000000000000" pitchFamily="2" charset="0"/>
                <a:cs typeface="Courier New" panose="02070309020205020404" pitchFamily="49" charset="0"/>
              </a:rPr>
              <a:t>mol_type</a:t>
            </a:r>
            <a:r>
              <a:rPr lang="en-US" sz="900" dirty="0">
                <a:latin typeface="Courier New" panose="02070309020205020404" pitchFamily="49" charset="0"/>
                <a:ea typeface="Ebrima" panose="02000000000000000000" pitchFamily="2" charset="0"/>
                <a:cs typeface="Courier New" panose="02070309020205020404" pitchFamily="49" charset="0"/>
              </a:rPr>
              <a:t>="genomic DNA"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900" dirty="0">
                <a:latin typeface="Courier New" panose="02070309020205020404" pitchFamily="49" charset="0"/>
                <a:ea typeface="Ebrima" panose="02000000000000000000" pitchFamily="2" charset="0"/>
                <a:cs typeface="Courier New" panose="02070309020205020404" pitchFamily="49" charset="0"/>
              </a:rPr>
              <a:t>                     /isolate="3D7"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900" dirty="0">
                <a:latin typeface="Courier New" panose="02070309020205020404" pitchFamily="49" charset="0"/>
                <a:ea typeface="Ebrima" panose="02000000000000000000" pitchFamily="2" charset="0"/>
                <a:cs typeface="Courier New" panose="02070309020205020404" pitchFamily="49" charset="0"/>
              </a:rPr>
              <a:t>                     /</a:t>
            </a:r>
            <a:r>
              <a:rPr lang="en-US" sz="900" dirty="0" err="1">
                <a:latin typeface="Courier New" panose="02070309020205020404" pitchFamily="49" charset="0"/>
                <a:ea typeface="Ebrima" panose="02000000000000000000" pitchFamily="2" charset="0"/>
                <a:cs typeface="Courier New" panose="02070309020205020404" pitchFamily="49" charset="0"/>
              </a:rPr>
              <a:t>db_xref</a:t>
            </a:r>
            <a:r>
              <a:rPr lang="en-US" sz="900" dirty="0">
                <a:latin typeface="Courier New" panose="02070309020205020404" pitchFamily="49" charset="0"/>
                <a:ea typeface="Ebrima" panose="02000000000000000000" pitchFamily="2" charset="0"/>
                <a:cs typeface="Courier New" panose="02070309020205020404" pitchFamily="49" charset="0"/>
              </a:rPr>
              <a:t>="taxon:36329"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900" dirty="0">
                <a:latin typeface="Courier New" panose="02070309020205020404" pitchFamily="49" charset="0"/>
                <a:ea typeface="Ebrima" panose="02000000000000000000" pitchFamily="2" charset="0"/>
                <a:cs typeface="Courier New" panose="02070309020205020404" pitchFamily="49" charset="0"/>
              </a:rPr>
              <a:t>                     /chromosome="13"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900" dirty="0">
                <a:latin typeface="Courier New" panose="02070309020205020404" pitchFamily="49" charset="0"/>
                <a:ea typeface="Ebrima" panose="02000000000000000000" pitchFamily="2" charset="0"/>
                <a:cs typeface="Courier New" panose="02070309020205020404" pitchFamily="49" charset="0"/>
              </a:rPr>
              <a:t>     gene            21467..28890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900" dirty="0">
                <a:latin typeface="Courier New" panose="02070309020205020404" pitchFamily="49" charset="0"/>
                <a:ea typeface="Ebrima" panose="02000000000000000000" pitchFamily="2" charset="0"/>
                <a:cs typeface="Courier New" panose="02070309020205020404" pitchFamily="49" charset="0"/>
              </a:rPr>
              <a:t>                     /gene="VAR"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900" dirty="0">
                <a:latin typeface="Courier New" panose="02070309020205020404" pitchFamily="49" charset="0"/>
                <a:ea typeface="Ebrima" panose="02000000000000000000" pitchFamily="2" charset="0"/>
                <a:cs typeface="Courier New" panose="02070309020205020404" pitchFamily="49" charset="0"/>
              </a:rPr>
              <a:t>                     /</a:t>
            </a:r>
            <a:r>
              <a:rPr lang="en-US" sz="900" dirty="0" err="1">
                <a:latin typeface="Courier New" panose="02070309020205020404" pitchFamily="49" charset="0"/>
                <a:ea typeface="Ebrima" panose="02000000000000000000" pitchFamily="2" charset="0"/>
                <a:cs typeface="Courier New" panose="02070309020205020404" pitchFamily="49" charset="0"/>
              </a:rPr>
              <a:t>locus_tag</a:t>
            </a:r>
            <a:r>
              <a:rPr lang="en-US" sz="900" dirty="0">
                <a:latin typeface="Courier New" panose="02070309020205020404" pitchFamily="49" charset="0"/>
                <a:ea typeface="Ebrima" panose="02000000000000000000" pitchFamily="2" charset="0"/>
                <a:cs typeface="Courier New" panose="02070309020205020404" pitchFamily="49" charset="0"/>
              </a:rPr>
              <a:t>="MAL13P1.1"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900" dirty="0">
                <a:latin typeface="Courier New" panose="02070309020205020404" pitchFamily="49" charset="0"/>
                <a:ea typeface="Ebrima" panose="02000000000000000000" pitchFamily="2" charset="0"/>
                <a:cs typeface="Courier New" panose="02070309020205020404" pitchFamily="49" charset="0"/>
              </a:rPr>
              <a:t>                     /</a:t>
            </a:r>
            <a:r>
              <a:rPr lang="en-US" sz="900" dirty="0" err="1">
                <a:latin typeface="Courier New" panose="02070309020205020404" pitchFamily="49" charset="0"/>
                <a:ea typeface="Ebrima" panose="02000000000000000000" pitchFamily="2" charset="0"/>
                <a:cs typeface="Courier New" panose="02070309020205020404" pitchFamily="49" charset="0"/>
              </a:rPr>
              <a:t>db_xref</a:t>
            </a:r>
            <a:r>
              <a:rPr lang="en-US" sz="900" dirty="0">
                <a:latin typeface="Courier New" panose="02070309020205020404" pitchFamily="49" charset="0"/>
                <a:ea typeface="Ebrima" panose="02000000000000000000" pitchFamily="2" charset="0"/>
                <a:cs typeface="Courier New" panose="02070309020205020404" pitchFamily="49" charset="0"/>
              </a:rPr>
              <a:t>="GeneID:813647"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900" dirty="0">
                <a:latin typeface="Courier New" panose="02070309020205020404" pitchFamily="49" charset="0"/>
                <a:ea typeface="Ebrima" panose="02000000000000000000" pitchFamily="2" charset="0"/>
                <a:cs typeface="Courier New" panose="02070309020205020404" pitchFamily="49" charset="0"/>
              </a:rPr>
              <a:t>     mRNA            join(&lt;21467..26641,27577..&gt;28890)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900" dirty="0">
                <a:latin typeface="Courier New" panose="02070309020205020404" pitchFamily="49" charset="0"/>
                <a:ea typeface="Ebrima" panose="02000000000000000000" pitchFamily="2" charset="0"/>
                <a:cs typeface="Courier New" panose="02070309020205020404" pitchFamily="49" charset="0"/>
              </a:rPr>
              <a:t>                     /gene="VAR"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900" dirty="0">
                <a:latin typeface="Courier New" panose="02070309020205020404" pitchFamily="49" charset="0"/>
                <a:ea typeface="Ebrima" panose="02000000000000000000" pitchFamily="2" charset="0"/>
                <a:cs typeface="Courier New" panose="02070309020205020404" pitchFamily="49" charset="0"/>
              </a:rPr>
              <a:t>                     /</a:t>
            </a:r>
            <a:r>
              <a:rPr lang="en-US" sz="900" dirty="0" err="1">
                <a:latin typeface="Courier New" panose="02070309020205020404" pitchFamily="49" charset="0"/>
                <a:ea typeface="Ebrima" panose="02000000000000000000" pitchFamily="2" charset="0"/>
                <a:cs typeface="Courier New" panose="02070309020205020404" pitchFamily="49" charset="0"/>
              </a:rPr>
              <a:t>locus_tag</a:t>
            </a:r>
            <a:r>
              <a:rPr lang="en-US" sz="900" dirty="0">
                <a:latin typeface="Courier New" panose="02070309020205020404" pitchFamily="49" charset="0"/>
                <a:ea typeface="Ebrima" panose="02000000000000000000" pitchFamily="2" charset="0"/>
                <a:cs typeface="Courier New" panose="02070309020205020404" pitchFamily="49" charset="0"/>
              </a:rPr>
              <a:t>="MAL13P1.1"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900" dirty="0">
                <a:latin typeface="Courier New" panose="02070309020205020404" pitchFamily="49" charset="0"/>
                <a:ea typeface="Ebrima" panose="02000000000000000000" pitchFamily="2" charset="0"/>
                <a:cs typeface="Courier New" panose="02070309020205020404" pitchFamily="49" charset="0"/>
              </a:rPr>
              <a:t>                     /</a:t>
            </a:r>
            <a:r>
              <a:rPr lang="en-US" sz="900" dirty="0" err="1">
                <a:latin typeface="Courier New" panose="02070309020205020404" pitchFamily="49" charset="0"/>
                <a:ea typeface="Ebrima" panose="02000000000000000000" pitchFamily="2" charset="0"/>
                <a:cs typeface="Courier New" panose="02070309020205020404" pitchFamily="49" charset="0"/>
              </a:rPr>
              <a:t>transcript_id</a:t>
            </a:r>
            <a:r>
              <a:rPr lang="en-US" sz="900" dirty="0">
                <a:latin typeface="Courier New" panose="02070309020205020404" pitchFamily="49" charset="0"/>
                <a:ea typeface="Ebrima" panose="02000000000000000000" pitchFamily="2" charset="0"/>
                <a:cs typeface="Courier New" panose="02070309020205020404" pitchFamily="49" charset="0"/>
              </a:rPr>
              <a:t>="XM_001349702.1"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900" dirty="0">
                <a:latin typeface="Courier New" panose="02070309020205020404" pitchFamily="49" charset="0"/>
                <a:ea typeface="Ebrima" panose="02000000000000000000" pitchFamily="2" charset="0"/>
                <a:cs typeface="Courier New" panose="02070309020205020404" pitchFamily="49" charset="0"/>
              </a:rPr>
              <a:t>                     /</a:t>
            </a:r>
            <a:r>
              <a:rPr lang="en-US" sz="900" dirty="0" err="1">
                <a:latin typeface="Courier New" panose="02070309020205020404" pitchFamily="49" charset="0"/>
                <a:ea typeface="Ebrima" panose="02000000000000000000" pitchFamily="2" charset="0"/>
                <a:cs typeface="Courier New" panose="02070309020205020404" pitchFamily="49" charset="0"/>
              </a:rPr>
              <a:t>db_xref</a:t>
            </a:r>
            <a:r>
              <a:rPr lang="en-US" sz="900" dirty="0">
                <a:latin typeface="Courier New" panose="02070309020205020404" pitchFamily="49" charset="0"/>
                <a:ea typeface="Ebrima" panose="02000000000000000000" pitchFamily="2" charset="0"/>
                <a:cs typeface="Courier New" panose="02070309020205020404" pitchFamily="49" charset="0"/>
              </a:rPr>
              <a:t>="GI:124512763"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900" dirty="0">
                <a:latin typeface="Courier New" panose="02070309020205020404" pitchFamily="49" charset="0"/>
                <a:ea typeface="Ebrima" panose="02000000000000000000" pitchFamily="2" charset="0"/>
                <a:cs typeface="Courier New" panose="02070309020205020404" pitchFamily="49" charset="0"/>
              </a:rPr>
              <a:t>                     /</a:t>
            </a:r>
            <a:r>
              <a:rPr lang="en-US" sz="900" dirty="0" err="1">
                <a:latin typeface="Courier New" panose="02070309020205020404" pitchFamily="49" charset="0"/>
                <a:ea typeface="Ebrima" panose="02000000000000000000" pitchFamily="2" charset="0"/>
                <a:cs typeface="Courier New" panose="02070309020205020404" pitchFamily="49" charset="0"/>
              </a:rPr>
              <a:t>db_xref</a:t>
            </a:r>
            <a:r>
              <a:rPr lang="en-US" sz="900" dirty="0">
                <a:latin typeface="Courier New" panose="02070309020205020404" pitchFamily="49" charset="0"/>
                <a:ea typeface="Ebrima" panose="02000000000000000000" pitchFamily="2" charset="0"/>
                <a:cs typeface="Courier New" panose="02070309020205020404" pitchFamily="49" charset="0"/>
              </a:rPr>
              <a:t>="GeneID:813647"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900" dirty="0">
                <a:latin typeface="Courier New" panose="02070309020205020404" pitchFamily="49" charset="0"/>
                <a:ea typeface="Ebrima" panose="02000000000000000000" pitchFamily="2" charset="0"/>
                <a:cs typeface="Courier New" panose="02070309020205020404" pitchFamily="49" charset="0"/>
              </a:rPr>
              <a:t>     CDS             join(21467..26641,27577..28890)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900" dirty="0">
                <a:latin typeface="Courier New" panose="02070309020205020404" pitchFamily="49" charset="0"/>
                <a:ea typeface="Ebrima" panose="02000000000000000000" pitchFamily="2" charset="0"/>
                <a:cs typeface="Courier New" panose="02070309020205020404" pitchFamily="49" charset="0"/>
              </a:rPr>
              <a:t>                     /gene="VAR"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900" dirty="0">
                <a:latin typeface="Courier New" panose="02070309020205020404" pitchFamily="49" charset="0"/>
                <a:ea typeface="Ebrima" panose="02000000000000000000" pitchFamily="2" charset="0"/>
                <a:cs typeface="Courier New" panose="02070309020205020404" pitchFamily="49" charset="0"/>
              </a:rPr>
              <a:t>                     /</a:t>
            </a:r>
            <a:r>
              <a:rPr lang="en-US" sz="900" dirty="0" err="1">
                <a:latin typeface="Courier New" panose="02070309020205020404" pitchFamily="49" charset="0"/>
                <a:ea typeface="Ebrima" panose="02000000000000000000" pitchFamily="2" charset="0"/>
                <a:cs typeface="Courier New" panose="02070309020205020404" pitchFamily="49" charset="0"/>
              </a:rPr>
              <a:t>locus_tag</a:t>
            </a:r>
            <a:r>
              <a:rPr lang="en-US" sz="900" dirty="0">
                <a:latin typeface="Courier New" panose="02070309020205020404" pitchFamily="49" charset="0"/>
                <a:ea typeface="Ebrima" panose="02000000000000000000" pitchFamily="2" charset="0"/>
                <a:cs typeface="Courier New" panose="02070309020205020404" pitchFamily="49" charset="0"/>
              </a:rPr>
              <a:t>="MAL13P1.1"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900" dirty="0">
                <a:latin typeface="Courier New" panose="02070309020205020404" pitchFamily="49" charset="0"/>
                <a:ea typeface="Ebrima" panose="02000000000000000000" pitchFamily="2" charset="0"/>
                <a:cs typeface="Courier New" panose="02070309020205020404" pitchFamily="49" charset="0"/>
              </a:rPr>
              <a:t>                     /</a:t>
            </a:r>
            <a:r>
              <a:rPr lang="en-US" sz="900" dirty="0" err="1">
                <a:latin typeface="Courier New" panose="02070309020205020404" pitchFamily="49" charset="0"/>
                <a:ea typeface="Ebrima" panose="02000000000000000000" pitchFamily="2" charset="0"/>
                <a:cs typeface="Courier New" panose="02070309020205020404" pitchFamily="49" charset="0"/>
              </a:rPr>
              <a:t>codon_start</a:t>
            </a:r>
            <a:r>
              <a:rPr lang="en-US" sz="900" dirty="0">
                <a:latin typeface="Courier New" panose="02070309020205020404" pitchFamily="49" charset="0"/>
                <a:ea typeface="Ebrima" panose="02000000000000000000" pitchFamily="2" charset="0"/>
                <a:cs typeface="Courier New" panose="02070309020205020404" pitchFamily="49" charset="0"/>
              </a:rPr>
              <a:t>=1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900" dirty="0">
                <a:latin typeface="Courier New" panose="02070309020205020404" pitchFamily="49" charset="0"/>
                <a:ea typeface="Ebrima" panose="02000000000000000000" pitchFamily="2" charset="0"/>
                <a:cs typeface="Courier New" panose="02070309020205020404" pitchFamily="49" charset="0"/>
              </a:rPr>
              <a:t>                     /product="erythrocyte membrane protein 1, PfEMP1"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900" dirty="0">
                <a:latin typeface="Courier New" panose="02070309020205020404" pitchFamily="49" charset="0"/>
                <a:ea typeface="Ebrima" panose="02000000000000000000" pitchFamily="2" charset="0"/>
                <a:cs typeface="Courier New" panose="02070309020205020404" pitchFamily="49" charset="0"/>
              </a:rPr>
              <a:t>                     /</a:t>
            </a:r>
            <a:r>
              <a:rPr lang="en-US" sz="900" dirty="0" err="1">
                <a:latin typeface="Courier New" panose="02070309020205020404" pitchFamily="49" charset="0"/>
                <a:ea typeface="Ebrima" panose="02000000000000000000" pitchFamily="2" charset="0"/>
                <a:cs typeface="Courier New" panose="02070309020205020404" pitchFamily="49" charset="0"/>
              </a:rPr>
              <a:t>protein_id</a:t>
            </a:r>
            <a:r>
              <a:rPr lang="en-US" sz="900" dirty="0">
                <a:latin typeface="Courier New" panose="02070309020205020404" pitchFamily="49" charset="0"/>
                <a:ea typeface="Ebrima" panose="02000000000000000000" pitchFamily="2" charset="0"/>
                <a:cs typeface="Courier New" panose="02070309020205020404" pitchFamily="49" charset="0"/>
              </a:rPr>
              <a:t>="XP_001349738.1"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900" dirty="0">
                <a:latin typeface="Courier New" panose="02070309020205020404" pitchFamily="49" charset="0"/>
                <a:ea typeface="Ebrima" panose="02000000000000000000" pitchFamily="2" charset="0"/>
                <a:cs typeface="Courier New" panose="02070309020205020404" pitchFamily="49" charset="0"/>
              </a:rPr>
              <a:t>                     /</a:t>
            </a:r>
            <a:r>
              <a:rPr lang="en-US" sz="900" dirty="0" err="1">
                <a:latin typeface="Courier New" panose="02070309020205020404" pitchFamily="49" charset="0"/>
                <a:ea typeface="Ebrima" panose="02000000000000000000" pitchFamily="2" charset="0"/>
                <a:cs typeface="Courier New" panose="02070309020205020404" pitchFamily="49" charset="0"/>
              </a:rPr>
              <a:t>db_xref</a:t>
            </a:r>
            <a:r>
              <a:rPr lang="en-US" sz="900" dirty="0">
                <a:latin typeface="Courier New" panose="02070309020205020404" pitchFamily="49" charset="0"/>
                <a:ea typeface="Ebrima" panose="02000000000000000000" pitchFamily="2" charset="0"/>
                <a:cs typeface="Courier New" panose="02070309020205020404" pitchFamily="49" charset="0"/>
              </a:rPr>
              <a:t>="GI:124512764"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900" dirty="0">
                <a:latin typeface="Courier New" panose="02070309020205020404" pitchFamily="49" charset="0"/>
                <a:ea typeface="Ebrima" panose="02000000000000000000" pitchFamily="2" charset="0"/>
                <a:cs typeface="Courier New" panose="02070309020205020404" pitchFamily="49" charset="0"/>
              </a:rPr>
              <a:t>                     /</a:t>
            </a:r>
            <a:r>
              <a:rPr lang="en-US" sz="900" dirty="0" err="1">
                <a:latin typeface="Courier New" panose="02070309020205020404" pitchFamily="49" charset="0"/>
                <a:ea typeface="Ebrima" panose="02000000000000000000" pitchFamily="2" charset="0"/>
                <a:cs typeface="Courier New" panose="02070309020205020404" pitchFamily="49" charset="0"/>
              </a:rPr>
              <a:t>db_xref</a:t>
            </a:r>
            <a:r>
              <a:rPr lang="en-US" sz="900" dirty="0">
                <a:latin typeface="Courier New" panose="02070309020205020404" pitchFamily="49" charset="0"/>
                <a:ea typeface="Ebrima" panose="02000000000000000000" pitchFamily="2" charset="0"/>
                <a:cs typeface="Courier New" panose="02070309020205020404" pitchFamily="49" charset="0"/>
              </a:rPr>
              <a:t>="GOA:Q8IEV1"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900" dirty="0">
                <a:latin typeface="Courier New" panose="02070309020205020404" pitchFamily="49" charset="0"/>
                <a:ea typeface="Ebrima" panose="02000000000000000000" pitchFamily="2" charset="0"/>
                <a:cs typeface="Courier New" panose="02070309020205020404" pitchFamily="49" charset="0"/>
              </a:rPr>
              <a:t>                     /</a:t>
            </a:r>
            <a:r>
              <a:rPr lang="en-US" sz="900" dirty="0" err="1">
                <a:latin typeface="Courier New" panose="02070309020205020404" pitchFamily="49" charset="0"/>
                <a:ea typeface="Ebrima" panose="02000000000000000000" pitchFamily="2" charset="0"/>
                <a:cs typeface="Courier New" panose="02070309020205020404" pitchFamily="49" charset="0"/>
              </a:rPr>
              <a:t>db_xref</a:t>
            </a:r>
            <a:r>
              <a:rPr lang="en-US" sz="900" dirty="0">
                <a:latin typeface="Courier New" panose="02070309020205020404" pitchFamily="49" charset="0"/>
                <a:ea typeface="Ebrima" panose="02000000000000000000" pitchFamily="2" charset="0"/>
                <a:cs typeface="Courier New" panose="02070309020205020404" pitchFamily="49" charset="0"/>
              </a:rPr>
              <a:t>="InterPro:IPR008602"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900" dirty="0">
                <a:latin typeface="Courier New" panose="02070309020205020404" pitchFamily="49" charset="0"/>
                <a:ea typeface="Ebrima" panose="02000000000000000000" pitchFamily="2" charset="0"/>
                <a:cs typeface="Courier New" panose="02070309020205020404" pitchFamily="49" charset="0"/>
              </a:rPr>
              <a:t>                     /</a:t>
            </a:r>
            <a:r>
              <a:rPr lang="en-US" sz="900" dirty="0" err="1">
                <a:latin typeface="Courier New" panose="02070309020205020404" pitchFamily="49" charset="0"/>
                <a:ea typeface="Ebrima" panose="02000000000000000000" pitchFamily="2" charset="0"/>
                <a:cs typeface="Courier New" panose="02070309020205020404" pitchFamily="49" charset="0"/>
              </a:rPr>
              <a:t>db_xref</a:t>
            </a:r>
            <a:r>
              <a:rPr lang="en-US" sz="900" dirty="0">
                <a:latin typeface="Courier New" panose="02070309020205020404" pitchFamily="49" charset="0"/>
                <a:ea typeface="Ebrima" panose="02000000000000000000" pitchFamily="2" charset="0"/>
                <a:cs typeface="Courier New" panose="02070309020205020404" pitchFamily="49" charset="0"/>
              </a:rPr>
              <a:t>="</a:t>
            </a:r>
            <a:r>
              <a:rPr lang="en-US" sz="900" dirty="0" err="1">
                <a:latin typeface="Courier New" panose="02070309020205020404" pitchFamily="49" charset="0"/>
                <a:ea typeface="Ebrima" panose="02000000000000000000" pitchFamily="2" charset="0"/>
                <a:cs typeface="Courier New" panose="02070309020205020404" pitchFamily="49" charset="0"/>
              </a:rPr>
              <a:t>UniProtKB</a:t>
            </a:r>
            <a:r>
              <a:rPr lang="en-US" sz="900" dirty="0">
                <a:latin typeface="Courier New" panose="02070309020205020404" pitchFamily="49" charset="0"/>
                <a:ea typeface="Ebrima" panose="02000000000000000000" pitchFamily="2" charset="0"/>
                <a:cs typeface="Courier New" panose="02070309020205020404" pitchFamily="49" charset="0"/>
              </a:rPr>
              <a:t>/TrEMBL:Q8IEV1"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900" dirty="0">
                <a:latin typeface="Courier New" panose="02070309020205020404" pitchFamily="49" charset="0"/>
                <a:ea typeface="Ebrima" panose="02000000000000000000" pitchFamily="2" charset="0"/>
                <a:cs typeface="Courier New" panose="02070309020205020404" pitchFamily="49" charset="0"/>
              </a:rPr>
              <a:t>                     /</a:t>
            </a:r>
            <a:r>
              <a:rPr lang="en-US" sz="900" dirty="0" err="1">
                <a:latin typeface="Courier New" panose="02070309020205020404" pitchFamily="49" charset="0"/>
                <a:ea typeface="Ebrima" panose="02000000000000000000" pitchFamily="2" charset="0"/>
                <a:cs typeface="Courier New" panose="02070309020205020404" pitchFamily="49" charset="0"/>
              </a:rPr>
              <a:t>db_xref</a:t>
            </a:r>
            <a:r>
              <a:rPr lang="en-US" sz="900" dirty="0">
                <a:latin typeface="Courier New" panose="02070309020205020404" pitchFamily="49" charset="0"/>
                <a:ea typeface="Ebrima" panose="02000000000000000000" pitchFamily="2" charset="0"/>
                <a:cs typeface="Courier New" panose="02070309020205020404" pitchFamily="49" charset="0"/>
              </a:rPr>
              <a:t>="GeneID:813647"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900" dirty="0">
                <a:latin typeface="Courier New" panose="02070309020205020404" pitchFamily="49" charset="0"/>
                <a:ea typeface="Ebrima" panose="02000000000000000000" pitchFamily="2" charset="0"/>
                <a:cs typeface="Courier New" panose="02070309020205020404" pitchFamily="49" charset="0"/>
              </a:rPr>
              <a:t>                     /translation="MGPPGITGTQGETAKHMFDRIGKQVYETVKNEAENYISELEGKL                   		        SQATLLGERVSSLKTCQLVEDYRSKANGDVKRYPCANRSPVRFSDESRSQCTYNRIKD…"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900" dirty="0">
                <a:latin typeface="Courier New" panose="02070309020205020404" pitchFamily="49" charset="0"/>
                <a:ea typeface="Ebrima" panose="02000000000000000000" pitchFamily="2" charset="0"/>
                <a:cs typeface="Courier New" panose="02070309020205020404" pitchFamily="49" charset="0"/>
              </a:rPr>
              <a:t>.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900" dirty="0">
                <a:latin typeface="Courier New" panose="02070309020205020404" pitchFamily="49" charset="0"/>
                <a:ea typeface="Ebrima" panose="02000000000000000000" pitchFamily="2" charset="0"/>
                <a:cs typeface="Courier New" panose="02070309020205020404" pitchFamily="49" charset="0"/>
              </a:rPr>
              <a:t>.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900" dirty="0">
                <a:latin typeface="Courier New" panose="02070309020205020404" pitchFamily="49" charset="0"/>
                <a:ea typeface="Ebrima" panose="02000000000000000000" pitchFamily="2" charset="0"/>
                <a:cs typeface="Courier New" panose="02070309020205020404" pitchFamily="49" charset="0"/>
              </a:rPr>
              <a:t>.</a:t>
            </a:r>
          </a:p>
          <a:p>
            <a:pPr marL="0" indent="0">
              <a:spcBef>
                <a:spcPts val="0"/>
              </a:spcBef>
              <a:buNone/>
            </a:pPr>
            <a:endParaRPr lang="en-US" sz="900" dirty="0">
              <a:latin typeface="Courier New" panose="02070309020205020404" pitchFamily="49" charset="0"/>
              <a:ea typeface="Ebrima" panose="02000000000000000000" pitchFamily="2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900" dirty="0">
                <a:latin typeface="Courier New" panose="02070309020205020404" pitchFamily="49" charset="0"/>
                <a:ea typeface="Ebrima" panose="02000000000000000000" pitchFamily="2" charset="0"/>
                <a:cs typeface="Courier New" panose="02070309020205020404" pitchFamily="49" charset="0"/>
              </a:rPr>
              <a:t>ORIGIN     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900" dirty="0">
                <a:latin typeface="Courier New" panose="02070309020205020404" pitchFamily="49" charset="0"/>
                <a:ea typeface="Ebrima" panose="02000000000000000000" pitchFamily="2" charset="0"/>
                <a:cs typeface="Courier New" panose="02070309020205020404" pitchFamily="49" charset="0"/>
              </a:rPr>
              <a:t>        1 </a:t>
            </a:r>
            <a:r>
              <a:rPr lang="en-US" sz="900" dirty="0" err="1">
                <a:latin typeface="Courier New" panose="02070309020205020404" pitchFamily="49" charset="0"/>
                <a:ea typeface="Ebrima" panose="02000000000000000000" pitchFamily="2" charset="0"/>
                <a:cs typeface="Courier New" panose="02070309020205020404" pitchFamily="49" charset="0"/>
              </a:rPr>
              <a:t>taaaccctga</a:t>
            </a:r>
            <a:r>
              <a:rPr lang="en-US" sz="900" dirty="0">
                <a:latin typeface="Courier New" panose="02070309020205020404" pitchFamily="49" charset="0"/>
                <a:ea typeface="Ebrima" panose="02000000000000000000" pitchFamily="2" charset="0"/>
                <a:cs typeface="Courier New" panose="02070309020205020404" pitchFamily="49" charset="0"/>
              </a:rPr>
              <a:t> </a:t>
            </a:r>
            <a:r>
              <a:rPr lang="en-US" sz="900" dirty="0" err="1">
                <a:latin typeface="Courier New" panose="02070309020205020404" pitchFamily="49" charset="0"/>
                <a:ea typeface="Ebrima" panose="02000000000000000000" pitchFamily="2" charset="0"/>
                <a:cs typeface="Courier New" panose="02070309020205020404" pitchFamily="49" charset="0"/>
              </a:rPr>
              <a:t>accctaaacc</a:t>
            </a:r>
            <a:r>
              <a:rPr lang="en-US" sz="900" dirty="0">
                <a:latin typeface="Courier New" panose="02070309020205020404" pitchFamily="49" charset="0"/>
                <a:ea typeface="Ebrima" panose="02000000000000000000" pitchFamily="2" charset="0"/>
                <a:cs typeface="Courier New" panose="02070309020205020404" pitchFamily="49" charset="0"/>
              </a:rPr>
              <a:t> </a:t>
            </a:r>
            <a:r>
              <a:rPr lang="en-US" sz="900" dirty="0" err="1">
                <a:latin typeface="Courier New" panose="02070309020205020404" pitchFamily="49" charset="0"/>
                <a:ea typeface="Ebrima" panose="02000000000000000000" pitchFamily="2" charset="0"/>
                <a:cs typeface="Courier New" panose="02070309020205020404" pitchFamily="49" charset="0"/>
              </a:rPr>
              <a:t>ctaaaccctg</a:t>
            </a:r>
            <a:r>
              <a:rPr lang="en-US" sz="900" dirty="0">
                <a:latin typeface="Courier New" panose="02070309020205020404" pitchFamily="49" charset="0"/>
                <a:ea typeface="Ebrima" panose="02000000000000000000" pitchFamily="2" charset="0"/>
                <a:cs typeface="Courier New" panose="02070309020205020404" pitchFamily="49" charset="0"/>
              </a:rPr>
              <a:t> </a:t>
            </a:r>
            <a:r>
              <a:rPr lang="en-US" sz="900" dirty="0" err="1">
                <a:latin typeface="Courier New" panose="02070309020205020404" pitchFamily="49" charset="0"/>
                <a:ea typeface="Ebrima" panose="02000000000000000000" pitchFamily="2" charset="0"/>
                <a:cs typeface="Courier New" panose="02070309020205020404" pitchFamily="49" charset="0"/>
              </a:rPr>
              <a:t>aaccctaaac</a:t>
            </a:r>
            <a:r>
              <a:rPr lang="en-US" sz="900" dirty="0">
                <a:latin typeface="Courier New" panose="02070309020205020404" pitchFamily="49" charset="0"/>
                <a:ea typeface="Ebrima" panose="02000000000000000000" pitchFamily="2" charset="0"/>
                <a:cs typeface="Courier New" panose="02070309020205020404" pitchFamily="49" charset="0"/>
              </a:rPr>
              <a:t> </a:t>
            </a:r>
            <a:r>
              <a:rPr lang="en-US" sz="900" dirty="0" err="1">
                <a:latin typeface="Courier New" panose="02070309020205020404" pitchFamily="49" charset="0"/>
                <a:ea typeface="Ebrima" panose="02000000000000000000" pitchFamily="2" charset="0"/>
                <a:cs typeface="Courier New" panose="02070309020205020404" pitchFamily="49" charset="0"/>
              </a:rPr>
              <a:t>cctaaaccct</a:t>
            </a:r>
            <a:r>
              <a:rPr lang="en-US" sz="900" dirty="0">
                <a:latin typeface="Courier New" panose="02070309020205020404" pitchFamily="49" charset="0"/>
                <a:ea typeface="Ebrima" panose="02000000000000000000" pitchFamily="2" charset="0"/>
                <a:cs typeface="Courier New" panose="02070309020205020404" pitchFamily="49" charset="0"/>
              </a:rPr>
              <a:t> </a:t>
            </a:r>
            <a:r>
              <a:rPr lang="en-US" sz="900" dirty="0" err="1">
                <a:latin typeface="Courier New" panose="02070309020205020404" pitchFamily="49" charset="0"/>
                <a:ea typeface="Ebrima" panose="02000000000000000000" pitchFamily="2" charset="0"/>
                <a:cs typeface="Courier New" panose="02070309020205020404" pitchFamily="49" charset="0"/>
              </a:rPr>
              <a:t>aaacctaaac</a:t>
            </a:r>
            <a:endParaRPr lang="en-US" sz="900" dirty="0">
              <a:latin typeface="Courier New" panose="02070309020205020404" pitchFamily="49" charset="0"/>
              <a:ea typeface="Ebrima" panose="02000000000000000000" pitchFamily="2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900" dirty="0">
                <a:latin typeface="Courier New" panose="02070309020205020404" pitchFamily="49" charset="0"/>
                <a:ea typeface="Ebrima" panose="02000000000000000000" pitchFamily="2" charset="0"/>
                <a:cs typeface="Courier New" panose="02070309020205020404" pitchFamily="49" charset="0"/>
              </a:rPr>
              <a:t>       61 </a:t>
            </a:r>
            <a:r>
              <a:rPr lang="en-US" sz="900" dirty="0" err="1">
                <a:latin typeface="Courier New" panose="02070309020205020404" pitchFamily="49" charset="0"/>
                <a:ea typeface="Ebrima" panose="02000000000000000000" pitchFamily="2" charset="0"/>
                <a:cs typeface="Courier New" panose="02070309020205020404" pitchFamily="49" charset="0"/>
              </a:rPr>
              <a:t>ctaaaccctg</a:t>
            </a:r>
            <a:r>
              <a:rPr lang="en-US" sz="900" dirty="0">
                <a:latin typeface="Courier New" panose="02070309020205020404" pitchFamily="49" charset="0"/>
                <a:ea typeface="Ebrima" panose="02000000000000000000" pitchFamily="2" charset="0"/>
                <a:cs typeface="Courier New" panose="02070309020205020404" pitchFamily="49" charset="0"/>
              </a:rPr>
              <a:t> </a:t>
            </a:r>
            <a:r>
              <a:rPr lang="en-US" sz="900" dirty="0" err="1">
                <a:latin typeface="Courier New" panose="02070309020205020404" pitchFamily="49" charset="0"/>
                <a:ea typeface="Ebrima" panose="02000000000000000000" pitchFamily="2" charset="0"/>
                <a:cs typeface="Courier New" panose="02070309020205020404" pitchFamily="49" charset="0"/>
              </a:rPr>
              <a:t>aaccctaaac</a:t>
            </a:r>
            <a:r>
              <a:rPr lang="en-US" sz="900" dirty="0">
                <a:latin typeface="Courier New" panose="02070309020205020404" pitchFamily="49" charset="0"/>
                <a:ea typeface="Ebrima" panose="02000000000000000000" pitchFamily="2" charset="0"/>
                <a:cs typeface="Courier New" panose="02070309020205020404" pitchFamily="49" charset="0"/>
              </a:rPr>
              <a:t> </a:t>
            </a:r>
            <a:r>
              <a:rPr lang="en-US" sz="900" dirty="0" err="1">
                <a:latin typeface="Courier New" panose="02070309020205020404" pitchFamily="49" charset="0"/>
                <a:ea typeface="Ebrima" panose="02000000000000000000" pitchFamily="2" charset="0"/>
                <a:cs typeface="Courier New" panose="02070309020205020404" pitchFamily="49" charset="0"/>
              </a:rPr>
              <a:t>cctgaaccct</a:t>
            </a:r>
            <a:r>
              <a:rPr lang="en-US" sz="900" dirty="0">
                <a:latin typeface="Courier New" panose="02070309020205020404" pitchFamily="49" charset="0"/>
                <a:ea typeface="Ebrima" panose="02000000000000000000" pitchFamily="2" charset="0"/>
                <a:cs typeface="Courier New" panose="02070309020205020404" pitchFamily="49" charset="0"/>
              </a:rPr>
              <a:t> </a:t>
            </a:r>
            <a:r>
              <a:rPr lang="en-US" sz="900" dirty="0" err="1">
                <a:latin typeface="Courier New" panose="02070309020205020404" pitchFamily="49" charset="0"/>
                <a:ea typeface="Ebrima" panose="02000000000000000000" pitchFamily="2" charset="0"/>
                <a:cs typeface="Courier New" panose="02070309020205020404" pitchFamily="49" charset="0"/>
              </a:rPr>
              <a:t>gaaccctaaa</a:t>
            </a:r>
            <a:r>
              <a:rPr lang="en-US" sz="900" dirty="0">
                <a:latin typeface="Courier New" panose="02070309020205020404" pitchFamily="49" charset="0"/>
                <a:ea typeface="Ebrima" panose="02000000000000000000" pitchFamily="2" charset="0"/>
                <a:cs typeface="Courier New" panose="02070309020205020404" pitchFamily="49" charset="0"/>
              </a:rPr>
              <a:t> </a:t>
            </a:r>
            <a:r>
              <a:rPr lang="en-US" sz="900" dirty="0" err="1">
                <a:latin typeface="Courier New" panose="02070309020205020404" pitchFamily="49" charset="0"/>
                <a:ea typeface="Ebrima" panose="02000000000000000000" pitchFamily="2" charset="0"/>
                <a:cs typeface="Courier New" panose="02070309020205020404" pitchFamily="49" charset="0"/>
              </a:rPr>
              <a:t>ccctaaaccc</a:t>
            </a:r>
            <a:r>
              <a:rPr lang="en-US" sz="900" dirty="0">
                <a:latin typeface="Courier New" panose="02070309020205020404" pitchFamily="49" charset="0"/>
                <a:ea typeface="Ebrima" panose="02000000000000000000" pitchFamily="2" charset="0"/>
                <a:cs typeface="Courier New" panose="02070309020205020404" pitchFamily="49" charset="0"/>
              </a:rPr>
              <a:t> </a:t>
            </a:r>
            <a:r>
              <a:rPr lang="en-US" sz="900" dirty="0" err="1">
                <a:latin typeface="Courier New" panose="02070309020205020404" pitchFamily="49" charset="0"/>
                <a:ea typeface="Ebrima" panose="02000000000000000000" pitchFamily="2" charset="0"/>
                <a:cs typeface="Courier New" panose="02070309020205020404" pitchFamily="49" charset="0"/>
              </a:rPr>
              <a:t>tgaaccctaa</a:t>
            </a:r>
            <a:r>
              <a:rPr lang="en-US" sz="900" dirty="0">
                <a:latin typeface="Courier New" panose="02070309020205020404" pitchFamily="49" charset="0"/>
                <a:ea typeface="Ebrima" panose="02000000000000000000" pitchFamily="2" charset="0"/>
                <a:cs typeface="Courier New" panose="02070309020205020404" pitchFamily="49" charset="0"/>
              </a:rPr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14406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609851" y="2822840"/>
            <a:ext cx="6829425" cy="16158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900" dirty="0">
                <a:latin typeface="Courier New" panose="02070309020205020404" pitchFamily="49" charset="0"/>
                <a:cs typeface="Courier New" panose="02070309020205020404" pitchFamily="49" charset="0"/>
              </a:rPr>
              <a:t> CDS             join(10183..10943,11138..11246,11408..11525,11697..11815,</a:t>
            </a:r>
          </a:p>
          <a:p>
            <a:r>
              <a:rPr lang="de-DE" sz="9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12006..12056,12284..12445,12661..12792,12989..13135,</a:t>
            </a:r>
          </a:p>
          <a:p>
            <a:r>
              <a:rPr lang="de-DE" sz="9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13293..13400,13597..13661,13848..13957,14104..14208,</a:t>
            </a:r>
          </a:p>
          <a:p>
            <a:r>
              <a:rPr lang="de-DE" sz="9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14364..14440,14606..14773,14909..15013)</a:t>
            </a:r>
          </a:p>
          <a:p>
            <a:r>
              <a:rPr lang="de-DE" sz="9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/locus_tag="PTSG_00005"</a:t>
            </a:r>
          </a:p>
          <a:p>
            <a:r>
              <a:rPr lang="de-DE" sz="9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/codon_start=1</a:t>
            </a:r>
          </a:p>
          <a:p>
            <a:r>
              <a:rPr lang="en-US" sz="9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/product="hypothetical protein"</a:t>
            </a:r>
          </a:p>
          <a:p>
            <a:r>
              <a:rPr lang="de-DE" sz="9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/protein_id="EGD71989.1"</a:t>
            </a:r>
          </a:p>
          <a:p>
            <a:r>
              <a:rPr lang="de-DE" sz="9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/db_xref="GI:326426419"</a:t>
            </a:r>
          </a:p>
          <a:p>
            <a:r>
              <a:rPr lang="de-DE" sz="9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/translation="MMMMMMMMRPCCSLPSTWWLVVVVLAAACCAATPTAAAVPAAAP</a:t>
            </a:r>
          </a:p>
          <a:p>
            <a:r>
              <a:rPr lang="de-DE" sz="9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AEAADPSVVNVGQFVVSLDEDGVLSAVRNPAQMPNPHLAWHSTGEILEVAASKMYLHG...“</a:t>
            </a:r>
            <a:endParaRPr lang="en-US" sz="9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609851" y="4503490"/>
            <a:ext cx="6557963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900" dirty="0">
                <a:latin typeface="Courier New" panose="02070309020205020404" pitchFamily="49" charset="0"/>
                <a:cs typeface="Courier New" panose="02070309020205020404" pitchFamily="49" charset="0"/>
              </a:rPr>
              <a:t> CDS             complement(join(15291..15934,16108..16234,16358..16394,</a:t>
            </a:r>
          </a:p>
          <a:p>
            <a:r>
              <a:rPr lang="de-DE" sz="9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16582..16790,17086..17196,17376..17456,17810..17877,</a:t>
            </a:r>
          </a:p>
          <a:p>
            <a:r>
              <a:rPr lang="de-DE" sz="9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18020..18060,18199..18256,18556..18598,18767..19187,</a:t>
            </a:r>
          </a:p>
          <a:p>
            <a:r>
              <a:rPr lang="de-DE" sz="9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19334..19410,19552..19631,19795..19917,20098..20183,</a:t>
            </a:r>
          </a:p>
          <a:p>
            <a:r>
              <a:rPr lang="de-DE" sz="9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20449..20577,20789..20904,21261..21449,21667..21787,</a:t>
            </a:r>
          </a:p>
          <a:p>
            <a:r>
              <a:rPr lang="de-DE" sz="9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21936..22108,22453..22549,22808..22934,23895..23970,</a:t>
            </a:r>
          </a:p>
          <a:p>
            <a:r>
              <a:rPr lang="de-DE" sz="9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24140..24246,24389..27209))</a:t>
            </a:r>
          </a:p>
          <a:p>
            <a:r>
              <a:rPr lang="de-DE" sz="9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/locus_tag="PTSG_11525"</a:t>
            </a:r>
          </a:p>
          <a:p>
            <a:r>
              <a:rPr lang="de-DE" sz="9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/codon_start=1</a:t>
            </a:r>
          </a:p>
          <a:p>
            <a:r>
              <a:rPr lang="en-US" sz="9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/product="hypothetical protein"</a:t>
            </a:r>
          </a:p>
          <a:p>
            <a:r>
              <a:rPr lang="de-DE" sz="9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/protein_id="EGD71990.1"</a:t>
            </a:r>
          </a:p>
          <a:p>
            <a:r>
              <a:rPr lang="de-DE" sz="9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/db_xref="GI:326426420"</a:t>
            </a:r>
          </a:p>
          <a:p>
            <a:r>
              <a:rPr lang="de-DE" sz="9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/translation="MWRSWRHGEVGSGVAGGENGKDAQQASSNSHGSHGSHGSNHPNG</a:t>
            </a:r>
          </a:p>
          <a:p>
            <a:r>
              <a:rPr lang="de-DE" sz="9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NHGGSSDNVGSSHDERSSSDREQERGQVQRRKRRHARMHEKHASNHAASSVARPSRLT...“ </a:t>
            </a:r>
            <a:endParaRPr lang="en-US" sz="9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609851" y="1499704"/>
            <a:ext cx="6557963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900" dirty="0">
                <a:latin typeface="Courier New" panose="02070309020205020404" pitchFamily="49" charset="0"/>
                <a:cs typeface="Courier New" panose="02070309020205020404" pitchFamily="49" charset="0"/>
              </a:rPr>
              <a:t> CDS             96094..97215</a:t>
            </a:r>
          </a:p>
          <a:p>
            <a:r>
              <a:rPr lang="de-DE" sz="9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/locus_tag="PTSG_00022"</a:t>
            </a:r>
          </a:p>
          <a:p>
            <a:r>
              <a:rPr lang="de-DE" sz="9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/codon_start=1</a:t>
            </a:r>
          </a:p>
          <a:p>
            <a:r>
              <a:rPr lang="en-US" sz="9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/product="hypothetical protein"</a:t>
            </a:r>
          </a:p>
          <a:p>
            <a:r>
              <a:rPr lang="de-DE" sz="9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/protein_id="EGD72006.1"</a:t>
            </a:r>
          </a:p>
          <a:p>
            <a:r>
              <a:rPr lang="de-DE" sz="9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/db_xref="GI:326426436"</a:t>
            </a:r>
          </a:p>
          <a:p>
            <a:r>
              <a:rPr lang="de-DE" sz="9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/translation="MVVAAGSGGASRPTNAPSCPLCPGGSVGGAVLMVVPLLVCIALL</a:t>
            </a:r>
          </a:p>
          <a:p>
            <a:r>
              <a:rPr lang="de-DE" sz="9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AGCLSVSSLWRRNKRQRHAPQYASTCASGRAKPNKRAAPRVQPDLRLPHQQQQPQHPQ...“</a:t>
            </a:r>
            <a:endParaRPr lang="en-US" sz="9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Some more CDS examples</a:t>
            </a:r>
          </a:p>
        </p:txBody>
      </p:sp>
    </p:spTree>
    <p:extLst>
      <p:ext uri="{BB962C8B-B14F-4D97-AF65-F5344CB8AC3E}">
        <p14:creationId xmlns:p14="http://schemas.microsoft.com/office/powerpoint/2010/main" val="26216553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8D40A4-D921-ED4A-A674-5BB08CD758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2694"/>
            <a:ext cx="10515600" cy="1325563"/>
          </a:xfrm>
        </p:spPr>
        <p:txBody>
          <a:bodyPr/>
          <a:lstStyle/>
          <a:p>
            <a:r>
              <a:rPr lang="en-US" dirty="0"/>
              <a:t>Handling ‘Duplicate’ Entries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A379B2C-DB95-BE49-8A28-F48554FF600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46376" y="1272516"/>
            <a:ext cx="5537095" cy="3966874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34497C0B-B658-4E4A-A1E5-8E911487135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6336" y="1417554"/>
            <a:ext cx="5292424" cy="3762461"/>
          </a:xfrm>
          <a:prstGeom prst="rect">
            <a:avLst/>
          </a:prstGeom>
        </p:spPr>
      </p:pic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F591C20F-3FAD-BA47-B7D8-B676537A2A96}"/>
              </a:ext>
            </a:extLst>
          </p:cNvPr>
          <p:cNvCxnSpPr>
            <a:cxnSpLocks/>
          </p:cNvCxnSpPr>
          <p:nvPr/>
        </p:nvCxnSpPr>
        <p:spPr>
          <a:xfrm>
            <a:off x="3379717" y="3070958"/>
            <a:ext cx="4232366" cy="0"/>
          </a:xfrm>
          <a:prstGeom prst="straightConnector1">
            <a:avLst/>
          </a:prstGeom>
          <a:ln w="38100">
            <a:headEnd type="triangle"/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079743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243</TotalTime>
  <Words>1367</Words>
  <Application>Microsoft Macintosh PowerPoint</Application>
  <PresentationFormat>Widescreen</PresentationFormat>
  <Paragraphs>224</Paragraphs>
  <Slides>18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7" baseType="lpstr">
      <vt:lpstr>Ebrima</vt:lpstr>
      <vt:lpstr>Arial</vt:lpstr>
      <vt:lpstr>Calibri</vt:lpstr>
      <vt:lpstr>Calibri Light</vt:lpstr>
      <vt:lpstr>Cambria Math</vt:lpstr>
      <vt:lpstr>Consolas</vt:lpstr>
      <vt:lpstr>Courier New</vt:lpstr>
      <vt:lpstr>Monaco</vt:lpstr>
      <vt:lpstr>Office Theme</vt:lpstr>
      <vt:lpstr>Week 5 Discussion Section</vt:lpstr>
      <vt:lpstr>Discussion Section 5</vt:lpstr>
      <vt:lpstr>HW3</vt:lpstr>
      <vt:lpstr>HW4 Questions?</vt:lpstr>
      <vt:lpstr>HW5: create a motif model for TSSs</vt:lpstr>
      <vt:lpstr>Genbank flat file format (.gbff)</vt:lpstr>
      <vt:lpstr>Genbank flat file format (.gbff)</vt:lpstr>
      <vt:lpstr>Some more CDS examples</vt:lpstr>
      <vt:lpstr>Handling ‘Duplicate’ Entries</vt:lpstr>
      <vt:lpstr>Handling ‘Duplicate’ Entries</vt:lpstr>
      <vt:lpstr>Computing a TSS site weight matrix</vt:lpstr>
      <vt:lpstr>Computing site scores</vt:lpstr>
      <vt:lpstr>Noncontiguous CDSs</vt:lpstr>
      <vt:lpstr>Noncontiguous CDSs</vt:lpstr>
      <vt:lpstr>Reporting score histograms</vt:lpstr>
      <vt:lpstr>Position list</vt:lpstr>
      <vt:lpstr>HW5 output summary</vt:lpstr>
      <vt:lpstr>HW5 Tips</vt:lpstr>
    </vt:vector>
  </TitlesOfParts>
  <Company/>
  <LinksUpToDate>false</LinksUpToDate>
  <SharedDoc>false</SharedDoc>
  <HyperlinksChanged>false</HyperlinksChanged>
  <AppVersion>16.0011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Week 5 Discussion Section</dc:title>
  <dc:creator>Eliah G. Overbey</dc:creator>
  <cp:lastModifiedBy>Eliah G. Overbey</cp:lastModifiedBy>
  <cp:revision>7</cp:revision>
  <dcterms:created xsi:type="dcterms:W3CDTF">2019-02-07T16:42:25Z</dcterms:created>
  <dcterms:modified xsi:type="dcterms:W3CDTF">2019-02-07T20:45:42Z</dcterms:modified>
</cp:coreProperties>
</file>