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97" r:id="rId3"/>
    <p:sldId id="308" r:id="rId4"/>
    <p:sldId id="259" r:id="rId5"/>
    <p:sldId id="304" r:id="rId6"/>
    <p:sldId id="260" r:id="rId7"/>
    <p:sldId id="261" r:id="rId8"/>
    <p:sldId id="309" r:id="rId9"/>
    <p:sldId id="303" r:id="rId10"/>
    <p:sldId id="312" r:id="rId11"/>
    <p:sldId id="306" r:id="rId12"/>
    <p:sldId id="313" r:id="rId13"/>
    <p:sldId id="307" r:id="rId14"/>
    <p:sldId id="305" r:id="rId15"/>
    <p:sldId id="302" r:id="rId16"/>
    <p:sldId id="282" r:id="rId17"/>
    <p:sldId id="310" r:id="rId18"/>
    <p:sldId id="285" r:id="rId19"/>
    <p:sldId id="291" r:id="rId20"/>
    <p:sldId id="283" r:id="rId21"/>
    <p:sldId id="294" r:id="rId22"/>
    <p:sldId id="299" r:id="rId23"/>
    <p:sldId id="300" r:id="rId24"/>
    <p:sldId id="311" r:id="rId25"/>
    <p:sldId id="295" r:id="rId26"/>
    <p:sldId id="298" r:id="rId27"/>
    <p:sldId id="290" r:id="rId28"/>
    <p:sldId id="296" r:id="rId29"/>
    <p:sldId id="31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1"/>
    <p:restoredTop sz="94643"/>
  </p:normalViewPr>
  <p:slideViewPr>
    <p:cSldViewPr snapToGrid="0" snapToObjects="1">
      <p:cViewPr varScale="1">
        <p:scale>
          <a:sx n="108" d="100"/>
          <a:sy n="108" d="100"/>
        </p:scale>
        <p:origin x="224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22D38-AE6B-2A41-9350-8E199BD72389}" type="datetimeFigureOut">
              <a:rPr lang="en-US" smtClean="0"/>
              <a:t>2/13/19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77ED3-2A38-4946-9CB4-1AA749CF3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54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Brackets [] indicate ‘or’</a:t>
            </a:r>
          </a:p>
          <a:p>
            <a:r>
              <a:rPr lang="pt-BR"/>
              <a:t>Curly braces {} indicate </a:t>
            </a:r>
          </a:p>
          <a:p>
            <a:r>
              <a:rPr lang="pt-BR"/>
              <a:t>\b is word boundary</a:t>
            </a:r>
          </a:p>
          <a:p>
            <a:r>
              <a:rPr lang="pt-BR"/>
              <a:t>A-Z indicates alphabetic characters</a:t>
            </a:r>
          </a:p>
          <a:p>
            <a:r>
              <a:rPr lang="pt-BR"/>
              <a:t>0-9 indicates numeric characters</a:t>
            </a:r>
          </a:p>
          <a:p>
            <a:r>
              <a:rPr lang="pt-BR"/>
              <a:t>+ indicates 1 or more times (for the thing before it)</a:t>
            </a:r>
          </a:p>
          <a:p>
            <a:r>
              <a:rPr lang="pt-BR"/>
              <a:t>{2,} indicates 2 or more times</a:t>
            </a:r>
          </a:p>
          <a:p>
            <a:r>
              <a:rPr lang="pt-BR"/>
              <a:t>\ is escape character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4FAD4-AC2B-2649-8C05-5E63DE3276F9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73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Brackets [] indicate ‘or’</a:t>
            </a:r>
          </a:p>
          <a:p>
            <a:r>
              <a:rPr lang="pt-BR"/>
              <a:t>Curly braces {} indicate </a:t>
            </a:r>
          </a:p>
          <a:p>
            <a:r>
              <a:rPr lang="pt-BR"/>
              <a:t>\b is word boundary</a:t>
            </a:r>
          </a:p>
          <a:p>
            <a:r>
              <a:rPr lang="pt-BR"/>
              <a:t>A-Z indicates alphabetic characters</a:t>
            </a:r>
          </a:p>
          <a:p>
            <a:r>
              <a:rPr lang="pt-BR"/>
              <a:t>0-9 indicates numeric characters</a:t>
            </a:r>
          </a:p>
          <a:p>
            <a:r>
              <a:rPr lang="pt-BR"/>
              <a:t>+ indicates 1 or more times (for the thing before it)</a:t>
            </a:r>
          </a:p>
          <a:p>
            <a:r>
              <a:rPr lang="pt-BR"/>
              <a:t>{2,} indicates 2 or more times</a:t>
            </a:r>
          </a:p>
          <a:p>
            <a:r>
              <a:rPr lang="pt-BR"/>
              <a:t>\ is escape character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4FAD4-AC2B-2649-8C05-5E63DE3276F9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53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36E7-03A8-2E41-BC46-9652F05D12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36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36E7-03A8-2E41-BC46-9652F05D12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59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alternative to just making</a:t>
            </a:r>
            <a:r>
              <a:rPr lang="en-US" baseline="0"/>
              <a:t> folders yourself locally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36E7-03A8-2E41-BC46-9652F05D1219}" type="slidenum">
              <a:rPr lang="uk-UA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2728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init:</a:t>
            </a:r>
            <a:r>
              <a:rPr lang="en-US" baseline="0"/>
              <a:t>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creates a new subdirectory named </a:t>
            </a:r>
            <a:r>
              <a:rPr lang="en-US"/>
              <a:t>.git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that contains all of your necessary repository files – a Git repository skeleton. At this point, nothing in your project is tracked yet.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36E7-03A8-2E41-BC46-9652F05D1219}" type="slidenum">
              <a:rPr lang="uk-UA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3563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init:</a:t>
            </a:r>
            <a:r>
              <a:rPr lang="en-US" baseline="0"/>
              <a:t>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creates a new subdirectory named </a:t>
            </a:r>
            <a:r>
              <a:rPr lang="en-US"/>
              <a:t>.git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that contains all of your necessary repository files – a Git repository skeleton. At this point, nothing in your project is tracked yet.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36E7-03A8-2E41-BC46-9652F05D1219}" type="slidenum">
              <a:rPr lang="uk-UA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3186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3505A-24EC-D149-84CF-BF59D3648F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5A54C6-B880-D84A-99A1-A985C91D6B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5E8CB-43F1-3444-952E-0107C3081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62F42-5A8E-8F4C-938C-7992929CC557}" type="datetimeFigureOut">
              <a:rPr lang="en-US" smtClean="0"/>
              <a:t>2/13/19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852E4-0974-CA40-B4EE-8298B26BA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600DB-9E3C-EB48-9952-18AD65984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0103-A8B1-8B4C-8F21-3B49F3991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02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7253E-FADC-EE4B-B5E7-5922FBDFC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80F28-FBEB-634D-94AC-8287833427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6EDD5-2FD5-1E4D-A22D-F44409D26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62F42-5A8E-8F4C-938C-7992929CC557}" type="datetimeFigureOut">
              <a:rPr lang="en-US" smtClean="0"/>
              <a:t>2/13/19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00C69-7065-4A42-A5A0-89E851FEE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DAD6D-DAF2-2443-B525-F8EA90723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0103-A8B1-8B4C-8F21-3B49F3991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16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CC57AD-CB3E-1348-A74E-2A8A56302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35714F-47AD-EA4A-8E19-0BE5BA831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D9FAE-AF9A-FA44-A152-BD23FDB16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62F42-5A8E-8F4C-938C-7992929CC557}" type="datetimeFigureOut">
              <a:rPr lang="en-US" smtClean="0"/>
              <a:t>2/13/19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B7902-4F6A-8A42-B807-58F18EF76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2F20C-6B69-7A4A-948B-63064E7B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0103-A8B1-8B4C-8F21-3B49F3991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45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0DEB3-73BD-AE47-93A9-06D567E5C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2ED7E-E4CF-7E4B-937F-143526758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923BF-C1C0-C247-AAD9-F38C4505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62F42-5A8E-8F4C-938C-7992929CC557}" type="datetimeFigureOut">
              <a:rPr lang="en-US" smtClean="0"/>
              <a:t>2/13/19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5888F-845A-5443-9E5B-790576717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C9F30-CA5D-9E4C-BBC5-4C231977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0103-A8B1-8B4C-8F21-3B49F3991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93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03FC4-0A94-174E-A4CF-6731A06B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5FB63-2101-6141-B3C5-A7EB7D582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AAD5E-075D-6348-9DD4-4889CEFC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62F42-5A8E-8F4C-938C-7992929CC557}" type="datetimeFigureOut">
              <a:rPr lang="en-US" smtClean="0"/>
              <a:t>2/13/19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78D0D-BFE6-7343-BE2D-41EA5936F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23A59-A98E-F045-AA1A-400539328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0103-A8B1-8B4C-8F21-3B49F3991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29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88D34-5807-5946-962D-EE242D1E0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287EF-30EC-9744-86B7-8CEC46FF24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14897-0CF4-F84F-91A4-091493F1B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5D82D-B5E8-C548-9CE3-B867891FA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62F42-5A8E-8F4C-938C-7992929CC557}" type="datetimeFigureOut">
              <a:rPr lang="en-US" smtClean="0"/>
              <a:t>2/13/19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0565DF-3B36-FF4C-BC6E-36A76A20E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CED1F-5EC4-C249-87DE-940B40DF4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0103-A8B1-8B4C-8F21-3B49F3991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9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2B284-D67F-5F4D-ACB2-10EF5AAC3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3F717-8A6F-A14F-9E4D-A34027E76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B62317-7F32-7543-A974-A249A73F5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CAE81A-ACB6-5347-BDA5-11D17121CB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420904-7879-8A4F-B5A5-36898C9DA2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B50447-E5DC-CE41-A3B7-A832871DB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62F42-5A8E-8F4C-938C-7992929CC557}" type="datetimeFigureOut">
              <a:rPr lang="en-US" smtClean="0"/>
              <a:t>2/13/19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F386A1-C11F-3149-9CB9-84E9A775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6DA07A-6566-0543-958C-600C77CF7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0103-A8B1-8B4C-8F21-3B49F3991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24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B8E22-2CCF-6541-AE57-7C3619C99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0A3B15-D79C-A240-A11C-F42600098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62F42-5A8E-8F4C-938C-7992929CC557}" type="datetimeFigureOut">
              <a:rPr lang="en-US" smtClean="0"/>
              <a:t>2/13/19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940DD-CB64-4440-AEC5-D912DB182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A8CB9-E4DA-514B-9031-F285DA5D8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0103-A8B1-8B4C-8F21-3B49F3991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3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055C87-BD3E-7A46-B29C-6312ECF70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62F42-5A8E-8F4C-938C-7992929CC557}" type="datetimeFigureOut">
              <a:rPr lang="en-US" smtClean="0"/>
              <a:t>2/13/19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4CD18B-540B-ED49-B7FE-C9BEFC39D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2ACE5-85E7-074D-8307-0174D464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0103-A8B1-8B4C-8F21-3B49F3991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00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EF106-DF34-E746-BA37-999F050B1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EA20B-8D1F-1E40-B1ED-46DF9CFF2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80BCF-CE9E-EE4D-BCE1-C2BDBC273F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CBC2C4-87CF-3847-B602-9DE9DAEF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62F42-5A8E-8F4C-938C-7992929CC557}" type="datetimeFigureOut">
              <a:rPr lang="en-US" smtClean="0"/>
              <a:t>2/13/19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789883-39EF-A146-8D53-46A45A161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B428A-3BA1-8B40-AF9C-973DD0FA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0103-A8B1-8B4C-8F21-3B49F3991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99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F9DBC-5150-804A-B99E-049EA885D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08FB31-3F91-704B-81D3-E1DC47C388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6939D9-AAC0-0846-BD88-A08CB0FEA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4A4E90-F01B-6D45-A5C6-E6485989D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62F42-5A8E-8F4C-938C-7992929CC557}" type="datetimeFigureOut">
              <a:rPr lang="en-US" smtClean="0"/>
              <a:t>2/13/19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33EA6-0D73-D644-B212-DB997C4ED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BE92E-FEFA-F84D-879A-69DDF7543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0103-A8B1-8B4C-8F21-3B49F3991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7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32C751-C4DB-9040-8B77-ADF06C0AF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51029-DB0B-0A4A-BBDB-EA7B8CA6D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49D5D-316F-8C4E-A0DB-4C359B61B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62F42-5A8E-8F4C-938C-7992929CC557}" type="datetimeFigureOut">
              <a:rPr lang="en-US" smtClean="0"/>
              <a:t>2/13/19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C9D73-5EC1-CB47-97EF-6B592E8BB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85CF6-B4E1-4747-826A-66EBC5A23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B0103-A8B1-8B4C-8F21-3B49F3991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1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razyhottommy/bioinformatics-one-liners" TargetMode="External"/><Relationship Id="rId2" Type="http://schemas.openxmlformats.org/officeDocument/2006/relationships/hyperlink" Target="https://github.com/stephenturner/oneliner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jnmaloof.github.io/BIS180L_web/2018/04/03/2Just_Enough_Unix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tldp.org/LDP/Bash-Beginners-Guide/html/sect_04_01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egular-expressions.info/email.htm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ymoire.com/Unix/Sed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ymoire.com/Unix/Awk.html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F3AEA-1989-FC45-9EA7-A5888E3485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Discussion Section </a:t>
            </a:r>
            <a:br>
              <a:rPr lang="en-US" dirty="0"/>
            </a:br>
            <a:r>
              <a:rPr lang="en-US" dirty="0"/>
              <a:t>Week 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66657-0770-0C44-BEE3-9EC31FBA2C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Eliah</a:t>
            </a:r>
            <a:r>
              <a:rPr lang="en-US" dirty="0"/>
              <a:t> </a:t>
            </a:r>
            <a:r>
              <a:rPr lang="en-US" dirty="0" err="1"/>
              <a:t>Overbey</a:t>
            </a:r>
            <a:endParaRPr lang="en-US" dirty="0"/>
          </a:p>
          <a:p>
            <a:r>
              <a:rPr lang="en-US" dirty="0"/>
              <a:t>Feb 14, 2019</a:t>
            </a:r>
          </a:p>
        </p:txBody>
      </p:sp>
    </p:spTree>
    <p:extLst>
      <p:ext uri="{BB962C8B-B14F-4D97-AF65-F5344CB8AC3E}">
        <p14:creationId xmlns:p14="http://schemas.microsoft.com/office/powerpoint/2010/main" val="2207976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B194E-7D11-5649-A56E-78AA9E129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Awk</a:t>
            </a:r>
            <a:r>
              <a:rPr lang="en-US" dirty="0"/>
              <a:t> for genomics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371B0-44A3-7B41-B484-34DA2A41E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243846"/>
            <a:ext cx="11760200" cy="133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F7DC38-2B05-464B-AD2F-11B2780B2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593654"/>
            <a:ext cx="11709400" cy="129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4FAFDC-2253-AA49-B3ED-065342DC9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1905362"/>
            <a:ext cx="117856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58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098E5E-5842-0E4F-B040-9BAE6375D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913" y="689333"/>
            <a:ext cx="8761500" cy="548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67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55DEB-46E4-544F-8808-B30EFE07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Sort/</a:t>
            </a:r>
            <a:r>
              <a:rPr lang="en-US" dirty="0" err="1"/>
              <a:t>uniq</a:t>
            </a:r>
            <a:r>
              <a:rPr lang="en-US" dirty="0"/>
              <a:t> examples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51483D-E730-0A49-A593-CE28001CC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2052782"/>
            <a:ext cx="11823700" cy="142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FAC2A8-2874-D94F-A936-3F657179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4624676"/>
            <a:ext cx="11620500" cy="850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F60FA8-29CE-1443-9DF5-635F2CE50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3837276"/>
            <a:ext cx="116459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61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D7DE75-F77D-FF4C-9F1E-6A9787A4B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968" y="365125"/>
            <a:ext cx="8942865" cy="585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74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816671-F64B-FA46-9C53-9484C4F8B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528" y="161504"/>
            <a:ext cx="8579428" cy="644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12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1C62D-E2D0-F44E-B2DB-DC2D10D5D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FE430-724C-D942-9D7F-A2F07830D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Bioinformatics One-Liners (</a:t>
            </a:r>
            <a:r>
              <a:rPr lang="en-US" dirty="0" err="1"/>
              <a:t>sed</a:t>
            </a:r>
            <a:r>
              <a:rPr lang="en-US" dirty="0"/>
              <a:t>, </a:t>
            </a:r>
            <a:r>
              <a:rPr lang="en-US" dirty="0" err="1"/>
              <a:t>awk</a:t>
            </a:r>
            <a:r>
              <a:rPr lang="en-US" dirty="0"/>
              <a:t>, cut, </a:t>
            </a:r>
            <a:r>
              <a:rPr lang="en-US" dirty="0" err="1"/>
              <a:t>uniq</a:t>
            </a:r>
            <a:r>
              <a:rPr lang="en-US" dirty="0"/>
              <a:t>, sort)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https://github.com/stephenturner/oneliners</a:t>
            </a:r>
            <a:endParaRPr lang="en-US" dirty="0"/>
          </a:p>
          <a:p>
            <a:r>
              <a:rPr lang="en-US" dirty="0" err="1"/>
              <a:t>Misc</a:t>
            </a:r>
            <a:r>
              <a:rPr lang="en-US" dirty="0"/>
              <a:t> Bioinformatics Unix Commands: 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https://github.com/crazyhottommy/bioinformatics-one-liners</a:t>
            </a:r>
            <a:r>
              <a:rPr lang="en-US" dirty="0"/>
              <a:t> </a:t>
            </a:r>
          </a:p>
          <a:p>
            <a:r>
              <a:rPr lang="en-US" dirty="0"/>
              <a:t>“Just Enough Unix for Bioinformatics”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http://jnmaloof.github.io/BIS180L_web/2018/04/03/2Just_Enough_Unix/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143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 Control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AD3E1D-16EF-A249-A2D4-687F06704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67626"/>
            <a:ext cx="3632200" cy="157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8C038B-9650-764A-B348-B42ADA26A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280" y="2267626"/>
            <a:ext cx="68453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66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value of version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76972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Backups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You might not backup things on your local machine regularly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Easier to retrieve previous versions than through system administrator</a:t>
            </a:r>
          </a:p>
          <a:p>
            <a:pPr>
              <a:spcBef>
                <a:spcPts val="1800"/>
              </a:spcBef>
            </a:pPr>
            <a:r>
              <a:rPr lang="en-US" dirty="0"/>
              <a:t>Historical record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Programs evolve over the course of the project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Simpler than dealing with a bunch of different copies of the file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Reproduce an experiment with code from some specific date</a:t>
            </a:r>
          </a:p>
          <a:p>
            <a:pPr>
              <a:spcBef>
                <a:spcPts val="1800"/>
              </a:spcBef>
            </a:pPr>
            <a:r>
              <a:rPr lang="en-US" dirty="0"/>
              <a:t>Collaboration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Edit same file simultaneously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Merge later</a:t>
            </a:r>
          </a:p>
        </p:txBody>
      </p:sp>
    </p:spTree>
    <p:extLst>
      <p:ext uri="{BB962C8B-B14F-4D97-AF65-F5344CB8AC3E}">
        <p14:creationId xmlns:p14="http://schemas.microsoft.com/office/powerpoint/2010/main" val="90435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value of version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Requires discipline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Check in at least once a day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If your code is currently broken, can check into a “branch” and then merge into main project (“trunk”) later</a:t>
            </a:r>
          </a:p>
          <a:p>
            <a:pPr>
              <a:spcBef>
                <a:spcPts val="1800"/>
              </a:spcBef>
            </a:pPr>
            <a:r>
              <a:rPr lang="en-US" dirty="0"/>
              <a:t>Should only be used for files you edit by hand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No data, compiled programs, results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Can tell version control system to ignore certain types of files</a:t>
            </a:r>
          </a:p>
        </p:txBody>
      </p:sp>
    </p:spTree>
    <p:extLst>
      <p:ext uri="{BB962C8B-B14F-4D97-AF65-F5344CB8AC3E}">
        <p14:creationId xmlns:p14="http://schemas.microsoft.com/office/powerpoint/2010/main" val="355827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290" y="1131094"/>
            <a:ext cx="43624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12" y="727332"/>
            <a:ext cx="445339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Distributed version control with </a:t>
            </a:r>
            <a:r>
              <a:rPr lang="en-US" dirty="0" err="1"/>
              <a:t>Git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13856" y="2729219"/>
            <a:ext cx="3660640" cy="3388366"/>
          </a:xfrm>
        </p:spPr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is a commonly used version control tool</a:t>
            </a:r>
          </a:p>
          <a:p>
            <a:pPr>
              <a:spcBef>
                <a:spcPts val="1800"/>
              </a:spcBef>
            </a:pPr>
            <a:r>
              <a:rPr lang="en-US" dirty="0"/>
              <a:t>Useful for tracking files both for your own use and in collaborative projects</a:t>
            </a:r>
          </a:p>
        </p:txBody>
      </p:sp>
    </p:spTree>
    <p:extLst>
      <p:ext uri="{BB962C8B-B14F-4D97-AF65-F5344CB8AC3E}">
        <p14:creationId xmlns:p14="http://schemas.microsoft.com/office/powerpoint/2010/main" val="998020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3000"/>
              </a:spcBef>
            </a:pPr>
            <a:r>
              <a:rPr lang="en-US" sz="3200" dirty="0"/>
              <a:t>HW5 questions?</a:t>
            </a:r>
          </a:p>
          <a:p>
            <a:pPr>
              <a:spcBef>
                <a:spcPts val="3000"/>
              </a:spcBef>
            </a:pPr>
            <a:r>
              <a:rPr lang="en-US" sz="3200" dirty="0"/>
              <a:t>Unix tools</a:t>
            </a:r>
          </a:p>
          <a:p>
            <a:pPr lvl="1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/>
              <a:t>Regular expressions</a:t>
            </a:r>
          </a:p>
          <a:p>
            <a:pPr lvl="1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/>
              <a:t>grep</a:t>
            </a:r>
          </a:p>
          <a:p>
            <a:pPr lvl="1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 err="1"/>
              <a:t>sed</a:t>
            </a:r>
            <a:endParaRPr lang="en-US" dirty="0"/>
          </a:p>
          <a:p>
            <a:pPr lvl="1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/>
              <a:t>AWK</a:t>
            </a:r>
          </a:p>
          <a:p>
            <a:pPr lvl="1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 err="1"/>
              <a:t>uniq</a:t>
            </a:r>
            <a:endParaRPr lang="en-US" dirty="0"/>
          </a:p>
          <a:p>
            <a:pPr lvl="1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/>
              <a:t>sort</a:t>
            </a:r>
          </a:p>
          <a:p>
            <a:pPr>
              <a:spcBef>
                <a:spcPts val="3000"/>
              </a:spcBef>
            </a:pPr>
            <a:r>
              <a:rPr lang="en-US" sz="3200" dirty="0"/>
              <a:t>Version control (</a:t>
            </a:r>
            <a:r>
              <a:rPr lang="en-US" sz="3200" dirty="0" err="1"/>
              <a:t>Git</a:t>
            </a:r>
            <a:r>
              <a:rPr lang="en-US" sz="3200" dirty="0"/>
              <a:t>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F94E3E-CAB7-034B-94DC-8332C722D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283848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224" y="1801464"/>
            <a:ext cx="8693124" cy="3931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7224" y="1101263"/>
            <a:ext cx="6623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many other version control tools work:</a:t>
            </a:r>
          </a:p>
        </p:txBody>
      </p:sp>
    </p:spTree>
    <p:extLst>
      <p:ext uri="{BB962C8B-B14F-4D97-AF65-F5344CB8AC3E}">
        <p14:creationId xmlns:p14="http://schemas.microsoft.com/office/powerpoint/2010/main" val="3765673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897" y="1801368"/>
            <a:ext cx="8632813" cy="3931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4896" y="1097280"/>
            <a:ext cx="5362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</a:t>
            </a:r>
            <a:r>
              <a:rPr lang="en-US" sz="2800" dirty="0" err="1"/>
              <a:t>Git</a:t>
            </a:r>
            <a:r>
              <a:rPr lang="en-US" sz="2800" dirty="0"/>
              <a:t> works:</a:t>
            </a:r>
          </a:p>
        </p:txBody>
      </p:sp>
    </p:spTree>
    <p:extLst>
      <p:ext uri="{BB962C8B-B14F-4D97-AF65-F5344CB8AC3E}">
        <p14:creationId xmlns:p14="http://schemas.microsoft.com/office/powerpoint/2010/main" val="352345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Keeping track of previous code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152650" y="4768956"/>
            <a:ext cx="7886700" cy="1647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Reasons to revert: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New bug, better to restart from old code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Need to regenerate results with a previous version of code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2840"/>
          <a:stretch/>
        </p:blipFill>
        <p:spPr>
          <a:xfrm>
            <a:off x="1844040" y="1900137"/>
            <a:ext cx="8503920" cy="269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79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allow testing and parallel collaboration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7633C6-AD48-D74C-B2B0-6D1168616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84" y="2627095"/>
            <a:ext cx="6736031" cy="276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16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allow testing and parallel collaboration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7E1698-8304-244C-88FE-DB35D9372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971" y="1850939"/>
            <a:ext cx="6825904" cy="441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92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Git commands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onaco" charset="0"/>
                <a:ea typeface="Monaco" charset="0"/>
                <a:cs typeface="Monaco" charset="0"/>
              </a:rPr>
              <a:t>Working solo:</a:t>
            </a:r>
          </a:p>
          <a:p>
            <a:pPr lvl="1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Creating a repo (</a:t>
            </a:r>
            <a:r>
              <a:rPr lang="en-US" sz="2200" dirty="0" err="1">
                <a:latin typeface="Monaco" charset="0"/>
                <a:ea typeface="Monaco" charset="0"/>
                <a:cs typeface="Monaco" charset="0"/>
              </a:rPr>
              <a:t>git</a:t>
            </a: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2200" dirty="0" err="1">
                <a:latin typeface="Monaco" charset="0"/>
                <a:ea typeface="Monaco" charset="0"/>
                <a:cs typeface="Monaco" charset="0"/>
              </a:rPr>
              <a:t>init</a:t>
            </a: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)</a:t>
            </a:r>
          </a:p>
          <a:p>
            <a:pPr lvl="1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Adding, deleting (</a:t>
            </a:r>
            <a:r>
              <a:rPr lang="en-US" sz="2200" dirty="0" err="1">
                <a:latin typeface="Monaco" charset="0"/>
                <a:ea typeface="Monaco" charset="0"/>
                <a:cs typeface="Monaco" charset="0"/>
              </a:rPr>
              <a:t>git</a:t>
            </a: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 add, </a:t>
            </a:r>
            <a:r>
              <a:rPr lang="en-US" sz="2200" dirty="0" err="1">
                <a:latin typeface="Monaco" charset="0"/>
                <a:ea typeface="Monaco" charset="0"/>
                <a:cs typeface="Monaco" charset="0"/>
              </a:rPr>
              <a:t>git</a:t>
            </a: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2200" dirty="0" err="1">
                <a:latin typeface="Monaco" charset="0"/>
                <a:ea typeface="Monaco" charset="0"/>
                <a:cs typeface="Monaco" charset="0"/>
              </a:rPr>
              <a:t>rm</a:t>
            </a: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)</a:t>
            </a:r>
          </a:p>
          <a:p>
            <a:pPr lvl="1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Committing (</a:t>
            </a:r>
            <a:r>
              <a:rPr lang="en-US" sz="2200" dirty="0" err="1">
                <a:latin typeface="Monaco" charset="0"/>
                <a:ea typeface="Monaco" charset="0"/>
                <a:cs typeface="Monaco" charset="0"/>
              </a:rPr>
              <a:t>git</a:t>
            </a: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 commit [-m])</a:t>
            </a:r>
          </a:p>
          <a:p>
            <a:pPr lvl="1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Undoing changes (</a:t>
            </a:r>
            <a:r>
              <a:rPr lang="en-US" sz="2200" dirty="0" err="1">
                <a:latin typeface="Monaco" charset="0"/>
                <a:ea typeface="Monaco" charset="0"/>
                <a:cs typeface="Monaco" charset="0"/>
              </a:rPr>
              <a:t>git</a:t>
            </a: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 reset [file])</a:t>
            </a:r>
          </a:p>
          <a:p>
            <a:pPr lvl="1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Checking what files you’ve changed (</a:t>
            </a:r>
            <a:r>
              <a:rPr lang="en-US" sz="2200" dirty="0" err="1">
                <a:latin typeface="Monaco" charset="0"/>
                <a:ea typeface="Monaco" charset="0"/>
                <a:cs typeface="Monaco" charset="0"/>
              </a:rPr>
              <a:t>git</a:t>
            </a: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 status)</a:t>
            </a:r>
          </a:p>
          <a:p>
            <a:pPr lvl="1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Looking at the change log (</a:t>
            </a:r>
            <a:r>
              <a:rPr lang="en-US" sz="2200" dirty="0" err="1">
                <a:latin typeface="Monaco" charset="0"/>
                <a:ea typeface="Monaco" charset="0"/>
                <a:cs typeface="Monaco" charset="0"/>
              </a:rPr>
              <a:t>git</a:t>
            </a: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 log [--stat] [-p])</a:t>
            </a:r>
          </a:p>
          <a:p>
            <a:pPr lvl="1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Ignoring files (.</a:t>
            </a:r>
            <a:r>
              <a:rPr lang="en-US" sz="2200" dirty="0" err="1">
                <a:latin typeface="Monaco" charset="0"/>
                <a:ea typeface="Monaco" charset="0"/>
                <a:cs typeface="Monaco" charset="0"/>
              </a:rPr>
              <a:t>gitignore</a:t>
            </a: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46477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Git commands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5"/>
            <a:ext cx="8015997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Monaco" charset="0"/>
                <a:ea typeface="Monaco" charset="0"/>
                <a:cs typeface="Monaco" charset="0"/>
              </a:rPr>
              <a:t>Working with collaborators:</a:t>
            </a:r>
          </a:p>
          <a:p>
            <a:pPr lvl="1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Cloning a repo (</a:t>
            </a:r>
            <a:r>
              <a:rPr lang="en-US" sz="2200" dirty="0" err="1">
                <a:latin typeface="Monaco" charset="0"/>
                <a:ea typeface="Monaco" charset="0"/>
                <a:cs typeface="Monaco" charset="0"/>
              </a:rPr>
              <a:t>git</a:t>
            </a: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 clone [address])</a:t>
            </a:r>
          </a:p>
          <a:p>
            <a:pPr lvl="1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Pushing/pulling changes (</a:t>
            </a:r>
            <a:r>
              <a:rPr lang="en-US" sz="2200" dirty="0" err="1">
                <a:latin typeface="Monaco" charset="0"/>
                <a:ea typeface="Monaco" charset="0"/>
                <a:cs typeface="Monaco" charset="0"/>
              </a:rPr>
              <a:t>git</a:t>
            </a: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 push/pull [branch])</a:t>
            </a:r>
          </a:p>
          <a:p>
            <a:pPr lvl="1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Safely undoing changes for everyone (</a:t>
            </a:r>
            <a:r>
              <a:rPr lang="en-US" sz="2200" dirty="0" err="1">
                <a:latin typeface="Monaco" charset="0"/>
                <a:ea typeface="Monaco" charset="0"/>
                <a:cs typeface="Monaco" charset="0"/>
              </a:rPr>
              <a:t>git</a:t>
            </a: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 revert [commit])</a:t>
            </a:r>
          </a:p>
          <a:p>
            <a:pPr lvl="1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Making a new branch (</a:t>
            </a:r>
            <a:r>
              <a:rPr lang="en-US" sz="2200" dirty="0" err="1">
                <a:latin typeface="Monaco" charset="0"/>
                <a:ea typeface="Monaco" charset="0"/>
                <a:cs typeface="Monaco" charset="0"/>
              </a:rPr>
              <a:t>git</a:t>
            </a: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 branch [name])</a:t>
            </a:r>
          </a:p>
          <a:p>
            <a:pPr lvl="1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Switching branches (</a:t>
            </a:r>
            <a:r>
              <a:rPr lang="en-US" sz="2200" dirty="0" err="1">
                <a:latin typeface="Monaco" charset="0"/>
                <a:ea typeface="Monaco" charset="0"/>
                <a:cs typeface="Monaco" charset="0"/>
              </a:rPr>
              <a:t>git</a:t>
            </a: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 checkout [name]</a:t>
            </a:r>
          </a:p>
          <a:p>
            <a:pPr lvl="1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Merging branches (</a:t>
            </a:r>
            <a:r>
              <a:rPr lang="en-US" sz="2200" dirty="0" err="1">
                <a:latin typeface="Monaco" charset="0"/>
                <a:ea typeface="Monaco" charset="0"/>
                <a:cs typeface="Monaco" charset="0"/>
              </a:rPr>
              <a:t>git</a:t>
            </a:r>
            <a:r>
              <a:rPr lang="en-US" sz="2200" dirty="0">
                <a:latin typeface="Monaco" charset="0"/>
                <a:ea typeface="Monaco" charset="0"/>
                <a:cs typeface="Monaco" charset="0"/>
              </a:rPr>
              <a:t> merge [name])</a:t>
            </a:r>
          </a:p>
        </p:txBody>
      </p:sp>
    </p:spTree>
    <p:extLst>
      <p:ext uri="{BB962C8B-B14F-4D97-AF65-F5344CB8AC3E}">
        <p14:creationId xmlns:p14="http://schemas.microsoft.com/office/powerpoint/2010/main" val="1347054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schematic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272" y="2176461"/>
            <a:ext cx="6571456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378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195" y="2084148"/>
            <a:ext cx="8169359" cy="3931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schematic</a:t>
            </a:r>
          </a:p>
        </p:txBody>
      </p:sp>
    </p:spTree>
    <p:extLst>
      <p:ext uri="{BB962C8B-B14F-4D97-AF65-F5344CB8AC3E}">
        <p14:creationId xmlns:p14="http://schemas.microsoft.com/office/powerpoint/2010/main" val="3290609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729DB-584E-8A4F-804B-37AD52347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066844"/>
          </a:xfrm>
        </p:spPr>
        <p:txBody>
          <a:bodyPr/>
          <a:lstStyle/>
          <a:p>
            <a:pPr algn="ctr"/>
            <a:r>
              <a:rPr lang="en-US" dirty="0"/>
              <a:t>Good luck on HW5!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Start HW6 early</a:t>
            </a:r>
          </a:p>
        </p:txBody>
      </p:sp>
    </p:spTree>
    <p:extLst>
      <p:ext uri="{BB962C8B-B14F-4D97-AF65-F5344CB8AC3E}">
        <p14:creationId xmlns:p14="http://schemas.microsoft.com/office/powerpoint/2010/main" val="4170109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Regular expressions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905CDE-FBA4-404E-A2C8-CAF33199B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912" y="186427"/>
            <a:ext cx="6399415" cy="646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62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Regular expressions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5165111"/>
          </a:xfrm>
        </p:spPr>
        <p:txBody>
          <a:bodyPr>
            <a:normAutofit/>
          </a:bodyPr>
          <a:lstStyle/>
          <a:p>
            <a:r>
              <a:rPr lang="en-US" dirty="0"/>
              <a:t>Strings that define a pattern, often used for searching and matching</a:t>
            </a:r>
          </a:p>
          <a:p>
            <a:r>
              <a:rPr lang="en-US" dirty="0"/>
              <a:t>Many special operators to define patterns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E.g. ‘^’, ‘$’, ‘.’, ‘*’, ‘+’, ‘?’ to name a few (table </a:t>
            </a:r>
            <a:r>
              <a:rPr lang="en-US" dirty="0">
                <a:hlinkClick r:id="rId3"/>
              </a:rPr>
              <a:t>here</a:t>
            </a:r>
            <a:r>
              <a:rPr lang="en-US" dirty="0"/>
              <a:t>)</a:t>
            </a:r>
          </a:p>
          <a:p>
            <a:r>
              <a:rPr lang="en-US" dirty="0"/>
              <a:t>Examples: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‘a’: anything with the letter ‘a’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‘</a:t>
            </a:r>
            <a:r>
              <a:rPr lang="en-US" dirty="0" err="1"/>
              <a:t>a.b</a:t>
            </a:r>
            <a:r>
              <a:rPr lang="en-US" dirty="0"/>
              <a:t>’: anything with the letters ‘a’ and ‘b’ separated by any character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‘^a.*z$’: anything that starts with the letter ‘a’ and ends with the letter ‘z’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‘\b[A-Z0-9._%+-]+@[A-Z0-9.-]+\.[A-Z]{2,}\b’: email addresses (more detailed explanation </a:t>
            </a:r>
            <a:r>
              <a:rPr lang="en-US" dirty="0">
                <a:hlinkClick r:id="rId4"/>
              </a:rPr>
              <a:t>here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78116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528FF2-FACB-6143-B6AE-72E66FE56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4322" y="365125"/>
            <a:ext cx="9791967" cy="613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36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/>
              <a:t>grep (</a:t>
            </a:r>
            <a:r>
              <a:rPr lang="en-US" sz="2700" b="1"/>
              <a:t>g</a:t>
            </a:r>
            <a:r>
              <a:rPr lang="en-US" sz="2700"/>
              <a:t>lobally search a </a:t>
            </a:r>
            <a:r>
              <a:rPr lang="en-US" sz="2700" b="1"/>
              <a:t>r</a:t>
            </a:r>
            <a:r>
              <a:rPr lang="en-US" sz="2700"/>
              <a:t>egular </a:t>
            </a:r>
            <a:r>
              <a:rPr lang="en-US" sz="2700" b="1"/>
              <a:t>e</a:t>
            </a:r>
            <a:r>
              <a:rPr lang="en-US" sz="2700"/>
              <a:t>xpression and </a:t>
            </a:r>
            <a:r>
              <a:rPr lang="en-US" sz="2700" b="1"/>
              <a:t>p</a:t>
            </a:r>
            <a:r>
              <a:rPr lang="en-US" sz="2700"/>
              <a:t>rint)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grep ‘&gt;’ </a:t>
            </a:r>
            <a:r>
              <a:rPr lang="en-US" dirty="0" err="1"/>
              <a:t>sequence.fasta</a:t>
            </a: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prints all lines containing ‘&gt;’ in </a:t>
            </a:r>
            <a:r>
              <a:rPr lang="en-US" dirty="0" err="1"/>
              <a:t>sequence.fasta</a:t>
            </a:r>
            <a:endParaRPr lang="en-US" dirty="0"/>
          </a:p>
          <a:p>
            <a:pPr>
              <a:spcBef>
                <a:spcPts val="3600"/>
              </a:spcBef>
            </a:pPr>
            <a:r>
              <a:rPr lang="en-US" dirty="0"/>
              <a:t>grep -c ‘</a:t>
            </a:r>
            <a:r>
              <a:rPr lang="pt-BR" dirty="0"/>
              <a:t>\b[A-Z0-9._%+-]+@[A-Z0-9 .-]+\.[A-Z]{2,}\b‘ things.txt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dirty="0"/>
              <a:t>prints number of lines containing email addresses in things.txt</a:t>
            </a:r>
          </a:p>
        </p:txBody>
      </p:sp>
    </p:spTree>
    <p:extLst>
      <p:ext uri="{BB962C8B-B14F-4D97-AF65-F5344CB8AC3E}">
        <p14:creationId xmlns:p14="http://schemas.microsoft.com/office/powerpoint/2010/main" val="1746206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sed</a:t>
            </a:r>
            <a:r>
              <a:rPr lang="en-US" dirty="0"/>
              <a:t> (</a:t>
            </a:r>
            <a:r>
              <a:rPr lang="en-US" b="1" dirty="0"/>
              <a:t>s</a:t>
            </a:r>
            <a:r>
              <a:rPr lang="en-US" dirty="0"/>
              <a:t>tream </a:t>
            </a:r>
            <a:r>
              <a:rPr lang="en-US" b="1" dirty="0"/>
              <a:t>ed</a:t>
            </a:r>
            <a:r>
              <a:rPr lang="en-US" dirty="0"/>
              <a:t>itor)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Changes text (in file or piped directly to </a:t>
            </a:r>
            <a:r>
              <a:rPr lang="en-US" dirty="0" err="1"/>
              <a:t>sed</a:t>
            </a:r>
            <a:r>
              <a:rPr lang="en-US" dirty="0"/>
              <a:t>)</a:t>
            </a:r>
          </a:p>
          <a:p>
            <a:pPr>
              <a:spcBef>
                <a:spcPts val="2400"/>
              </a:spcBef>
            </a:pPr>
            <a:r>
              <a:rPr lang="en-US" dirty="0"/>
              <a:t>Most often used for substitution with the ‘s’ command (though there are other commands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err="1"/>
              <a:t>sed</a:t>
            </a:r>
            <a:r>
              <a:rPr lang="en-US" dirty="0"/>
              <a:t> ‘s/day/night/’ old &gt; new </a:t>
            </a:r>
            <a:r>
              <a:rPr lang="en-US" dirty="0">
                <a:solidFill>
                  <a:srgbClr val="7030A0"/>
                </a:solidFill>
                <a:sym typeface="Wingdings"/>
              </a:rPr>
              <a:t> changes first occurrence of day on each line in old to night in new</a:t>
            </a:r>
          </a:p>
          <a:p>
            <a:pPr>
              <a:spcBef>
                <a:spcPts val="2400"/>
              </a:spcBef>
            </a:pPr>
            <a:r>
              <a:rPr lang="en-US" dirty="0"/>
              <a:t>If you want to know more, </a:t>
            </a:r>
            <a:r>
              <a:rPr lang="en-US" dirty="0">
                <a:hlinkClick r:id="rId3"/>
              </a:rPr>
              <a:t>here’s</a:t>
            </a:r>
            <a:r>
              <a:rPr lang="en-US" dirty="0"/>
              <a:t> an in-depth tutorial</a:t>
            </a:r>
          </a:p>
        </p:txBody>
      </p:sp>
    </p:spTree>
    <p:extLst>
      <p:ext uri="{BB962C8B-B14F-4D97-AF65-F5344CB8AC3E}">
        <p14:creationId xmlns:p14="http://schemas.microsoft.com/office/powerpoint/2010/main" val="1438100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sed</a:t>
            </a:r>
            <a:r>
              <a:rPr lang="en-US" dirty="0"/>
              <a:t> (</a:t>
            </a:r>
            <a:r>
              <a:rPr lang="en-US" b="1" dirty="0"/>
              <a:t>s</a:t>
            </a:r>
            <a:r>
              <a:rPr lang="en-US" dirty="0"/>
              <a:t>tream </a:t>
            </a:r>
            <a:r>
              <a:rPr lang="en-US" b="1" dirty="0"/>
              <a:t>ed</a:t>
            </a:r>
            <a:r>
              <a:rPr lang="en-US" dirty="0"/>
              <a:t>itor): Example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EC43B8-3680-FE41-8E92-C191A861B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552" y="1630061"/>
            <a:ext cx="6446982" cy="22531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E73D0-E301-F14E-9E8C-09CCCAE3D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671" y="3822588"/>
            <a:ext cx="8564748" cy="6133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BC61F3-FC65-304A-870B-EDA0490A5B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429"/>
          <a:stretch/>
        </p:blipFill>
        <p:spPr>
          <a:xfrm>
            <a:off x="2952594" y="4435920"/>
            <a:ext cx="6516898" cy="242208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FC63283-1B81-E241-A4AE-84301597697F}"/>
              </a:ext>
            </a:extLst>
          </p:cNvPr>
          <p:cNvCxnSpPr/>
          <p:nvPr/>
        </p:nvCxnSpPr>
        <p:spPr>
          <a:xfrm>
            <a:off x="2838203" y="2541319"/>
            <a:ext cx="219693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0B3B119-7225-D147-8F86-D6A871276740}"/>
              </a:ext>
            </a:extLst>
          </p:cNvPr>
          <p:cNvCxnSpPr/>
          <p:nvPr/>
        </p:nvCxnSpPr>
        <p:spPr>
          <a:xfrm>
            <a:off x="2838202" y="5531922"/>
            <a:ext cx="219693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53CBBA-5A65-124D-B208-2FC36121147A}"/>
              </a:ext>
            </a:extLst>
          </p:cNvPr>
          <p:cNvCxnSpPr/>
          <p:nvPr/>
        </p:nvCxnSpPr>
        <p:spPr>
          <a:xfrm>
            <a:off x="2838201" y="3370612"/>
            <a:ext cx="219693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F6AC750-AB2A-4845-81A2-F4238D4D8B73}"/>
              </a:ext>
            </a:extLst>
          </p:cNvPr>
          <p:cNvCxnSpPr/>
          <p:nvPr/>
        </p:nvCxnSpPr>
        <p:spPr>
          <a:xfrm>
            <a:off x="2838200" y="6349339"/>
            <a:ext cx="219693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95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955EB-60A0-9E4C-9D44-7A5C1823E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50" y="387350"/>
            <a:ext cx="9486900" cy="6083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46FEAD-8BE5-EC48-A37E-E34B5310C1EB}"/>
              </a:ext>
            </a:extLst>
          </p:cNvPr>
          <p:cNvSpPr/>
          <p:nvPr/>
        </p:nvSpPr>
        <p:spPr>
          <a:xfrm>
            <a:off x="10189307" y="6470650"/>
            <a:ext cx="1764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0"/>
              </a:spcBef>
            </a:pPr>
            <a:r>
              <a:rPr lang="en-US" dirty="0"/>
              <a:t>Tutorial link </a:t>
            </a:r>
            <a:r>
              <a:rPr lang="en-US" dirty="0">
                <a:hlinkClick r:id="rId3"/>
              </a:rPr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98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815</Words>
  <Application>Microsoft Macintosh PowerPoint</Application>
  <PresentationFormat>Widescreen</PresentationFormat>
  <Paragraphs>121</Paragraphs>
  <Slides>29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Courier New</vt:lpstr>
      <vt:lpstr>Monaco</vt:lpstr>
      <vt:lpstr>Wingdings</vt:lpstr>
      <vt:lpstr>Office Theme</vt:lpstr>
      <vt:lpstr>Discussion Section  Week 6</vt:lpstr>
      <vt:lpstr>Agenda</vt:lpstr>
      <vt:lpstr>Regular expressions</vt:lpstr>
      <vt:lpstr>Regular expressions</vt:lpstr>
      <vt:lpstr>PowerPoint Presentation</vt:lpstr>
      <vt:lpstr>grep (globally search a regular expression and print)</vt:lpstr>
      <vt:lpstr>sed (stream editor)</vt:lpstr>
      <vt:lpstr>sed (stream editor): Example</vt:lpstr>
      <vt:lpstr>PowerPoint Presentation</vt:lpstr>
      <vt:lpstr>Awk for genomics</vt:lpstr>
      <vt:lpstr>PowerPoint Presentation</vt:lpstr>
      <vt:lpstr>Sort/uniq examples</vt:lpstr>
      <vt:lpstr>PowerPoint Presentation</vt:lpstr>
      <vt:lpstr>PowerPoint Presentation</vt:lpstr>
      <vt:lpstr>Other Resources</vt:lpstr>
      <vt:lpstr>Version Control</vt:lpstr>
      <vt:lpstr>The value of version control</vt:lpstr>
      <vt:lpstr>The value of version control</vt:lpstr>
      <vt:lpstr>Distributed version control with Git</vt:lpstr>
      <vt:lpstr>PowerPoint Presentation</vt:lpstr>
      <vt:lpstr>PowerPoint Presentation</vt:lpstr>
      <vt:lpstr>Keeping track of previous code</vt:lpstr>
      <vt:lpstr>Branches allow testing and parallel collaboration</vt:lpstr>
      <vt:lpstr>Branches allow testing and parallel collaboration</vt:lpstr>
      <vt:lpstr>Basic Git commands</vt:lpstr>
      <vt:lpstr>Basic Git commands</vt:lpstr>
      <vt:lpstr>Git schematic</vt:lpstr>
      <vt:lpstr>Git schematic</vt:lpstr>
      <vt:lpstr>Good luck on HW5!  Start HW6 early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Discussion Section  Week 6</dc:title>
  <dc:creator>Eliah G. Overbey</dc:creator>
  <cp:lastModifiedBy>Eliah G. Overbey</cp:lastModifiedBy>
  <cp:revision>11</cp:revision>
  <dcterms:created xsi:type="dcterms:W3CDTF">2019-02-14T07:30:23Z</dcterms:created>
  <dcterms:modified xsi:type="dcterms:W3CDTF">2019-02-14T19:28:58Z</dcterms:modified>
</cp:coreProperties>
</file>