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0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5" r:id="rId16"/>
    <p:sldId id="305" r:id="rId17"/>
    <p:sldId id="306" r:id="rId18"/>
    <p:sldId id="307" r:id="rId19"/>
    <p:sldId id="289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5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601B-5429-CD48-B4AB-9176F2BDDFA2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8146-1D91-D440-BD10-DD0DF321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6EEE-2C4C-E24A-801E-91556F633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4034-5B76-C749-8CDF-469FC754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85057-4F73-664B-AACB-9CC67ADB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E4FD-8C31-4646-91BC-5685FCB2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CB00-9231-1848-8106-A2EA68D0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10BE-6E89-034B-82A2-BE91E20B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23F9-0B1A-C64F-9464-CDAF0D8F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86CA-F888-C649-8CE5-5777C3AA4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739B-4D63-EA47-BD3E-F7F8B071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6A25-E4F4-894F-9BDE-161AFA5E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B20D-E8E1-C541-AD59-4771CEA1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1ACB0-7628-9D40-8587-013928B7C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CED61-CFCB-9A47-804D-327B55908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A5E7-EEC3-2B42-AEE3-1CCBD7A5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2FD3-706E-CD46-99CA-5E42E146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A024-F958-C249-887C-D305C4AC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6D5A-C2B3-2440-BA1A-693307B4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4BB9-4D4B-F242-8E48-CDCF5B1F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7918-041B-A842-B7CD-05695C11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BDC3-3690-A04F-BEE8-ABFA0D00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42A3-35B7-4643-9EF8-785A537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917F-5D34-E84F-B7EA-2319EAAB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DD21-7D70-864E-AC43-C0115AC5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623F-D68F-9046-B4E3-2A2BA226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DFD1-023A-B94D-909A-F07A8C76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F2EE-1E5F-A84D-93A1-13935B2C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B48C-1212-4044-B504-4E622F95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E7C1-3C92-924A-991B-C726A332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DD8DD-76D5-354F-8AFB-8928A4C0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06860-A87D-F245-9063-23260FC0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A7C0-D00D-1748-9963-E8EFC2B3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F39B6-0C72-DB45-A4BB-0A03747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AF3F-D337-9A4F-9811-B96863C0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79D3-DA6C-8842-82FF-A0BD882D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C574C-EAC3-3B41-9563-6AF12E39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6539C-68FD-DF4C-81AA-5141D43C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0AE6A-617A-0D4C-B283-998362150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455FA-AA82-DD4E-9785-C318F52A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C8384-F044-E043-9AAE-D2B2B589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61110-AB28-D740-92F2-80F990A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08B5-A80E-A64F-9FEB-B74A9259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7DA09-AAA7-3D40-9879-D27282CC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F5C2-F5F6-B54C-80AF-054589CA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C4CA-E572-3648-A2A6-7C034077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BF4D2-6495-7440-8733-2D830FA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67A64-82DA-2042-99DA-62FEE244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3A88-A678-3149-ABF4-74ECE228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1B99-6159-F144-90CD-70D20484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1059-1C05-4642-8B77-143D124D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5BD1B-AC8D-1D40-90CE-C19B78BA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F7792-1DCF-2541-B56D-F0946494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DC868-5A70-3745-A4FF-68B7B962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B8E4-0291-0B4D-8C21-04DF0736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AB2D-7A9D-EC40-87A2-9A653343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B56F1-6703-8946-9468-740A3197B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3632F-EC46-6F48-B25D-206CAA16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C111C-A265-7842-9267-81A79211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919E-21C9-D747-81A4-C46DA431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7BE2F-C863-DC4E-8083-9AA3C7E2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64AB-D41B-8841-BD21-843F0B5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5192-56CA-6348-8440-3B8287B5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2CDD0-56B6-E34E-860B-796470802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22C7-3C3F-1540-B204-86BED66C66BC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D8A7-CAA2-1D4C-9C0E-85C9CFBF1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4C79-3AA2-5646-AE9A-5297F4970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455D-5C87-2C4A-8A80-2D6E2055C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225A-A7BE-7046-80C6-34E33ACF5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Section</a:t>
            </a:r>
            <a:br>
              <a:rPr lang="en-US" dirty="0"/>
            </a:br>
            <a:r>
              <a:rPr lang="en-US" dirty="0"/>
              <a:t>Week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F86C4-37F6-F040-A0DA-B6CD62324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Eliah</a:t>
            </a:r>
            <a:r>
              <a:rPr lang="en-US" dirty="0"/>
              <a:t> </a:t>
            </a:r>
            <a:r>
              <a:rPr lang="en-US" dirty="0" err="1"/>
              <a:t>Overbey</a:t>
            </a:r>
            <a:endParaRPr lang="en-US" dirty="0"/>
          </a:p>
          <a:p>
            <a:r>
              <a:rPr lang="en-US" dirty="0"/>
              <a:t>Feb 21, 2019</a:t>
            </a:r>
          </a:p>
        </p:txBody>
      </p:sp>
    </p:spTree>
    <p:extLst>
      <p:ext uri="{BB962C8B-B14F-4D97-AF65-F5344CB8AC3E}">
        <p14:creationId xmlns:p14="http://schemas.microsoft.com/office/powerpoint/2010/main" val="22254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C12F23-7315-AD48-8828-5640DFE1D2DA}"/>
              </a:ext>
            </a:extLst>
          </p:cNvPr>
          <p:cNvCxnSpPr/>
          <p:nvPr/>
        </p:nvCxnSpPr>
        <p:spPr>
          <a:xfrm>
            <a:off x="3261898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BCC02E-5864-F64D-8B4F-FAEF30F359A3}"/>
              </a:ext>
            </a:extLst>
          </p:cNvPr>
          <p:cNvCxnSpPr/>
          <p:nvPr/>
        </p:nvCxnSpPr>
        <p:spPr>
          <a:xfrm>
            <a:off x="4165337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D8108F-F8CC-0146-9234-95670DACAC1D}"/>
              </a:ext>
            </a:extLst>
          </p:cNvPr>
          <p:cNvCxnSpPr/>
          <p:nvPr/>
        </p:nvCxnSpPr>
        <p:spPr>
          <a:xfrm>
            <a:off x="5046740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11D33E-63C4-3848-A0AD-303D776228EF}"/>
              </a:ext>
            </a:extLst>
          </p:cNvPr>
          <p:cNvCxnSpPr/>
          <p:nvPr/>
        </p:nvCxnSpPr>
        <p:spPr>
          <a:xfrm>
            <a:off x="5950179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42295D-7FD0-254D-9601-984C129BB67A}"/>
              </a:ext>
            </a:extLst>
          </p:cNvPr>
          <p:cNvCxnSpPr/>
          <p:nvPr/>
        </p:nvCxnSpPr>
        <p:spPr>
          <a:xfrm>
            <a:off x="6853619" y="636630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E4ADD7-7231-3E4C-9F1D-2BFB7E7EB28E}"/>
              </a:ext>
            </a:extLst>
          </p:cNvPr>
          <p:cNvCxnSpPr/>
          <p:nvPr/>
        </p:nvCxnSpPr>
        <p:spPr>
          <a:xfrm>
            <a:off x="7757058" y="636630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88E206-1ACE-F84F-BC3F-F124F3A4DC83}"/>
              </a:ext>
            </a:extLst>
          </p:cNvPr>
          <p:cNvCxnSpPr/>
          <p:nvPr/>
        </p:nvCxnSpPr>
        <p:spPr>
          <a:xfrm>
            <a:off x="8672040" y="636575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6D0124-9BAA-0E43-A050-860757250814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2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244739-174D-2C4C-B7E7-B976F639A11F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D7E3C5-4004-D143-96FA-2A2047F904D4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2BC46F-85C0-8E40-83CA-344D9D276B3A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D7719-F855-D74B-B651-603F7A0ECC7B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C6123B-DE20-014E-B0E8-E09C468A23F2}"/>
              </a:ext>
            </a:extLst>
          </p:cNvPr>
          <p:cNvCxnSpPr>
            <a:cxnSpLocks/>
          </p:cNvCxnSpPr>
          <p:nvPr/>
        </p:nvCxnSpPr>
        <p:spPr>
          <a:xfrm flipV="1">
            <a:off x="5991408" y="58377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17B4BB-D14D-B040-A363-272B6BA4B398}"/>
              </a:ext>
            </a:extLst>
          </p:cNvPr>
          <p:cNvCxnSpPr/>
          <p:nvPr/>
        </p:nvCxnSpPr>
        <p:spPr>
          <a:xfrm>
            <a:off x="6876690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D0402A-E1E8-3249-92E8-6FB66B9DF911}"/>
              </a:ext>
            </a:extLst>
          </p:cNvPr>
          <p:cNvCxnSpPr/>
          <p:nvPr/>
        </p:nvCxnSpPr>
        <p:spPr>
          <a:xfrm>
            <a:off x="7780129" y="563724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7938B2-C180-B343-944C-197207B4FA3C}"/>
              </a:ext>
            </a:extLst>
          </p:cNvPr>
          <p:cNvCxnSpPr/>
          <p:nvPr/>
        </p:nvCxnSpPr>
        <p:spPr>
          <a:xfrm>
            <a:off x="8661532" y="563724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7739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Shop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Shop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628697" y="2277057"/>
            <a:ext cx="61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about more complicated observations?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8591-B8CF-E24C-A8FB-259DA9533100}"/>
              </a:ext>
            </a:extLst>
          </p:cNvPr>
          <p:cNvSpPr txBox="1"/>
          <p:nvPr/>
        </p:nvSpPr>
        <p:spPr>
          <a:xfrm>
            <a:off x="1551102" y="2969182"/>
            <a:ext cx="428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now need an algorithm to crunch the probability of all possible paths.</a:t>
            </a:r>
          </a:p>
        </p:txBody>
      </p:sp>
    </p:spTree>
    <p:extLst>
      <p:ext uri="{BB962C8B-B14F-4D97-AF65-F5344CB8AC3E}">
        <p14:creationId xmlns:p14="http://schemas.microsoft.com/office/powerpoint/2010/main" val="252911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D30A13F-D620-DA46-8D32-FEE9EDC425B6}"/>
              </a:ext>
            </a:extLst>
          </p:cNvPr>
          <p:cNvSpPr/>
          <p:nvPr/>
        </p:nvSpPr>
        <p:spPr>
          <a:xfrm>
            <a:off x="10687644" y="3176853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281C4-8C9B-4540-B89B-945FBBBE8974}"/>
              </a:ext>
            </a:extLst>
          </p:cNvPr>
          <p:cNvSpPr/>
          <p:nvPr/>
        </p:nvSpPr>
        <p:spPr>
          <a:xfrm>
            <a:off x="6969051" y="3154192"/>
            <a:ext cx="391587" cy="3915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9F739-AE5E-B944-8602-CAB659B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this Concept To Genomics/HW6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B021-818B-C24F-AEE1-A5A0F735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8" y="2508274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C5B19A-4EFF-0E4C-844B-88CEA6B20678}"/>
              </a:ext>
            </a:extLst>
          </p:cNvPr>
          <p:cNvSpPr/>
          <p:nvPr/>
        </p:nvSpPr>
        <p:spPr>
          <a:xfrm>
            <a:off x="8555487" y="1690688"/>
            <a:ext cx="1014761" cy="1014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C147C4-326B-BB43-9B4F-4867E8191339}"/>
              </a:ext>
            </a:extLst>
          </p:cNvPr>
          <p:cNvSpPr/>
          <p:nvPr/>
        </p:nvSpPr>
        <p:spPr>
          <a:xfrm>
            <a:off x="8732424" y="1884010"/>
            <a:ext cx="655654" cy="6556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4C33F-FB17-394A-BBD6-EB35AD8391AC}"/>
              </a:ext>
            </a:extLst>
          </p:cNvPr>
          <p:cNvSpPr/>
          <p:nvPr/>
        </p:nvSpPr>
        <p:spPr>
          <a:xfrm>
            <a:off x="7299118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A+T Rich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49ECD-74AB-3744-8B5D-69AF2B0AAA64}"/>
              </a:ext>
            </a:extLst>
          </p:cNvPr>
          <p:cNvSpPr/>
          <p:nvPr/>
        </p:nvSpPr>
        <p:spPr>
          <a:xfrm>
            <a:off x="9763390" y="2857099"/>
            <a:ext cx="985774" cy="985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G+C Rich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51D88-7AFF-3946-9D1B-EB24CA68FFEA}"/>
              </a:ext>
            </a:extLst>
          </p:cNvPr>
          <p:cNvSpPr txBox="1"/>
          <p:nvPr/>
        </p:nvSpPr>
        <p:spPr>
          <a:xfrm>
            <a:off x="8732424" y="2027171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CAEF31-9855-254C-8E1F-4C3C66B2110D}"/>
              </a:ext>
            </a:extLst>
          </p:cNvPr>
          <p:cNvSpPr/>
          <p:nvPr/>
        </p:nvSpPr>
        <p:spPr>
          <a:xfrm>
            <a:off x="6837452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2ADC1F-7F92-7B44-AAC8-C0DD9531A306}"/>
              </a:ext>
            </a:extLst>
          </p:cNvPr>
          <p:cNvSpPr/>
          <p:nvPr/>
        </p:nvSpPr>
        <p:spPr>
          <a:xfrm>
            <a:off x="8113159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A9EE09-F663-C649-81A9-102C70AEA074}"/>
              </a:ext>
            </a:extLst>
          </p:cNvPr>
          <p:cNvSpPr/>
          <p:nvPr/>
        </p:nvSpPr>
        <p:spPr>
          <a:xfrm>
            <a:off x="9313398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D4FE2C-6327-9045-8071-05DA69E6C6CC}"/>
              </a:ext>
            </a:extLst>
          </p:cNvPr>
          <p:cNvSpPr/>
          <p:nvPr/>
        </p:nvSpPr>
        <p:spPr>
          <a:xfrm>
            <a:off x="10591713" y="4462877"/>
            <a:ext cx="692124" cy="6921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7E18CA-A2FC-984E-8D80-2A90A02FBA5C}"/>
              </a:ext>
            </a:extLst>
          </p:cNvPr>
          <p:cNvCxnSpPr>
            <a:stCxn id="5" idx="3"/>
          </p:cNvCxnSpPr>
          <p:nvPr/>
        </p:nvCxnSpPr>
        <p:spPr>
          <a:xfrm flipH="1">
            <a:off x="8037691" y="2556841"/>
            <a:ext cx="666404" cy="300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EE24F-5FFB-3145-8562-34D2841C6BCD}"/>
              </a:ext>
            </a:extLst>
          </p:cNvPr>
          <p:cNvCxnSpPr>
            <a:cxnSpLocks/>
          </p:cNvCxnSpPr>
          <p:nvPr/>
        </p:nvCxnSpPr>
        <p:spPr>
          <a:xfrm>
            <a:off x="9430188" y="2545775"/>
            <a:ext cx="666404" cy="300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526192DF-E997-4E44-A355-187E42581078}"/>
              </a:ext>
            </a:extLst>
          </p:cNvPr>
          <p:cNvSpPr/>
          <p:nvPr/>
        </p:nvSpPr>
        <p:spPr>
          <a:xfrm>
            <a:off x="8332463" y="3140214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1E99FA2-6D63-304A-9CEE-844514FE01BA}"/>
              </a:ext>
            </a:extLst>
          </p:cNvPr>
          <p:cNvSpPr/>
          <p:nvPr/>
        </p:nvSpPr>
        <p:spPr>
          <a:xfrm flipH="1" flipV="1">
            <a:off x="8318274" y="3424637"/>
            <a:ext cx="1405054" cy="167401"/>
          </a:xfrm>
          <a:custGeom>
            <a:avLst/>
            <a:gdLst>
              <a:gd name="connsiteX0" fmla="*/ 0 w 1405054"/>
              <a:gd name="connsiteY0" fmla="*/ 167401 h 167401"/>
              <a:gd name="connsiteX1" fmla="*/ 702527 w 1405054"/>
              <a:gd name="connsiteY1" fmla="*/ 133 h 167401"/>
              <a:gd name="connsiteX2" fmla="*/ 1405054 w 1405054"/>
              <a:gd name="connsiteY2" fmla="*/ 145099 h 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054" h="167401">
                <a:moveTo>
                  <a:pt x="0" y="167401"/>
                </a:moveTo>
                <a:cubicBezTo>
                  <a:pt x="234175" y="85625"/>
                  <a:pt x="468351" y="3850"/>
                  <a:pt x="702527" y="133"/>
                </a:cubicBezTo>
                <a:cubicBezTo>
                  <a:pt x="936703" y="-3584"/>
                  <a:pt x="1170878" y="70757"/>
                  <a:pt x="1405054" y="14509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483CF-07B9-604A-A6B9-2AE3AC7A3617}"/>
              </a:ext>
            </a:extLst>
          </p:cNvPr>
          <p:cNvCxnSpPr/>
          <p:nvPr/>
        </p:nvCxnSpPr>
        <p:spPr>
          <a:xfrm flipH="1">
            <a:off x="7187607" y="3881077"/>
            <a:ext cx="408877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155A69-B05B-BC41-AACC-73EB51FEA9EB}"/>
              </a:ext>
            </a:extLst>
          </p:cNvPr>
          <p:cNvCxnSpPr>
            <a:cxnSpLocks/>
          </p:cNvCxnSpPr>
          <p:nvPr/>
        </p:nvCxnSpPr>
        <p:spPr>
          <a:xfrm>
            <a:off x="7800923" y="3881077"/>
            <a:ext cx="531540" cy="5241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75A656-7D13-234D-82FB-B6487EA2A89B}"/>
              </a:ext>
            </a:extLst>
          </p:cNvPr>
          <p:cNvCxnSpPr>
            <a:cxnSpLocks/>
          </p:cNvCxnSpPr>
          <p:nvPr/>
        </p:nvCxnSpPr>
        <p:spPr>
          <a:xfrm>
            <a:off x="8005362" y="3853027"/>
            <a:ext cx="1564886" cy="5903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09A778-AF7B-A64D-B0EA-3D7F0826FAC4}"/>
              </a:ext>
            </a:extLst>
          </p:cNvPr>
          <p:cNvCxnSpPr>
            <a:cxnSpLocks/>
          </p:cNvCxnSpPr>
          <p:nvPr/>
        </p:nvCxnSpPr>
        <p:spPr>
          <a:xfrm>
            <a:off x="8146467" y="3798570"/>
            <a:ext cx="2642759" cy="60661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AC9797-6556-1A46-8CE6-AB4F1B121959}"/>
              </a:ext>
            </a:extLst>
          </p:cNvPr>
          <p:cNvCxnSpPr>
            <a:cxnSpLocks/>
          </p:cNvCxnSpPr>
          <p:nvPr/>
        </p:nvCxnSpPr>
        <p:spPr>
          <a:xfrm flipH="1">
            <a:off x="7341299" y="3823385"/>
            <a:ext cx="2633999" cy="61064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59495-C504-AE4C-8E0B-CF435A8E2615}"/>
              </a:ext>
            </a:extLst>
          </p:cNvPr>
          <p:cNvCxnSpPr>
            <a:cxnSpLocks/>
          </p:cNvCxnSpPr>
          <p:nvPr/>
        </p:nvCxnSpPr>
        <p:spPr>
          <a:xfrm flipH="1">
            <a:off x="8525753" y="3862361"/>
            <a:ext cx="1570839" cy="5800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CCDDC03-15D1-AF4D-A545-3593D88F3C8E}"/>
              </a:ext>
            </a:extLst>
          </p:cNvPr>
          <p:cNvCxnSpPr>
            <a:cxnSpLocks/>
          </p:cNvCxnSpPr>
          <p:nvPr/>
        </p:nvCxnSpPr>
        <p:spPr>
          <a:xfrm flipH="1">
            <a:off x="9658673" y="3900565"/>
            <a:ext cx="470317" cy="51599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0D8CA6-31F7-6848-8B0A-DEBAE832291E}"/>
              </a:ext>
            </a:extLst>
          </p:cNvPr>
          <p:cNvCxnSpPr>
            <a:cxnSpLocks/>
          </p:cNvCxnSpPr>
          <p:nvPr/>
        </p:nvCxnSpPr>
        <p:spPr>
          <a:xfrm>
            <a:off x="10289882" y="3900565"/>
            <a:ext cx="593556" cy="5098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4AD9539-0E6F-0340-B8F4-ED9401AB57E7}"/>
              </a:ext>
            </a:extLst>
          </p:cNvPr>
          <p:cNvSpPr/>
          <p:nvPr/>
        </p:nvSpPr>
        <p:spPr>
          <a:xfrm rot="1201805">
            <a:off x="7172274" y="311598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69642F5A-F7EF-8B48-A21F-30C75BD6FFE0}"/>
              </a:ext>
            </a:extLst>
          </p:cNvPr>
          <p:cNvSpPr/>
          <p:nvPr/>
        </p:nvSpPr>
        <p:spPr>
          <a:xfrm rot="9192780">
            <a:off x="10748493" y="3127138"/>
            <a:ext cx="131599" cy="1477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8CCFF6-DDF3-544B-B668-1B71C37C935E}"/>
              </a:ext>
            </a:extLst>
          </p:cNvPr>
          <p:cNvSpPr txBox="1"/>
          <p:nvPr/>
        </p:nvSpPr>
        <p:spPr>
          <a:xfrm>
            <a:off x="7778622" y="233095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CFD188-E861-C442-932C-D93E30E54C33}"/>
              </a:ext>
            </a:extLst>
          </p:cNvPr>
          <p:cNvSpPr txBox="1"/>
          <p:nvPr/>
        </p:nvSpPr>
        <p:spPr>
          <a:xfrm>
            <a:off x="9725821" y="2326572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C17D3B-3DA7-5C41-8118-12A831BA80E9}"/>
              </a:ext>
            </a:extLst>
          </p:cNvPr>
          <p:cNvSpPr txBox="1"/>
          <p:nvPr/>
        </p:nvSpPr>
        <p:spPr>
          <a:xfrm>
            <a:off x="7365376" y="5346397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0.291 </a:t>
            </a:r>
          </a:p>
          <a:p>
            <a:r>
              <a:rPr lang="en-US" dirty="0">
                <a:solidFill>
                  <a:schemeClr val="accent1"/>
                </a:solidFill>
              </a:rPr>
              <a:t>C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G = 0.209</a:t>
            </a:r>
          </a:p>
          <a:p>
            <a:r>
              <a:rPr lang="en-US" dirty="0">
                <a:solidFill>
                  <a:schemeClr val="accent1"/>
                </a:solidFill>
              </a:rPr>
              <a:t>T = 0.291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7C0D8-5F24-D744-95EC-01172A853245}"/>
              </a:ext>
            </a:extLst>
          </p:cNvPr>
          <p:cNvSpPr txBox="1"/>
          <p:nvPr/>
        </p:nvSpPr>
        <p:spPr>
          <a:xfrm>
            <a:off x="9736212" y="5368054"/>
            <a:ext cx="147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= 0.169 </a:t>
            </a:r>
          </a:p>
          <a:p>
            <a:r>
              <a:rPr lang="en-US" dirty="0">
                <a:solidFill>
                  <a:srgbClr val="FF0000"/>
                </a:solidFill>
              </a:rPr>
              <a:t>G = 0.331</a:t>
            </a:r>
          </a:p>
          <a:p>
            <a:r>
              <a:rPr lang="en-US" dirty="0">
                <a:solidFill>
                  <a:srgbClr val="FF0000"/>
                </a:solidFill>
              </a:rPr>
              <a:t>G = 0.331 </a:t>
            </a:r>
          </a:p>
          <a:p>
            <a:r>
              <a:rPr lang="en-US" dirty="0">
                <a:solidFill>
                  <a:srgbClr val="FF0000"/>
                </a:solidFill>
              </a:rPr>
              <a:t>T = 0.169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7C09EC-99FC-FF44-867C-1DC0D65DE807}"/>
              </a:ext>
            </a:extLst>
          </p:cNvPr>
          <p:cNvSpPr txBox="1"/>
          <p:nvPr/>
        </p:nvSpPr>
        <p:spPr>
          <a:xfrm>
            <a:off x="8734201" y="358371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CB7836-F6B2-7544-9294-78974756EBC7}"/>
              </a:ext>
            </a:extLst>
          </p:cNvPr>
          <p:cNvSpPr txBox="1"/>
          <p:nvPr/>
        </p:nvSpPr>
        <p:spPr>
          <a:xfrm>
            <a:off x="8680262" y="279932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D99085-4E73-7048-818D-E654FCCBF3F7}"/>
              </a:ext>
            </a:extLst>
          </p:cNvPr>
          <p:cNvSpPr txBox="1"/>
          <p:nvPr/>
        </p:nvSpPr>
        <p:spPr>
          <a:xfrm>
            <a:off x="6290955" y="3199108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FF6A-36E3-854E-8C76-600C47C1F569}"/>
              </a:ext>
            </a:extLst>
          </p:cNvPr>
          <p:cNvSpPr txBox="1"/>
          <p:nvPr/>
        </p:nvSpPr>
        <p:spPr>
          <a:xfrm>
            <a:off x="11113840" y="3187880"/>
            <a:ext cx="7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0.99</a:t>
            </a:r>
          </a:p>
        </p:txBody>
      </p:sp>
    </p:spTree>
    <p:extLst>
      <p:ext uri="{BB962C8B-B14F-4D97-AF65-F5344CB8AC3E}">
        <p14:creationId xmlns:p14="http://schemas.microsoft.com/office/powerpoint/2010/main" val="148279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7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2152650" y="4139936"/>
            <a:ext cx="326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(A)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96A0A9-8C1C-2A45-8B96-756116A714F8}"/>
              </a:ext>
            </a:extLst>
          </p:cNvPr>
          <p:cNvCxnSpPr>
            <a:cxnSpLocks/>
          </p:cNvCxnSpPr>
          <p:nvPr/>
        </p:nvCxnSpPr>
        <p:spPr>
          <a:xfrm>
            <a:off x="3420280" y="4492010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DCD1AAC-85A0-C344-B495-384722C70293}"/>
              </a:ext>
            </a:extLst>
          </p:cNvPr>
          <p:cNvSpPr txBox="1"/>
          <p:nvPr/>
        </p:nvSpPr>
        <p:spPr>
          <a:xfrm>
            <a:off x="5724280" y="4139936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 calculations)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B61B3BD3-607D-B649-8196-A2A50182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C0BD732D-4B56-2049-96AC-7DBFAFEC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BD18DB-37C0-EC47-8232-54E32FFE7EC1}"/>
              </a:ext>
            </a:extLst>
          </p:cNvPr>
          <p:cNvSpPr/>
          <p:nvPr/>
        </p:nvSpPr>
        <p:spPr>
          <a:xfrm>
            <a:off x="3189945" y="5401101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2441392" y="4092727"/>
            <a:ext cx="60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Prob</a:t>
            </a:r>
            <a:r>
              <a:rPr lang="en-US" dirty="0"/>
              <a:t> * Transition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(T)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96A0A9-8C1C-2A45-8B96-756116A714F8}"/>
              </a:ext>
            </a:extLst>
          </p:cNvPr>
          <p:cNvCxnSpPr>
            <a:cxnSpLocks/>
          </p:cNvCxnSpPr>
          <p:nvPr/>
        </p:nvCxnSpPr>
        <p:spPr>
          <a:xfrm>
            <a:off x="4355008" y="4507866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F55EB7-CA4F-1D4D-8A40-39D59D9919EA}"/>
              </a:ext>
            </a:extLst>
          </p:cNvPr>
          <p:cNvSpPr txBox="1"/>
          <p:nvPr/>
        </p:nvSpPr>
        <p:spPr>
          <a:xfrm>
            <a:off x="7984091" y="4057527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 calculations)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891DE3-CFA7-F44C-BBBA-89F6E041563B}"/>
              </a:ext>
            </a:extLst>
          </p:cNvPr>
          <p:cNvSpPr/>
          <p:nvPr/>
        </p:nvSpPr>
        <p:spPr>
          <a:xfrm>
            <a:off x="4093828" y="5391742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DD555ED-7DB0-5943-B024-3220C283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FEB2313-0A51-964E-A68F-2DDCFE73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</p:spTree>
    <p:extLst>
      <p:ext uri="{BB962C8B-B14F-4D97-AF65-F5344CB8AC3E}">
        <p14:creationId xmlns:p14="http://schemas.microsoft.com/office/powerpoint/2010/main" val="197569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36154" y="5431879"/>
            <a:ext cx="6803196" cy="480060"/>
            <a:chOff x="1678385" y="5477848"/>
            <a:chExt cx="6803196" cy="480060"/>
          </a:xfrm>
        </p:grpSpPr>
        <p:sp>
          <p:nvSpPr>
            <p:cNvPr id="4" name="Oval 3"/>
            <p:cNvSpPr/>
            <p:nvPr/>
          </p:nvSpPr>
          <p:spPr>
            <a:xfrm>
              <a:off x="1678385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58182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485264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38870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292143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558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099022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2461" y="5477848"/>
              <a:ext cx="479120" cy="4800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36153" y="6025900"/>
            <a:ext cx="6803196" cy="480060"/>
            <a:chOff x="1678385" y="6071869"/>
            <a:chExt cx="6803196" cy="480060"/>
          </a:xfrm>
        </p:grpSpPr>
        <p:sp>
          <p:nvSpPr>
            <p:cNvPr id="5" name="Oval 4"/>
            <p:cNvSpPr/>
            <p:nvPr/>
          </p:nvSpPr>
          <p:spPr>
            <a:xfrm>
              <a:off x="1678385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8182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485264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438870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292143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619558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7099022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8002461" y="6071869"/>
              <a:ext cx="479120" cy="4800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83" y="4970214"/>
            <a:ext cx="9730087" cy="461665"/>
            <a:chOff x="-1463118" y="4970213"/>
            <a:chExt cx="973008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1463118" y="5000990"/>
              <a:ext cx="29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Observation: Sequence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947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913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35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792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118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621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806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00" y="4970213"/>
              <a:ext cx="22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DD909BC-AC12-3D49-8839-7DFCA9D9BF6A}"/>
              </a:ext>
            </a:extLst>
          </p:cNvPr>
          <p:cNvSpPr txBox="1"/>
          <p:nvPr/>
        </p:nvSpPr>
        <p:spPr>
          <a:xfrm>
            <a:off x="10601452" y="6080823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F5F90A-8A09-AE44-BF3A-14917FC0954E}"/>
              </a:ext>
            </a:extLst>
          </p:cNvPr>
          <p:cNvSpPr txBox="1"/>
          <p:nvPr/>
        </p:nvSpPr>
        <p:spPr>
          <a:xfrm>
            <a:off x="10601452" y="5471854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CB0E66-1E92-F64A-B872-29BB2B0C3572}"/>
              </a:ext>
            </a:extLst>
          </p:cNvPr>
          <p:cNvSpPr/>
          <p:nvPr/>
        </p:nvSpPr>
        <p:spPr>
          <a:xfrm>
            <a:off x="2379644" y="5683784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BB16ED-D72D-8D4D-8C7B-1A0D88682B8A}"/>
              </a:ext>
            </a:extLst>
          </p:cNvPr>
          <p:cNvSpPr txBox="1"/>
          <p:nvPr/>
        </p:nvSpPr>
        <p:spPr>
          <a:xfrm>
            <a:off x="2324118" y="5727273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3A18FE-E1AE-EA43-A725-A2C6BC9F5352}"/>
              </a:ext>
            </a:extLst>
          </p:cNvPr>
          <p:cNvCxnSpPr/>
          <p:nvPr/>
        </p:nvCxnSpPr>
        <p:spPr>
          <a:xfrm>
            <a:off x="3721733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23401E3-33ED-074F-8016-708E0689BB28}"/>
              </a:ext>
            </a:extLst>
          </p:cNvPr>
          <p:cNvCxnSpPr/>
          <p:nvPr/>
        </p:nvCxnSpPr>
        <p:spPr>
          <a:xfrm>
            <a:off x="4625172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0707F0F-B6B1-2B46-96F7-124B7780F214}"/>
              </a:ext>
            </a:extLst>
          </p:cNvPr>
          <p:cNvCxnSpPr>
            <a:cxnSpLocks/>
          </p:cNvCxnSpPr>
          <p:nvPr/>
        </p:nvCxnSpPr>
        <p:spPr>
          <a:xfrm flipV="1">
            <a:off x="2924616" y="5620614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BF6B3-4C34-FB49-83D3-B7E3B8F20401}"/>
              </a:ext>
            </a:extLst>
          </p:cNvPr>
          <p:cNvCxnSpPr/>
          <p:nvPr/>
        </p:nvCxnSpPr>
        <p:spPr>
          <a:xfrm>
            <a:off x="5506575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8F01A-3728-2343-8ADA-63A7C5A10FEB}"/>
              </a:ext>
            </a:extLst>
          </p:cNvPr>
          <p:cNvCxnSpPr/>
          <p:nvPr/>
        </p:nvCxnSpPr>
        <p:spPr>
          <a:xfrm>
            <a:off x="6410014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4912672-14D4-9849-B1CB-DDEACEF01AB9}"/>
              </a:ext>
            </a:extLst>
          </p:cNvPr>
          <p:cNvCxnSpPr/>
          <p:nvPr/>
        </p:nvCxnSpPr>
        <p:spPr>
          <a:xfrm>
            <a:off x="7313454" y="5661592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33417F-C2C6-994A-AD3E-605AB8051105}"/>
              </a:ext>
            </a:extLst>
          </p:cNvPr>
          <p:cNvCxnSpPr/>
          <p:nvPr/>
        </p:nvCxnSpPr>
        <p:spPr>
          <a:xfrm>
            <a:off x="8216893" y="566159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F5893-F54E-5A4A-8486-3117052A8285}"/>
              </a:ext>
            </a:extLst>
          </p:cNvPr>
          <p:cNvCxnSpPr/>
          <p:nvPr/>
        </p:nvCxnSpPr>
        <p:spPr>
          <a:xfrm>
            <a:off x="9131875" y="5661036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975401-120B-EC43-80E1-9ED6DEDA8469}"/>
              </a:ext>
            </a:extLst>
          </p:cNvPr>
          <p:cNvCxnSpPr/>
          <p:nvPr/>
        </p:nvCxnSpPr>
        <p:spPr>
          <a:xfrm>
            <a:off x="3709858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9713FE-5556-5444-B4C8-E9786CD996A4}"/>
              </a:ext>
            </a:extLst>
          </p:cNvPr>
          <p:cNvCxnSpPr/>
          <p:nvPr/>
        </p:nvCxnSpPr>
        <p:spPr>
          <a:xfrm>
            <a:off x="4613297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EEF481F-1050-904C-86FF-076C4DB930CB}"/>
              </a:ext>
            </a:extLst>
          </p:cNvPr>
          <p:cNvCxnSpPr/>
          <p:nvPr/>
        </p:nvCxnSpPr>
        <p:spPr>
          <a:xfrm>
            <a:off x="5494700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FBF13E7-80D6-2249-95B7-64F9061EE4DA}"/>
              </a:ext>
            </a:extLst>
          </p:cNvPr>
          <p:cNvCxnSpPr/>
          <p:nvPr/>
        </p:nvCxnSpPr>
        <p:spPr>
          <a:xfrm>
            <a:off x="6398139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73BCF5-2832-2C46-95AF-B4AF433BE5B4}"/>
              </a:ext>
            </a:extLst>
          </p:cNvPr>
          <p:cNvCxnSpPr/>
          <p:nvPr/>
        </p:nvCxnSpPr>
        <p:spPr>
          <a:xfrm>
            <a:off x="7301579" y="640775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202A9C1-349D-F94B-92B1-AE3AB852E8A0}"/>
              </a:ext>
            </a:extLst>
          </p:cNvPr>
          <p:cNvCxnSpPr/>
          <p:nvPr/>
        </p:nvCxnSpPr>
        <p:spPr>
          <a:xfrm>
            <a:off x="8205018" y="640775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24EE02A-DADC-294C-B2AC-D85D7976117A}"/>
              </a:ext>
            </a:extLst>
          </p:cNvPr>
          <p:cNvCxnSpPr/>
          <p:nvPr/>
        </p:nvCxnSpPr>
        <p:spPr>
          <a:xfrm>
            <a:off x="9120000" y="6407202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531E39-74E9-EE4A-80A5-BAD8BD541274}"/>
              </a:ext>
            </a:extLst>
          </p:cNvPr>
          <p:cNvCxnSpPr>
            <a:cxnSpLocks/>
          </p:cNvCxnSpPr>
          <p:nvPr/>
        </p:nvCxnSpPr>
        <p:spPr>
          <a:xfrm>
            <a:off x="2914454" y="6095693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D12573-C28F-5F43-851B-97EA50AB2D1A}"/>
              </a:ext>
            </a:extLst>
          </p:cNvPr>
          <p:cNvCxnSpPr>
            <a:cxnSpLocks/>
          </p:cNvCxnSpPr>
          <p:nvPr/>
        </p:nvCxnSpPr>
        <p:spPr>
          <a:xfrm flipV="1">
            <a:off x="3767002" y="584403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E98CD7C-0303-E54D-829E-44265DB8220E}"/>
              </a:ext>
            </a:extLst>
          </p:cNvPr>
          <p:cNvCxnSpPr>
            <a:cxnSpLocks/>
          </p:cNvCxnSpPr>
          <p:nvPr/>
        </p:nvCxnSpPr>
        <p:spPr>
          <a:xfrm>
            <a:off x="3710223" y="586085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5CA4C9-432B-5B40-8356-7629998C8539}"/>
              </a:ext>
            </a:extLst>
          </p:cNvPr>
          <p:cNvCxnSpPr>
            <a:cxnSpLocks/>
          </p:cNvCxnSpPr>
          <p:nvPr/>
        </p:nvCxnSpPr>
        <p:spPr>
          <a:xfrm flipV="1">
            <a:off x="4629804" y="5848094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93320B5-5ADE-5145-830B-3AFBE59C373B}"/>
              </a:ext>
            </a:extLst>
          </p:cNvPr>
          <p:cNvCxnSpPr>
            <a:cxnSpLocks/>
          </p:cNvCxnSpPr>
          <p:nvPr/>
        </p:nvCxnSpPr>
        <p:spPr>
          <a:xfrm>
            <a:off x="4573025" y="5864912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9ECF06-DC06-FF4C-8F10-7AA309974BBB}"/>
              </a:ext>
            </a:extLst>
          </p:cNvPr>
          <p:cNvCxnSpPr>
            <a:cxnSpLocks/>
          </p:cNvCxnSpPr>
          <p:nvPr/>
        </p:nvCxnSpPr>
        <p:spPr>
          <a:xfrm flipV="1">
            <a:off x="5542218" y="586723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009B07-2F86-F84D-9366-AB5BA523FCAF}"/>
              </a:ext>
            </a:extLst>
          </p:cNvPr>
          <p:cNvCxnSpPr>
            <a:cxnSpLocks/>
          </p:cNvCxnSpPr>
          <p:nvPr/>
        </p:nvCxnSpPr>
        <p:spPr>
          <a:xfrm>
            <a:off x="5485439" y="588405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A2F76E-7E14-1040-94E7-36919BAC92D4}"/>
              </a:ext>
            </a:extLst>
          </p:cNvPr>
          <p:cNvCxnSpPr>
            <a:cxnSpLocks/>
          </p:cNvCxnSpPr>
          <p:nvPr/>
        </p:nvCxnSpPr>
        <p:spPr>
          <a:xfrm flipV="1">
            <a:off x="6440110" y="58622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6BD7870-766A-D94F-9FF4-4B48D1F2A3C1}"/>
              </a:ext>
            </a:extLst>
          </p:cNvPr>
          <p:cNvCxnSpPr>
            <a:cxnSpLocks/>
          </p:cNvCxnSpPr>
          <p:nvPr/>
        </p:nvCxnSpPr>
        <p:spPr>
          <a:xfrm>
            <a:off x="6383331" y="58790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A46BE77-0593-6345-9D2F-CBD071AD2732}"/>
              </a:ext>
            </a:extLst>
          </p:cNvPr>
          <p:cNvCxnSpPr>
            <a:cxnSpLocks/>
          </p:cNvCxnSpPr>
          <p:nvPr/>
        </p:nvCxnSpPr>
        <p:spPr>
          <a:xfrm flipV="1">
            <a:off x="7373645" y="5868246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6109D78-3B98-B646-B712-DE4EBE7EFA7C}"/>
              </a:ext>
            </a:extLst>
          </p:cNvPr>
          <p:cNvCxnSpPr>
            <a:cxnSpLocks/>
          </p:cNvCxnSpPr>
          <p:nvPr/>
        </p:nvCxnSpPr>
        <p:spPr>
          <a:xfrm>
            <a:off x="7316866" y="5885064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3C5C418-D4A5-B14C-AF27-DB95CA6B7E37}"/>
              </a:ext>
            </a:extLst>
          </p:cNvPr>
          <p:cNvCxnSpPr>
            <a:cxnSpLocks/>
          </p:cNvCxnSpPr>
          <p:nvPr/>
        </p:nvCxnSpPr>
        <p:spPr>
          <a:xfrm flipV="1">
            <a:off x="8243562" y="587072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24AFB9E-5541-F641-AFF1-3A05224C60A1}"/>
              </a:ext>
            </a:extLst>
          </p:cNvPr>
          <p:cNvCxnSpPr>
            <a:cxnSpLocks/>
          </p:cNvCxnSpPr>
          <p:nvPr/>
        </p:nvCxnSpPr>
        <p:spPr>
          <a:xfrm>
            <a:off x="8186783" y="588754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495656-6207-B448-BFDD-362C2D9B87E8}"/>
              </a:ext>
            </a:extLst>
          </p:cNvPr>
          <p:cNvCxnSpPr>
            <a:cxnSpLocks/>
          </p:cNvCxnSpPr>
          <p:nvPr/>
        </p:nvCxnSpPr>
        <p:spPr>
          <a:xfrm flipV="1">
            <a:off x="9176779" y="5866332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AD8E63-7F34-4C4E-96BE-67664123363F}"/>
              </a:ext>
            </a:extLst>
          </p:cNvPr>
          <p:cNvCxnSpPr>
            <a:cxnSpLocks/>
          </p:cNvCxnSpPr>
          <p:nvPr/>
        </p:nvCxnSpPr>
        <p:spPr>
          <a:xfrm>
            <a:off x="9120000" y="5883150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30E7EA-2434-D84B-B2AB-B365AF88E86D}"/>
              </a:ext>
            </a:extLst>
          </p:cNvPr>
          <p:cNvSpPr txBox="1"/>
          <p:nvPr/>
        </p:nvSpPr>
        <p:spPr>
          <a:xfrm>
            <a:off x="7132037" y="3715146"/>
            <a:ext cx="60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</a:t>
            </a:r>
            <a:r>
              <a:rPr lang="en-US" dirty="0" err="1"/>
              <a:t>Prob</a:t>
            </a:r>
            <a:r>
              <a:rPr lang="en-US" dirty="0"/>
              <a:t> * Transition </a:t>
            </a:r>
            <a:r>
              <a:rPr lang="en-US" dirty="0" err="1"/>
              <a:t>Prob</a:t>
            </a:r>
            <a:r>
              <a:rPr lang="en-US" dirty="0"/>
              <a:t> * </a:t>
            </a:r>
            <a:r>
              <a:rPr lang="en-US" dirty="0" err="1"/>
              <a:t>Prob</a:t>
            </a:r>
            <a:r>
              <a:rPr lang="en-US" dirty="0"/>
              <a:t> Emitting (A)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F55EB7-CA4F-1D4D-8A40-39D59D9919EA}"/>
              </a:ext>
            </a:extLst>
          </p:cNvPr>
          <p:cNvSpPr txBox="1"/>
          <p:nvPr/>
        </p:nvSpPr>
        <p:spPr>
          <a:xfrm>
            <a:off x="10455906" y="4092727"/>
            <a:ext cx="179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 calculations)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891DE3-CFA7-F44C-BBBA-89F6E041563B}"/>
              </a:ext>
            </a:extLst>
          </p:cNvPr>
          <p:cNvSpPr/>
          <p:nvPr/>
        </p:nvSpPr>
        <p:spPr>
          <a:xfrm>
            <a:off x="9502441" y="5393861"/>
            <a:ext cx="577057" cy="11892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DD555ED-7DB0-5943-B024-3220C283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07"/>
            <a:ext cx="10515600" cy="1325563"/>
          </a:xfrm>
        </p:spPr>
        <p:txBody>
          <a:bodyPr/>
          <a:lstStyle/>
          <a:p>
            <a:r>
              <a:rPr lang="en-US" dirty="0"/>
              <a:t>Finding the most likely series of hidden states (Viterbi Path)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FEB2313-0A51-964E-A68F-2DDCFE73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sz="2400" dirty="0"/>
              <a:t>Step 1: given an observed sequence, determine the most probable series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This depends on the specified probabilities: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Initiation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Transition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Process nodes in a sliding window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DEA83A-4C63-CD48-8730-FBAE0E132251}"/>
              </a:ext>
            </a:extLst>
          </p:cNvPr>
          <p:cNvCxnSpPr>
            <a:cxnSpLocks/>
          </p:cNvCxnSpPr>
          <p:nvPr/>
        </p:nvCxnSpPr>
        <p:spPr>
          <a:xfrm>
            <a:off x="9757516" y="4395307"/>
            <a:ext cx="1" cy="46094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9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83770"/>
            <a:ext cx="7886700" cy="3484283"/>
          </a:xfrm>
        </p:spPr>
        <p:txBody>
          <a:bodyPr>
            <a:normAutofit/>
          </a:bodyPr>
          <a:lstStyle/>
          <a:p>
            <a:r>
              <a:rPr lang="en-US" dirty="0"/>
              <a:t>Step 2: update probabilities based on the current most probable path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 the homework, you’ll only be updating the transition probabilities (initiation/emission </a:t>
            </a:r>
            <a:r>
              <a:rPr lang="en-US" dirty="0" err="1"/>
              <a:t>probs</a:t>
            </a:r>
            <a:r>
              <a:rPr lang="en-US" dirty="0"/>
              <a:t> stay fixed)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Calculate how often transitions happen between all pairs of states in the path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Set the new transition probabilities to those frequencies for the next cycle of Viterbi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Step 3: repeat steps 9 times (10 times total)</a:t>
            </a:r>
          </a:p>
        </p:txBody>
      </p:sp>
      <p:sp>
        <p:nvSpPr>
          <p:cNvPr id="4" name="Oval 3"/>
          <p:cNvSpPr/>
          <p:nvPr/>
        </p:nvSpPr>
        <p:spPr>
          <a:xfrm>
            <a:off x="3202385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02385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0582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0582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009264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5009264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91270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91270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816143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816143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771958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771958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8623022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8623022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9526461" y="5477848"/>
            <a:ext cx="479120" cy="4800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9526461" y="6071869"/>
            <a:ext cx="479120" cy="4800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068987" y="553321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AT-rich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5324" y="6126792"/>
            <a:ext cx="95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GC-rich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410" y="5015090"/>
            <a:ext cx="149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Sequence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347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914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035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3793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18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8622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206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5501" y="4970214"/>
            <a:ext cx="2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81506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84944" y="5717878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2"/>
          </p:cNvCxnSpPr>
          <p:nvPr/>
        </p:nvCxnSpPr>
        <p:spPr>
          <a:xfrm>
            <a:off x="5488385" y="5717878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</p:cNvCxnSpPr>
          <p:nvPr/>
        </p:nvCxnSpPr>
        <p:spPr>
          <a:xfrm>
            <a:off x="6391823" y="5717879"/>
            <a:ext cx="42432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95264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98702" y="6311899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102143" y="5717879"/>
            <a:ext cx="424319" cy="594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49BC-856E-6C41-BD89-8159FF4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FACC-6BF1-D241-B32D-D3274C09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</a:t>
            </a:r>
          </a:p>
          <a:p>
            <a:pPr lvl="1"/>
            <a:r>
              <a:rPr lang="en-US" dirty="0"/>
              <a:t>HMMs: General Concept</a:t>
            </a:r>
          </a:p>
          <a:p>
            <a:pPr lvl="2"/>
            <a:r>
              <a:rPr lang="en-US" dirty="0"/>
              <a:t>Build general intuition for how it works</a:t>
            </a:r>
          </a:p>
          <a:p>
            <a:pPr lvl="2"/>
            <a:r>
              <a:rPr lang="en-US" dirty="0"/>
              <a:t>Understanding it in a genomic context</a:t>
            </a:r>
          </a:p>
          <a:p>
            <a:pPr lvl="1"/>
            <a:r>
              <a:rPr lang="en-US" dirty="0"/>
              <a:t>Viterbi Training</a:t>
            </a:r>
          </a:p>
          <a:p>
            <a:pPr lvl="1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741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EDFC-A218-0C4F-84AA-6ADEBC0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032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6D7B5DF-43A2-2042-83BA-C7F0E05CDDF8}"/>
              </a:ext>
            </a:extLst>
          </p:cNvPr>
          <p:cNvSpPr txBox="1"/>
          <p:nvPr/>
        </p:nvSpPr>
        <p:spPr>
          <a:xfrm>
            <a:off x="838200" y="4160643"/>
            <a:ext cx="9250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 </a:t>
            </a:r>
          </a:p>
          <a:p>
            <a:pPr lvl="1"/>
            <a:r>
              <a:rPr lang="en-US" sz="2400" dirty="0"/>
              <a:t>1) Construct HMM </a:t>
            </a:r>
          </a:p>
          <a:p>
            <a:pPr lvl="1"/>
            <a:r>
              <a:rPr lang="en-US" sz="2400" dirty="0"/>
              <a:t>2) Find the Viterbi path</a:t>
            </a:r>
          </a:p>
          <a:p>
            <a:pPr lvl="1"/>
            <a:r>
              <a:rPr lang="en-US" sz="2400" dirty="0"/>
              <a:t>3) Use the Viterbi path to update </a:t>
            </a:r>
            <a:r>
              <a:rPr lang="en-US" sz="2400" dirty="0">
                <a:solidFill>
                  <a:schemeClr val="accent1"/>
                </a:solidFill>
              </a:rPr>
              <a:t>transition probabilities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F72E7-0DDC-D641-9D33-22FA69B2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658A-0AFA-7047-9803-23A30FB9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994"/>
            <a:ext cx="10515600" cy="2156888"/>
          </a:xfrm>
        </p:spPr>
        <p:txBody>
          <a:bodyPr/>
          <a:lstStyle/>
          <a:p>
            <a:r>
              <a:rPr lang="en-US" dirty="0"/>
              <a:t>Given: </a:t>
            </a:r>
          </a:p>
          <a:p>
            <a:pPr lvl="1"/>
            <a:r>
              <a:rPr lang="en-US" dirty="0"/>
              <a:t>DNA sequence (~1.7 million bases, </a:t>
            </a:r>
            <a:r>
              <a:rPr lang="en-US" dirty="0" err="1"/>
              <a:t>Pyrococcus</a:t>
            </a:r>
            <a:r>
              <a:rPr lang="en-US" dirty="0"/>
              <a:t> </a:t>
            </a:r>
            <a:r>
              <a:rPr lang="en-US" dirty="0" err="1"/>
              <a:t>yayanosii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Intiatiation</a:t>
            </a:r>
            <a:r>
              <a:rPr lang="en-US" dirty="0">
                <a:solidFill>
                  <a:schemeClr val="accent2"/>
                </a:solidFill>
              </a:rPr>
              <a:t> probabilities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Transition probabilities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Emission probabilities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63FC76-FABE-604B-8948-4E9B8B6558B2}"/>
              </a:ext>
            </a:extLst>
          </p:cNvPr>
          <p:cNvCxnSpPr>
            <a:cxnSpLocks/>
          </p:cNvCxnSpPr>
          <p:nvPr/>
        </p:nvCxnSpPr>
        <p:spPr>
          <a:xfrm flipH="1">
            <a:off x="4370120" y="5130139"/>
            <a:ext cx="51063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786B20-CAC0-7740-9206-DDBF29538ED5}"/>
              </a:ext>
            </a:extLst>
          </p:cNvPr>
          <p:cNvCxnSpPr/>
          <p:nvPr/>
        </p:nvCxnSpPr>
        <p:spPr>
          <a:xfrm>
            <a:off x="8443356" y="5533901"/>
            <a:ext cx="10331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01AFD-91DD-0F49-9203-15F4B576DB8E}"/>
              </a:ext>
            </a:extLst>
          </p:cNvPr>
          <p:cNvCxnSpPr>
            <a:cxnSpLocks/>
          </p:cNvCxnSpPr>
          <p:nvPr/>
        </p:nvCxnSpPr>
        <p:spPr>
          <a:xfrm>
            <a:off x="9452759" y="5130139"/>
            <a:ext cx="0" cy="4037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0AD67F-7736-C541-BA72-31D1F7D47891}"/>
              </a:ext>
            </a:extLst>
          </p:cNvPr>
          <p:cNvSpPr txBox="1"/>
          <p:nvPr/>
        </p:nvSpPr>
        <p:spPr>
          <a:xfrm>
            <a:off x="9583387" y="5008854"/>
            <a:ext cx="225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9 times</a:t>
            </a:r>
          </a:p>
          <a:p>
            <a:pPr algn="ctr"/>
            <a:r>
              <a:rPr lang="en-US" dirty="0"/>
              <a:t>(10 iterations total)</a:t>
            </a:r>
          </a:p>
        </p:txBody>
      </p:sp>
    </p:spTree>
    <p:extLst>
      <p:ext uri="{BB962C8B-B14F-4D97-AF65-F5344CB8AC3E}">
        <p14:creationId xmlns:p14="http://schemas.microsoft.com/office/powerpoint/2010/main" val="19975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AABEA09-8526-A34C-87DF-2F54FB2AFBD3}"/>
              </a:ext>
            </a:extLst>
          </p:cNvPr>
          <p:cNvSpPr txBox="1"/>
          <p:nvPr/>
        </p:nvSpPr>
        <p:spPr>
          <a:xfrm>
            <a:off x="5842310" y="2426559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6C0CB8-BC54-5A4A-9BB9-AF6C5BEAF619}"/>
              </a:ext>
            </a:extLst>
          </p:cNvPr>
          <p:cNvSpPr txBox="1"/>
          <p:nvPr/>
        </p:nvSpPr>
        <p:spPr>
          <a:xfrm>
            <a:off x="6190380" y="1394682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States: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037C92-4A07-044E-AC0A-68A95F3BA1F2}"/>
              </a:ext>
            </a:extLst>
          </p:cNvPr>
          <p:cNvSpPr txBox="1"/>
          <p:nvPr/>
        </p:nvSpPr>
        <p:spPr>
          <a:xfrm>
            <a:off x="7467364" y="415061"/>
            <a:ext cx="18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C94E80-FA2F-8E4B-9015-091E4867E528}"/>
              </a:ext>
            </a:extLst>
          </p:cNvPr>
          <p:cNvSpPr txBox="1"/>
          <p:nvPr/>
        </p:nvSpPr>
        <p:spPr>
          <a:xfrm>
            <a:off x="290482" y="1961884"/>
            <a:ext cx="460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we predict what the weather was based on observing a person’s behavior?</a:t>
            </a:r>
          </a:p>
        </p:txBody>
      </p:sp>
    </p:spTree>
    <p:extLst>
      <p:ext uri="{BB962C8B-B14F-4D97-AF65-F5344CB8AC3E}">
        <p14:creationId xmlns:p14="http://schemas.microsoft.com/office/powerpoint/2010/main" val="299230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</p:spTree>
    <p:extLst>
      <p:ext uri="{BB962C8B-B14F-4D97-AF65-F5344CB8AC3E}">
        <p14:creationId xmlns:p14="http://schemas.microsoft.com/office/powerpoint/2010/main" val="18288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34922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24FA4-1323-AF45-BBC5-C214ECA1006B}"/>
              </a:ext>
            </a:extLst>
          </p:cNvPr>
          <p:cNvCxnSpPr/>
          <p:nvPr/>
        </p:nvCxnSpPr>
        <p:spPr>
          <a:xfrm>
            <a:off x="3250422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5B1A93-E539-9F4D-8E70-B4BC19F1C366}"/>
              </a:ext>
            </a:extLst>
          </p:cNvPr>
          <p:cNvCxnSpPr/>
          <p:nvPr/>
        </p:nvCxnSpPr>
        <p:spPr>
          <a:xfrm>
            <a:off x="4153861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A3761E-19B6-3046-B77C-DFE13000C49E}"/>
              </a:ext>
            </a:extLst>
          </p:cNvPr>
          <p:cNvCxnSpPr/>
          <p:nvPr/>
        </p:nvCxnSpPr>
        <p:spPr>
          <a:xfrm>
            <a:off x="5035264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340282-C0AF-A144-BCDB-A75289BBF2A2}"/>
              </a:ext>
            </a:extLst>
          </p:cNvPr>
          <p:cNvCxnSpPr/>
          <p:nvPr/>
        </p:nvCxnSpPr>
        <p:spPr>
          <a:xfrm>
            <a:off x="5938703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367915-9D3D-D042-B073-71E9FB2E48C1}"/>
              </a:ext>
            </a:extLst>
          </p:cNvPr>
          <p:cNvCxnSpPr/>
          <p:nvPr/>
        </p:nvCxnSpPr>
        <p:spPr>
          <a:xfrm>
            <a:off x="6842143" y="6376493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AB64A6-7BA5-CB45-A5B7-EFA1103AA36D}"/>
              </a:ext>
            </a:extLst>
          </p:cNvPr>
          <p:cNvCxnSpPr/>
          <p:nvPr/>
        </p:nvCxnSpPr>
        <p:spPr>
          <a:xfrm>
            <a:off x="7745582" y="6376493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59BFBD6-3D9C-9B4C-842A-BB6CAD10E2BB}"/>
              </a:ext>
            </a:extLst>
          </p:cNvPr>
          <p:cNvCxnSpPr/>
          <p:nvPr/>
        </p:nvCxnSpPr>
        <p:spPr>
          <a:xfrm>
            <a:off x="8660564" y="637593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CB9854E-4360-674C-8648-949ACA09BA8D}"/>
              </a:ext>
            </a:extLst>
          </p:cNvPr>
          <p:cNvCxnSpPr>
            <a:cxnSpLocks/>
          </p:cNvCxnSpPr>
          <p:nvPr/>
        </p:nvCxnSpPr>
        <p:spPr>
          <a:xfrm>
            <a:off x="2455018" y="6064428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6FEECD-6974-F240-BA33-5C2AD7ABE567}"/>
              </a:ext>
            </a:extLst>
          </p:cNvPr>
          <p:cNvCxnSpPr>
            <a:cxnSpLocks/>
          </p:cNvCxnSpPr>
          <p:nvPr/>
        </p:nvCxnSpPr>
        <p:spPr>
          <a:xfrm flipV="1">
            <a:off x="3307566" y="581276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A60C24-7FE0-8143-AB95-FDAFC310D3D1}"/>
              </a:ext>
            </a:extLst>
          </p:cNvPr>
          <p:cNvCxnSpPr>
            <a:cxnSpLocks/>
          </p:cNvCxnSpPr>
          <p:nvPr/>
        </p:nvCxnSpPr>
        <p:spPr>
          <a:xfrm>
            <a:off x="3250787" y="582958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FD1CFC-013D-4D47-906B-9B499F233341}"/>
              </a:ext>
            </a:extLst>
          </p:cNvPr>
          <p:cNvCxnSpPr>
            <a:cxnSpLocks/>
          </p:cNvCxnSpPr>
          <p:nvPr/>
        </p:nvCxnSpPr>
        <p:spPr>
          <a:xfrm flipV="1">
            <a:off x="4170368" y="5816829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F11CE2-08A4-BB43-B82B-A5BACCA2B644}"/>
              </a:ext>
            </a:extLst>
          </p:cNvPr>
          <p:cNvCxnSpPr>
            <a:cxnSpLocks/>
          </p:cNvCxnSpPr>
          <p:nvPr/>
        </p:nvCxnSpPr>
        <p:spPr>
          <a:xfrm>
            <a:off x="4113589" y="5833647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CE5C15B-D74F-404F-8ACE-C7CF8A1D8656}"/>
              </a:ext>
            </a:extLst>
          </p:cNvPr>
          <p:cNvCxnSpPr>
            <a:cxnSpLocks/>
          </p:cNvCxnSpPr>
          <p:nvPr/>
        </p:nvCxnSpPr>
        <p:spPr>
          <a:xfrm flipV="1">
            <a:off x="5082782" y="583597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ADB74C-74FE-D64B-92BB-9FA8EB797AC0}"/>
              </a:ext>
            </a:extLst>
          </p:cNvPr>
          <p:cNvCxnSpPr>
            <a:cxnSpLocks/>
          </p:cNvCxnSpPr>
          <p:nvPr/>
        </p:nvCxnSpPr>
        <p:spPr>
          <a:xfrm>
            <a:off x="5026003" y="585278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70FEF2E-EAC0-254F-BCF0-67A9716DB52A}"/>
              </a:ext>
            </a:extLst>
          </p:cNvPr>
          <p:cNvCxnSpPr>
            <a:cxnSpLocks/>
          </p:cNvCxnSpPr>
          <p:nvPr/>
        </p:nvCxnSpPr>
        <p:spPr>
          <a:xfrm flipV="1">
            <a:off x="5980674" y="5830998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B2F3F-E13D-0343-939E-FD134049F12C}"/>
              </a:ext>
            </a:extLst>
          </p:cNvPr>
          <p:cNvCxnSpPr>
            <a:cxnSpLocks/>
          </p:cNvCxnSpPr>
          <p:nvPr/>
        </p:nvCxnSpPr>
        <p:spPr>
          <a:xfrm>
            <a:off x="5923895" y="5847816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4EB53F-6A04-D744-9593-62118886C1BE}"/>
              </a:ext>
            </a:extLst>
          </p:cNvPr>
          <p:cNvCxnSpPr>
            <a:cxnSpLocks/>
          </p:cNvCxnSpPr>
          <p:nvPr/>
        </p:nvCxnSpPr>
        <p:spPr>
          <a:xfrm flipV="1">
            <a:off x="6914209" y="5836981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152AE5-1B06-7A4C-9CD3-ADFE61D28994}"/>
              </a:ext>
            </a:extLst>
          </p:cNvPr>
          <p:cNvCxnSpPr>
            <a:cxnSpLocks/>
          </p:cNvCxnSpPr>
          <p:nvPr/>
        </p:nvCxnSpPr>
        <p:spPr>
          <a:xfrm>
            <a:off x="6857430" y="5853799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0A9DFE-E273-AB4F-AFB4-E7D51FB01441}"/>
              </a:ext>
            </a:extLst>
          </p:cNvPr>
          <p:cNvCxnSpPr>
            <a:cxnSpLocks/>
          </p:cNvCxnSpPr>
          <p:nvPr/>
        </p:nvCxnSpPr>
        <p:spPr>
          <a:xfrm flipV="1">
            <a:off x="7784126" y="5839463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C55249-8292-C84B-BC78-1F25BE17F157}"/>
              </a:ext>
            </a:extLst>
          </p:cNvPr>
          <p:cNvCxnSpPr>
            <a:cxnSpLocks/>
          </p:cNvCxnSpPr>
          <p:nvPr/>
        </p:nvCxnSpPr>
        <p:spPr>
          <a:xfrm>
            <a:off x="7727347" y="5856281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9E153C-F799-3247-9927-43DBADA64424}"/>
              </a:ext>
            </a:extLst>
          </p:cNvPr>
          <p:cNvCxnSpPr>
            <a:cxnSpLocks/>
          </p:cNvCxnSpPr>
          <p:nvPr/>
        </p:nvCxnSpPr>
        <p:spPr>
          <a:xfrm flipV="1">
            <a:off x="8717343" y="5835067"/>
            <a:ext cx="342658" cy="3163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5FA672-710B-9B4C-91DE-5D5088342CAC}"/>
              </a:ext>
            </a:extLst>
          </p:cNvPr>
          <p:cNvCxnSpPr>
            <a:cxnSpLocks/>
          </p:cNvCxnSpPr>
          <p:nvPr/>
        </p:nvCxnSpPr>
        <p:spPr>
          <a:xfrm>
            <a:off x="8660564" y="5851885"/>
            <a:ext cx="384915" cy="32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36466" y="5730950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possible paths</a:t>
            </a:r>
          </a:p>
        </p:txBody>
      </p:sp>
    </p:spTree>
    <p:extLst>
      <p:ext uri="{BB962C8B-B14F-4D97-AF65-F5344CB8AC3E}">
        <p14:creationId xmlns:p14="http://schemas.microsoft.com/office/powerpoint/2010/main" val="409363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Walk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Walk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Walk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Walk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Walk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B646D0-F8DA-874C-869B-5D8C5CE79AEC}"/>
              </a:ext>
            </a:extLst>
          </p:cNvPr>
          <p:cNvCxnSpPr/>
          <p:nvPr/>
        </p:nvCxnSpPr>
        <p:spPr>
          <a:xfrm>
            <a:off x="3262297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41A15-38C5-244A-97F9-E990224365EC}"/>
              </a:ext>
            </a:extLst>
          </p:cNvPr>
          <p:cNvCxnSpPr/>
          <p:nvPr/>
        </p:nvCxnSpPr>
        <p:spPr>
          <a:xfrm>
            <a:off x="4165736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D381F1-3E19-3B48-BE7A-1290FBE41915}"/>
              </a:ext>
            </a:extLst>
          </p:cNvPr>
          <p:cNvCxnSpPr>
            <a:cxnSpLocks/>
          </p:cNvCxnSpPr>
          <p:nvPr/>
        </p:nvCxnSpPr>
        <p:spPr>
          <a:xfrm flipV="1">
            <a:off x="2465180" y="5589349"/>
            <a:ext cx="295960" cy="251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9FAA09-1580-F140-9618-8510C8595F83}"/>
              </a:ext>
            </a:extLst>
          </p:cNvPr>
          <p:cNvCxnSpPr/>
          <p:nvPr/>
        </p:nvCxnSpPr>
        <p:spPr>
          <a:xfrm>
            <a:off x="5047139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8E7D6F3-67CE-4D43-BFE6-B68EC0199456}"/>
              </a:ext>
            </a:extLst>
          </p:cNvPr>
          <p:cNvCxnSpPr/>
          <p:nvPr/>
        </p:nvCxnSpPr>
        <p:spPr>
          <a:xfrm>
            <a:off x="5950578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5DF485-4914-5448-B51B-03D5E438922A}"/>
              </a:ext>
            </a:extLst>
          </p:cNvPr>
          <p:cNvCxnSpPr/>
          <p:nvPr/>
        </p:nvCxnSpPr>
        <p:spPr>
          <a:xfrm>
            <a:off x="6854018" y="5630327"/>
            <a:ext cx="4243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47CC5D-E1DB-4848-8714-28518670AC10}"/>
              </a:ext>
            </a:extLst>
          </p:cNvPr>
          <p:cNvCxnSpPr/>
          <p:nvPr/>
        </p:nvCxnSpPr>
        <p:spPr>
          <a:xfrm>
            <a:off x="7757457" y="5630327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72D1C1-FFC7-F84B-B570-721B6939D130}"/>
              </a:ext>
            </a:extLst>
          </p:cNvPr>
          <p:cNvCxnSpPr/>
          <p:nvPr/>
        </p:nvCxnSpPr>
        <p:spPr>
          <a:xfrm>
            <a:off x="8672439" y="5629771"/>
            <a:ext cx="42432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A1A5AD-3872-D244-BB64-9EF3E7E67B12}"/>
              </a:ext>
            </a:extLst>
          </p:cNvPr>
          <p:cNvSpPr txBox="1"/>
          <p:nvPr/>
        </p:nvSpPr>
        <p:spPr>
          <a:xfrm>
            <a:off x="-131192" y="5094590"/>
            <a:ext cx="228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Weight Path</a:t>
            </a:r>
          </a:p>
          <a:p>
            <a:pPr algn="ctr"/>
            <a:r>
              <a:rPr lang="en-US" dirty="0"/>
              <a:t>(i.e. most probable path)</a:t>
            </a:r>
          </a:p>
        </p:txBody>
      </p:sp>
    </p:spTree>
    <p:extLst>
      <p:ext uri="{BB962C8B-B14F-4D97-AF65-F5344CB8AC3E}">
        <p14:creationId xmlns:p14="http://schemas.microsoft.com/office/powerpoint/2010/main" val="37819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69E-AD37-9547-9A36-230ECA6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HMMs: General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3A2-6BDA-4F4E-9125-367DFBD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1" y="230023"/>
            <a:ext cx="4019569" cy="30950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05176C-9166-9C44-AF99-2954161954BF}"/>
              </a:ext>
            </a:extLst>
          </p:cNvPr>
          <p:cNvSpPr/>
          <p:nvPr/>
        </p:nvSpPr>
        <p:spPr>
          <a:xfrm>
            <a:off x="2761140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864A85-6DCE-7F44-91CB-71D1015E7509}"/>
              </a:ext>
            </a:extLst>
          </p:cNvPr>
          <p:cNvSpPr/>
          <p:nvPr/>
        </p:nvSpPr>
        <p:spPr>
          <a:xfrm>
            <a:off x="366457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EF81-DAC1-5B43-8695-B306830FBDC6}"/>
              </a:ext>
            </a:extLst>
          </p:cNvPr>
          <p:cNvSpPr/>
          <p:nvPr/>
        </p:nvSpPr>
        <p:spPr>
          <a:xfrm>
            <a:off x="4568019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D17721-2FE2-9146-989A-72EC0971C61D}"/>
              </a:ext>
            </a:extLst>
          </p:cNvPr>
          <p:cNvSpPr/>
          <p:nvPr/>
        </p:nvSpPr>
        <p:spPr>
          <a:xfrm>
            <a:off x="547145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8E732-0369-3D4F-A564-AB4AACCFFD16}"/>
              </a:ext>
            </a:extLst>
          </p:cNvPr>
          <p:cNvSpPr/>
          <p:nvPr/>
        </p:nvSpPr>
        <p:spPr>
          <a:xfrm>
            <a:off x="6374898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62174D-BA64-E540-BFB4-11D7B499BD49}"/>
              </a:ext>
            </a:extLst>
          </p:cNvPr>
          <p:cNvSpPr/>
          <p:nvPr/>
        </p:nvSpPr>
        <p:spPr>
          <a:xfrm>
            <a:off x="727833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8D3D7D-E839-B945-96BD-C06849D083EB}"/>
              </a:ext>
            </a:extLst>
          </p:cNvPr>
          <p:cNvSpPr/>
          <p:nvPr/>
        </p:nvSpPr>
        <p:spPr>
          <a:xfrm>
            <a:off x="8181777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E1317-8C06-4A4A-B833-EBB830294844}"/>
              </a:ext>
            </a:extLst>
          </p:cNvPr>
          <p:cNvSpPr/>
          <p:nvPr/>
        </p:nvSpPr>
        <p:spPr>
          <a:xfrm>
            <a:off x="9085216" y="6111319"/>
            <a:ext cx="479120" cy="48006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6F21DE-2209-444D-A4A1-691451371F47}"/>
              </a:ext>
            </a:extLst>
          </p:cNvPr>
          <p:cNvSpPr/>
          <p:nvPr/>
        </p:nvSpPr>
        <p:spPr>
          <a:xfrm>
            <a:off x="2761140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FA6E1A-2566-7B4C-AF6B-539F4FAE0C9F}"/>
              </a:ext>
            </a:extLst>
          </p:cNvPr>
          <p:cNvSpPr/>
          <p:nvPr/>
        </p:nvSpPr>
        <p:spPr>
          <a:xfrm>
            <a:off x="366457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BA8AF7-43D2-C845-9839-130A061F0AFC}"/>
              </a:ext>
            </a:extLst>
          </p:cNvPr>
          <p:cNvSpPr/>
          <p:nvPr/>
        </p:nvSpPr>
        <p:spPr>
          <a:xfrm>
            <a:off x="4568019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247476-3D84-7846-B563-36A281EB5152}"/>
              </a:ext>
            </a:extLst>
          </p:cNvPr>
          <p:cNvSpPr/>
          <p:nvPr/>
        </p:nvSpPr>
        <p:spPr>
          <a:xfrm>
            <a:off x="547145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B36D86-622B-C446-9649-7E1837F9C2AA}"/>
              </a:ext>
            </a:extLst>
          </p:cNvPr>
          <p:cNvSpPr/>
          <p:nvPr/>
        </p:nvSpPr>
        <p:spPr>
          <a:xfrm>
            <a:off x="6374898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AB278B-1A81-B843-8AA5-689D2115D273}"/>
              </a:ext>
            </a:extLst>
          </p:cNvPr>
          <p:cNvSpPr/>
          <p:nvPr/>
        </p:nvSpPr>
        <p:spPr>
          <a:xfrm>
            <a:off x="727833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0AC0C-3784-5D47-9DF8-56E5ECA837DD}"/>
              </a:ext>
            </a:extLst>
          </p:cNvPr>
          <p:cNvSpPr/>
          <p:nvPr/>
        </p:nvSpPr>
        <p:spPr>
          <a:xfrm>
            <a:off x="8181777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F0D735-C42F-534C-ADB2-257397ED6217}"/>
              </a:ext>
            </a:extLst>
          </p:cNvPr>
          <p:cNvSpPr/>
          <p:nvPr/>
        </p:nvSpPr>
        <p:spPr>
          <a:xfrm>
            <a:off x="9085216" y="5349319"/>
            <a:ext cx="479120" cy="4800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8D0BA-F5C4-CF4B-B294-5D686F8466DF}"/>
              </a:ext>
            </a:extLst>
          </p:cNvPr>
          <p:cNvSpPr txBox="1"/>
          <p:nvPr/>
        </p:nvSpPr>
        <p:spPr>
          <a:xfrm rot="18446826">
            <a:off x="2604778" y="429775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1: 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A7912-2674-A24F-9830-56294F39A5D0}"/>
              </a:ext>
            </a:extLst>
          </p:cNvPr>
          <p:cNvSpPr txBox="1"/>
          <p:nvPr/>
        </p:nvSpPr>
        <p:spPr>
          <a:xfrm rot="18446826">
            <a:off x="341805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Clean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6906-4B8E-414D-B63C-63106CF349DB}"/>
              </a:ext>
            </a:extLst>
          </p:cNvPr>
          <p:cNvSpPr txBox="1"/>
          <p:nvPr/>
        </p:nvSpPr>
        <p:spPr>
          <a:xfrm rot="18446826">
            <a:off x="4321495" y="4333818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E83E-EA9C-BB49-936A-C80D7D01AAB2}"/>
              </a:ext>
            </a:extLst>
          </p:cNvPr>
          <p:cNvSpPr txBox="1"/>
          <p:nvPr/>
        </p:nvSpPr>
        <p:spPr>
          <a:xfrm rot="18446826">
            <a:off x="5201285" y="4374394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Clean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6FF3D-209E-7942-B9C4-966BA346C4EC}"/>
              </a:ext>
            </a:extLst>
          </p:cNvPr>
          <p:cNvSpPr txBox="1"/>
          <p:nvPr/>
        </p:nvSpPr>
        <p:spPr>
          <a:xfrm rot="18446826">
            <a:off x="608107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5: Clean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1466F-0789-6643-8BB1-6B4C3202E82E}"/>
              </a:ext>
            </a:extLst>
          </p:cNvPr>
          <p:cNvSpPr txBox="1"/>
          <p:nvPr/>
        </p:nvSpPr>
        <p:spPr>
          <a:xfrm rot="18446826">
            <a:off x="6960866" y="4308560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6: Clean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3F1CE-FA6F-3E44-A6E3-5E8C087D2B8E}"/>
              </a:ext>
            </a:extLst>
          </p:cNvPr>
          <p:cNvSpPr txBox="1"/>
          <p:nvPr/>
        </p:nvSpPr>
        <p:spPr>
          <a:xfrm rot="18446826">
            <a:off x="7789145" y="4333817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7: Clean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8B3C3A-CB0F-8C47-AC3D-59A27137EF3E}"/>
              </a:ext>
            </a:extLst>
          </p:cNvPr>
          <p:cNvSpPr txBox="1"/>
          <p:nvPr/>
        </p:nvSpPr>
        <p:spPr>
          <a:xfrm rot="18446826">
            <a:off x="8716362" y="4308559"/>
            <a:ext cx="154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8: Clean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08BD8-D190-9046-AE38-6BB7887D95E4}"/>
              </a:ext>
            </a:extLst>
          </p:cNvPr>
          <p:cNvSpPr txBox="1"/>
          <p:nvPr/>
        </p:nvSpPr>
        <p:spPr>
          <a:xfrm>
            <a:off x="10288470" y="5400046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361C21-713F-8E4C-9FDC-A73BF85303D3}"/>
              </a:ext>
            </a:extLst>
          </p:cNvPr>
          <p:cNvSpPr txBox="1"/>
          <p:nvPr/>
        </p:nvSpPr>
        <p:spPr>
          <a:xfrm>
            <a:off x="10288470" y="6111319"/>
            <a:ext cx="1294410" cy="3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8F7B37-B4F9-354E-97D4-27C4136515B4}"/>
              </a:ext>
            </a:extLst>
          </p:cNvPr>
          <p:cNvSpPr/>
          <p:nvPr/>
        </p:nvSpPr>
        <p:spPr>
          <a:xfrm>
            <a:off x="1986060" y="5676423"/>
            <a:ext cx="479120" cy="48006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813A641-803C-AD48-BB11-CCB2476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466" y="2984592"/>
            <a:ext cx="525041" cy="7428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48F8B-0E7A-2A47-8272-821A25F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78" y="2951723"/>
            <a:ext cx="746735" cy="746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F6F32D-9F15-5340-B3DF-CED2A036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27" y="3380576"/>
            <a:ext cx="563625" cy="563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C16D3E-A668-804B-9BB6-445AB42F0E61}"/>
              </a:ext>
            </a:extLst>
          </p:cNvPr>
          <p:cNvSpPr txBox="1"/>
          <p:nvPr/>
        </p:nvSpPr>
        <p:spPr>
          <a:xfrm>
            <a:off x="407577" y="4482416"/>
            <a:ext cx="22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List: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827D2-D01B-B540-9BAF-36FD6F6DB96D}"/>
              </a:ext>
            </a:extLst>
          </p:cNvPr>
          <p:cNvSpPr txBox="1"/>
          <p:nvPr/>
        </p:nvSpPr>
        <p:spPr>
          <a:xfrm>
            <a:off x="1930534" y="5719912"/>
            <a:ext cx="86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A7C26-955A-1C4E-A87D-44771796B53F}"/>
              </a:ext>
            </a:extLst>
          </p:cNvPr>
          <p:cNvSpPr txBox="1"/>
          <p:nvPr/>
        </p:nvSpPr>
        <p:spPr>
          <a:xfrm>
            <a:off x="910228" y="2252597"/>
            <a:ext cx="550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the most probable path now?</a:t>
            </a:r>
          </a:p>
        </p:txBody>
      </p:sp>
    </p:spTree>
    <p:extLst>
      <p:ext uri="{BB962C8B-B14F-4D97-AF65-F5344CB8AC3E}">
        <p14:creationId xmlns:p14="http://schemas.microsoft.com/office/powerpoint/2010/main" val="241852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959</Words>
  <Application>Microsoft Macintosh PowerPoint</Application>
  <PresentationFormat>Widescreen</PresentationFormat>
  <Paragraphs>277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Discussion Section Week 7</vt:lpstr>
      <vt:lpstr>Agenda</vt:lpstr>
      <vt:lpstr>Homework 6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HMMs: General Concept</vt:lpstr>
      <vt:lpstr>Applying this Concept To Genomics/HW6</vt:lpstr>
      <vt:lpstr>Finding the most likely series of hidden states (Viterbi Path)</vt:lpstr>
      <vt:lpstr>Finding the most likely series of hidden states (Viterbi Path)</vt:lpstr>
      <vt:lpstr>Finding the most likely series of hidden states (Viterbi Path)</vt:lpstr>
      <vt:lpstr>Finding the most likely series of hidden states (Viterbi Path)</vt:lpstr>
      <vt:lpstr>Viterbi training</vt:lpstr>
      <vt:lpstr>Questions?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Section Week 7</dc:title>
  <dc:creator>Eliah G. Overbey</dc:creator>
  <cp:lastModifiedBy>Eliah G. Overbey</cp:lastModifiedBy>
  <cp:revision>24</cp:revision>
  <dcterms:created xsi:type="dcterms:W3CDTF">2019-02-20T22:58:04Z</dcterms:created>
  <dcterms:modified xsi:type="dcterms:W3CDTF">2019-02-22T00:50:00Z</dcterms:modified>
</cp:coreProperties>
</file>