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337" r:id="rId3"/>
    <p:sldId id="338" r:id="rId4"/>
    <p:sldId id="341" r:id="rId5"/>
    <p:sldId id="340" r:id="rId6"/>
    <p:sldId id="342" r:id="rId7"/>
    <p:sldId id="347" r:id="rId8"/>
    <p:sldId id="350" r:id="rId9"/>
    <p:sldId id="351" r:id="rId10"/>
    <p:sldId id="345" r:id="rId11"/>
    <p:sldId id="346" r:id="rId12"/>
    <p:sldId id="348" r:id="rId13"/>
    <p:sldId id="328" r:id="rId14"/>
    <p:sldId id="352" r:id="rId15"/>
    <p:sldId id="336" r:id="rId16"/>
    <p:sldId id="34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0659"/>
  </p:normalViewPr>
  <p:slideViewPr>
    <p:cSldViewPr snapToGrid="0" snapToObjects="1">
      <p:cViewPr varScale="1">
        <p:scale>
          <a:sx n="108" d="100"/>
          <a:sy n="108" d="100"/>
        </p:scale>
        <p:origin x="224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44C19-72A1-214F-9068-CA6F2F0A8340}" type="datetimeFigureOut">
              <a:rPr lang="en-US" smtClean="0"/>
              <a:t>3/11/19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32BAB-26D5-9F4D-85B4-8EAC4FA0C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80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4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www.cs.rochester.edu</a:t>
            </a:r>
            <a:r>
              <a:rPr lang="en-US" dirty="0"/>
              <a:t>/u/</a:t>
            </a:r>
            <a:r>
              <a:rPr lang="en-US" dirty="0" err="1"/>
              <a:t>james</a:t>
            </a:r>
            <a:r>
              <a:rPr lang="en-US" dirty="0"/>
              <a:t>/CSC248/Lec11.pdf</a:t>
            </a:r>
          </a:p>
          <a:p>
            <a:endParaRPr lang="en-US" dirty="0"/>
          </a:p>
          <a:p>
            <a:r>
              <a:rPr lang="en-US" dirty="0" err="1"/>
              <a:t>Extentions</a:t>
            </a:r>
            <a:r>
              <a:rPr lang="en-US" dirty="0"/>
              <a:t> of HMM models</a:t>
            </a:r>
          </a:p>
          <a:p>
            <a:r>
              <a:rPr lang="en-US" dirty="0"/>
              <a:t>How to combine HMMs with other modeling strategies</a:t>
            </a:r>
          </a:p>
          <a:p>
            <a:r>
              <a:rPr lang="en-US" dirty="0"/>
              <a:t>Tuesday of week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24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78BF-9DB6-D84B-A5EA-E08D0BC07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F4409-DF0F-B74E-936B-FD332100B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C0778-DC4E-124D-81C4-4579C3E0E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87A30-D0DE-6941-8E9C-93734290B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5B92E-1727-3D4E-B497-02DCFA49E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2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8743D-252C-9045-88B0-DE47AD8F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BB9676-CDDF-5B4F-AE6F-E1AA91379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18865-591F-3742-BD00-635B1A80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B4B6B-4BB1-F842-B061-D2FC28D7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12B0B-D115-F64A-BBAE-D89F9469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7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304150-8F1A-EB4C-AFAA-C0C65159F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9E903-D848-B647-9BCD-7E093E34E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0C93C-299C-D141-87DE-773391B98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70290-9AED-364A-9F88-66D54AA20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2323D-67C1-E44A-B271-2F440E10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8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9536B-EF5B-C841-BDBD-9DC32C4B2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43CB6-5696-8B4F-B36A-DB384F2AF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2A547-BE7E-0A4C-BB50-5DE05C414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4FB29-EBFD-6B49-A1A0-04286FF0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5A76C-E5BD-D145-A089-CE72A6B64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7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8992C-0F8B-CA42-AD9E-B0C1EFA87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6A8DC-B527-B24B-94EC-4565EB93D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4A3B3-AF14-4944-8B93-EEEB78CF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1A9F2-AEEF-0B4E-83B3-7719E4DA9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AF4E-77DD-C946-BA0A-51579B60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9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0CD23-CEAC-754A-B8AC-AE4703D20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3EB25-4011-1642-A120-E1FA1E3213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8CB8D-AD71-D649-8F95-35C8040AC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1FE32-2EA1-014A-AAF3-17A18A39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6FAE3-6252-3D48-B4EF-30CD8E0C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2B3A7-6037-1C4D-A6F4-721062C3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7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C07C-7217-574B-96E1-C793BD6F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60EA7-081F-7240-9602-2AC2427CA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95DFB-C1FC-D246-8F25-47336B1E4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C1208F-D312-3E44-998E-808EBF176C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F06C7-D05A-C943-B7CF-ECC468EC6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DAB691-1F9C-1C4B-B939-4BAD61F18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FB8EA1-5626-9C41-8ED5-4A79154B1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D4F80-0EE3-4F4E-B5E5-D22536728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6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7E45A-96DB-3C45-9422-DD1A9933F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2DB7B2-D552-724A-A92C-4A1DB6E1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76A29B-E0E3-5846-830C-1F760BAB1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6A5DB7-E7D1-2046-853A-9322FE509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2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6F392-11BA-674F-9EC8-E2A22384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4A5C41-940B-1C48-B1F1-D65EEBF76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1C541-E9C3-5142-A8E6-6ECF9189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3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ECEAD-A979-B344-894A-8987C8F8A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5786B-8D1C-1745-80CA-32E20B08A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4D7DF-B34E-EE4F-B3FB-3DEE7C000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8DD29-267F-654A-945A-9A866ECE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9291F-1E63-114D-AF18-539476C26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99ED1-1FA6-9546-AD63-6BC4EC34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8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364B-6EE8-2241-B555-C1C599AC1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567B47-D2F2-6846-9713-35E22BC94A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6ABA6-80A3-CA4E-B30D-36DBE5B88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9D135-C4C0-6C41-820A-05AB21B6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46714-8847-A744-B622-D74012DA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E0CD2-D916-9741-AA8A-263F6CC1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3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46BBBB-F918-EE4D-B591-C2C546D6C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8754A-2DAE-3E43-9E73-2EC5CCEE2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AFDBF-C02F-1C48-B579-88F040C8B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1A0E9-5B67-144C-AE25-8397509AE4C3}" type="datetimeFigureOut">
              <a:rPr lang="en-US" smtClean="0"/>
              <a:t>3/11/19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66747-8B46-B849-9B72-671054DFD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67199-07DB-E643-9A74-202E797AD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6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asstationwithoutpumps.wordpress.com/2014/05/06/sum-of-probabilities-in-log-prob-spac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5C699-B952-FB4B-B50B-F4DE5D2997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Section </a:t>
            </a:r>
            <a:br>
              <a:rPr lang="en-US" dirty="0"/>
            </a:br>
            <a:r>
              <a:rPr lang="en-US" dirty="0"/>
              <a:t>Week 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46A09-937A-3C40-B148-EBDE51ACC7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Eliah</a:t>
            </a:r>
            <a:r>
              <a:rPr lang="en-US" dirty="0"/>
              <a:t> </a:t>
            </a:r>
            <a:r>
              <a:rPr lang="en-US" dirty="0" err="1"/>
              <a:t>Overbey</a:t>
            </a:r>
            <a:endParaRPr lang="en-US" dirty="0"/>
          </a:p>
          <a:p>
            <a:r>
              <a:rPr lang="en-US" dirty="0"/>
              <a:t>Feb 28 2019</a:t>
            </a:r>
          </a:p>
        </p:txBody>
      </p:sp>
    </p:spTree>
    <p:extLst>
      <p:ext uri="{BB962C8B-B14F-4D97-AF65-F5344CB8AC3E}">
        <p14:creationId xmlns:p14="http://schemas.microsoft.com/office/powerpoint/2010/main" val="861028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alternative way to think about updating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2642" y="4004508"/>
            <a:ext cx="8686800" cy="2548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the probabilities at each node:</a:t>
            </a:r>
          </a:p>
          <a:p>
            <a:r>
              <a:rPr lang="en-US" dirty="0"/>
              <a:t>Figure out the probability of being in state </a:t>
            </a:r>
            <a:r>
              <a:rPr lang="en-US" i="1" dirty="0"/>
              <a:t>k</a:t>
            </a:r>
            <a:r>
              <a:rPr lang="en-US" dirty="0"/>
              <a:t> at position </a:t>
            </a:r>
            <a:r>
              <a:rPr lang="en-US" i="1" dirty="0" err="1"/>
              <a:t>i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096000" y="3733800"/>
            <a:ext cx="0" cy="3046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513" y="5207749"/>
            <a:ext cx="387933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38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alternative way to think about updating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2642" y="3833618"/>
            <a:ext cx="8686800" cy="2719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Consider the probabilities at each edge:</a:t>
            </a:r>
          </a:p>
          <a:p>
            <a:r>
              <a:rPr lang="en-US" sz="1800" dirty="0"/>
              <a:t>Figure out the probability of going from state </a:t>
            </a:r>
            <a:r>
              <a:rPr lang="en-US" sz="1800" i="1" dirty="0"/>
              <a:t>k </a:t>
            </a:r>
            <a:r>
              <a:rPr lang="en-US" sz="1800" dirty="0"/>
              <a:t>to state </a:t>
            </a:r>
            <a:r>
              <a:rPr lang="en-US" sz="1800" i="1" dirty="0"/>
              <a:t>l </a:t>
            </a:r>
            <a:r>
              <a:rPr lang="en-US" sz="1800" dirty="0"/>
              <a:t>from position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dirty="0"/>
              <a:t>to position </a:t>
            </a:r>
            <a:r>
              <a:rPr lang="en-US" sz="1800" i="1" dirty="0"/>
              <a:t>i</a:t>
            </a:r>
            <a:r>
              <a:rPr lang="en-US" sz="1800" dirty="0"/>
              <a:t>+1</a:t>
            </a:r>
          </a:p>
          <a:p>
            <a:r>
              <a:rPr lang="en-US" sz="1800" dirty="0"/>
              <a:t>Note: The emission probability </a:t>
            </a:r>
            <a:r>
              <a:rPr lang="en-US" sz="1800" dirty="0" err="1"/>
              <a:t>e</a:t>
            </a:r>
            <a:r>
              <a:rPr lang="en-US" sz="1800" baseline="-25000" dirty="0" err="1"/>
              <a:t>k</a:t>
            </a:r>
            <a:r>
              <a:rPr lang="en-US" sz="1800" dirty="0"/>
              <a:t>(S</a:t>
            </a:r>
            <a:r>
              <a:rPr lang="en-US" sz="1800" baseline="-25000" dirty="0"/>
              <a:t>i</a:t>
            </a:r>
            <a:r>
              <a:rPr lang="en-US" sz="1800" dirty="0"/>
              <a:t>) has been factored out of the forward probability below. If you already calculated it in to the forward probability, you don’t have to do it twice.</a:t>
            </a:r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705600" y="3037738"/>
            <a:ext cx="0" cy="73152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284" y="5453624"/>
            <a:ext cx="6020364" cy="124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alternative way to think about updating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4000"/>
            <a:ext cx="8382000" cy="5105400"/>
          </a:xfrm>
        </p:spPr>
        <p:txBody>
          <a:bodyPr/>
          <a:lstStyle/>
          <a:p>
            <a:r>
              <a:rPr lang="en-US" sz="3000" dirty="0"/>
              <a:t>The initial probabilities for each state </a:t>
            </a:r>
            <a:r>
              <a:rPr lang="en-US" sz="3000" i="1" dirty="0"/>
              <a:t>k</a:t>
            </a:r>
            <a:r>
              <a:rPr lang="en-US" sz="3000" dirty="0"/>
              <a:t> can be updated to</a:t>
            </a:r>
            <a:br>
              <a:rPr lang="en-US" dirty="0"/>
            </a:br>
            <a:r>
              <a:rPr lang="en-US" sz="1600" dirty="0"/>
              <a:t> </a:t>
            </a:r>
          </a:p>
          <a:p>
            <a:r>
              <a:rPr lang="en-US" sz="3000" dirty="0"/>
              <a:t>The transition probability from state </a:t>
            </a:r>
            <a:r>
              <a:rPr lang="en-US" sz="3000" i="1" dirty="0"/>
              <a:t>k</a:t>
            </a:r>
            <a:r>
              <a:rPr lang="en-US" sz="3000" dirty="0"/>
              <a:t> to state </a:t>
            </a:r>
            <a:r>
              <a:rPr lang="en-US" sz="3000" i="1" dirty="0"/>
              <a:t>l</a:t>
            </a:r>
            <a:r>
              <a:rPr lang="en-US" sz="3000" dirty="0"/>
              <a:t> can be updated to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200" dirty="0"/>
              <a:t> </a:t>
            </a:r>
          </a:p>
          <a:p>
            <a:r>
              <a:rPr lang="en-US" sz="3000" dirty="0"/>
              <a:t>The emission probability for symbol </a:t>
            </a:r>
            <a:r>
              <a:rPr lang="en-US" sz="3000" i="1" dirty="0"/>
              <a:t>v</a:t>
            </a:r>
            <a:r>
              <a:rPr lang="en-US" sz="3000" dirty="0"/>
              <a:t> from state </a:t>
            </a:r>
            <a:r>
              <a:rPr lang="en-US" sz="3000" i="1" dirty="0"/>
              <a:t>k </a:t>
            </a:r>
            <a:r>
              <a:rPr lang="en-US" sz="3000" dirty="0"/>
              <a:t> can be updated to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7777" b="20000"/>
          <a:stretch/>
        </p:blipFill>
        <p:spPr>
          <a:xfrm>
            <a:off x="4286250" y="2057718"/>
            <a:ext cx="1809750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4793" b="3665"/>
          <a:stretch/>
        </p:blipFill>
        <p:spPr>
          <a:xfrm>
            <a:off x="5220928" y="3390318"/>
            <a:ext cx="1061120" cy="1084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4650" y="5166360"/>
            <a:ext cx="1965064" cy="14630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48104" y="3513712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Remember to ignore the last position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5965" y="5440680"/>
            <a:ext cx="290132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28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en-US" dirty="0"/>
              <a:t>Notes for debugging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789" y="1544782"/>
            <a:ext cx="10818421" cy="5181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Try calculating some simple forward and backward probabilities by hand to check your algorithm</a:t>
            </a:r>
          </a:p>
          <a:p>
            <a:pPr marL="514350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/>
              <a:t>Make sure the sum of the numerators for a single state or transition from a given state equals the associated denominator</a:t>
            </a:r>
          </a:p>
          <a:p>
            <a:pPr marL="514350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/>
              <a:t>The likelihood at each iteration should increase; if it decreases, then you have a bug</a:t>
            </a:r>
          </a:p>
          <a:p>
            <a:pPr marL="514350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/>
              <a:t>Your program should take less than </a:t>
            </a:r>
            <a:r>
              <a:rPr lang="en-US" u="sng" dirty="0"/>
              <a:t>250 iterations</a:t>
            </a:r>
            <a:r>
              <a:rPr lang="en-US" dirty="0"/>
              <a:t>. Have a print statement in your program to keep track of iterations as your program is running.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31-7DD0-BC4C-9850-88569A9EB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14733-5EAC-C04C-AF8D-3AB07CDF6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This happens when numbers are too small to be stored in a variable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Solutions: </a:t>
            </a:r>
          </a:p>
          <a:p>
            <a:r>
              <a:rPr lang="en-US" dirty="0"/>
              <a:t>Scale weights to be close to 1 (affects all paths by same constant factor – which can be multiplied back later)</a:t>
            </a:r>
          </a:p>
          <a:p>
            <a:r>
              <a:rPr lang="en-US" dirty="0"/>
              <a:t>Use log weights, so can add instead of multiplying</a:t>
            </a:r>
          </a:p>
          <a:p>
            <a:endParaRPr lang="en-US" dirty="0"/>
          </a:p>
          <a:p>
            <a:r>
              <a:rPr lang="en-US" dirty="0"/>
              <a:t>Ex: Instead of 0.0001 * 0.0002, you can do: </a:t>
            </a:r>
          </a:p>
          <a:p>
            <a:pPr marL="0" indent="0">
              <a:buNone/>
            </a:pPr>
            <a:r>
              <a:rPr lang="en-US" dirty="0"/>
              <a:t>   log(0.0001) + log(0.0002)</a:t>
            </a:r>
          </a:p>
          <a:p>
            <a:pPr marL="0" indent="0">
              <a:buNone/>
            </a:pPr>
            <a:r>
              <a:rPr lang="en-US" dirty="0"/>
              <a:t>What about when you need to sum probabilities in </a:t>
            </a:r>
            <a:r>
              <a:rPr lang="en-US" dirty="0" err="1"/>
              <a:t>logspace</a:t>
            </a:r>
            <a:r>
              <a:rPr lang="en-US" dirty="0"/>
              <a:t>? See this blogpost for a solution: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https://gasstationwithoutpumps.wordpress.com/2014/05/06/sum-of-probabilities-in-log-prob-space/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3284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483878"/>
            <a:ext cx="117565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HW7: detecting G+C-rich regions round II </a:t>
            </a:r>
            <a:br>
              <a:rPr lang="en-US" dirty="0"/>
            </a:br>
            <a:r>
              <a:rPr lang="en-US" dirty="0"/>
              <a:t>(Baum-Welch)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11257807" cy="4953000"/>
          </a:xfrm>
        </p:spPr>
        <p:txBody>
          <a:bodyPr>
            <a:normAutofit/>
          </a:bodyPr>
          <a:lstStyle/>
          <a:p>
            <a:r>
              <a:rPr lang="en-US" dirty="0"/>
              <a:t>Due 11:59pm Wednesday, March 6</a:t>
            </a:r>
          </a:p>
          <a:p>
            <a:endParaRPr lang="en-US" dirty="0"/>
          </a:p>
          <a:p>
            <a:r>
              <a:rPr lang="en-US" dirty="0"/>
              <a:t>Assignment: use Baum-Welch algorithm to identify G+C-rich regions in a genome sequence</a:t>
            </a:r>
          </a:p>
          <a:p>
            <a:pPr lvl="1"/>
            <a:r>
              <a:rPr lang="en-US" dirty="0"/>
              <a:t>Input: same as last time!</a:t>
            </a:r>
          </a:p>
          <a:p>
            <a:pPr lvl="1"/>
            <a:r>
              <a:rPr lang="en-US" dirty="0"/>
              <a:t>Run Baum-Welch until the increase in sequence log-likelihood is less than 0.1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14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483878"/>
            <a:ext cx="117565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HW7: detecting G+C-rich regions round II </a:t>
            </a:r>
            <a:br>
              <a:rPr lang="en-US" dirty="0"/>
            </a:br>
            <a:r>
              <a:rPr lang="en-US" dirty="0"/>
              <a:t>(Baum-Welch)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11257807" cy="4953000"/>
          </a:xfrm>
        </p:spPr>
        <p:txBody>
          <a:bodyPr>
            <a:normAutofit/>
          </a:bodyPr>
          <a:lstStyle/>
          <a:p>
            <a:r>
              <a:rPr lang="en-US" dirty="0"/>
              <a:t>Due 11:59pm Wednesday, March 6</a:t>
            </a:r>
          </a:p>
          <a:p>
            <a:endParaRPr lang="en-US" dirty="0"/>
          </a:p>
          <a:p>
            <a:r>
              <a:rPr lang="en-US" dirty="0"/>
              <a:t>Assignment: use Baum-Welch algorithm to identify G+C-rich regions in a genome sequence</a:t>
            </a:r>
          </a:p>
          <a:p>
            <a:pPr lvl="1"/>
            <a:r>
              <a:rPr lang="en-US" dirty="0"/>
              <a:t>Input: same as last time!</a:t>
            </a:r>
          </a:p>
          <a:p>
            <a:pPr lvl="1"/>
            <a:r>
              <a:rPr lang="en-US" dirty="0"/>
              <a:t>Run Baum-Welch until the increase in sequence log-likelihood is less than 0.1</a:t>
            </a:r>
          </a:p>
          <a:p>
            <a:pPr lvl="1"/>
            <a:r>
              <a:rPr lang="en-US" dirty="0"/>
              <a:t>Output:</a:t>
            </a:r>
          </a:p>
          <a:p>
            <a:pPr lvl="2"/>
            <a:r>
              <a:rPr lang="en-US" dirty="0"/>
              <a:t>Name and first line of the FASTA file</a:t>
            </a:r>
          </a:p>
          <a:p>
            <a:pPr lvl="2"/>
            <a:r>
              <a:rPr lang="en-US" dirty="0"/>
              <a:t>Number of iterations until convergence</a:t>
            </a:r>
          </a:p>
          <a:p>
            <a:pPr lvl="2"/>
            <a:r>
              <a:rPr lang="en-US" dirty="0"/>
              <a:t>Final sequence log-likelihood</a:t>
            </a:r>
          </a:p>
          <a:p>
            <a:pPr lvl="2"/>
            <a:r>
              <a:rPr lang="en-US" dirty="0"/>
              <a:t>Final probabilities (initial, transition, emission)</a:t>
            </a:r>
          </a:p>
          <a:p>
            <a:pPr lvl="3"/>
            <a:r>
              <a:rPr lang="en-US" dirty="0"/>
              <a:t>Scientific notation, four significant digits (see template)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1"/>
            <a:ext cx="8229600" cy="4221163"/>
          </a:xfrm>
        </p:spPr>
        <p:txBody>
          <a:bodyPr/>
          <a:lstStyle/>
          <a:p>
            <a:pPr>
              <a:spcAft>
                <a:spcPts val="3000"/>
              </a:spcAft>
            </a:pPr>
            <a:r>
              <a:rPr lang="en-US" dirty="0"/>
              <a:t>HW6 questions</a:t>
            </a:r>
          </a:p>
          <a:p>
            <a:pPr>
              <a:spcAft>
                <a:spcPts val="3000"/>
              </a:spcAft>
            </a:pPr>
            <a:r>
              <a:rPr lang="en-US" dirty="0"/>
              <a:t>Baum-Welch (forward-backward) algorithm</a:t>
            </a:r>
          </a:p>
          <a:p>
            <a:pPr>
              <a:spcAft>
                <a:spcPts val="3000"/>
              </a:spcAft>
            </a:pPr>
            <a:r>
              <a:rPr lang="en-US" dirty="0"/>
              <a:t>HW7</a:t>
            </a:r>
          </a:p>
        </p:txBody>
      </p:sp>
    </p:spTree>
    <p:extLst>
      <p:ext uri="{BB962C8B-B14F-4D97-AF65-F5344CB8AC3E}">
        <p14:creationId xmlns:p14="http://schemas.microsoft.com/office/powerpoint/2010/main" val="172183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Baum-Welch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66" y="2182407"/>
            <a:ext cx="1121030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 Use the </a:t>
            </a:r>
            <a:r>
              <a:rPr lang="en-US" b="1" dirty="0"/>
              <a:t>forward algorithm</a:t>
            </a:r>
            <a:r>
              <a:rPr lang="en-US" dirty="0"/>
              <a:t> to calculate the forward probabilities for the HMM.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2. Use the</a:t>
            </a:r>
            <a:r>
              <a:rPr lang="en-US" b="1" dirty="0"/>
              <a:t> backward algorithm</a:t>
            </a:r>
            <a:r>
              <a:rPr lang="en-US" dirty="0"/>
              <a:t> calculate the backward probabilities for the HMM.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3. Re-estimate transition, emission, and initial probabilities by calculating the expected number of each edge type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4. Calculate the new log likelihood of the model (the likelihood of our observations given our re-tuned model)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5. Repeat until the change in log likelihood is smaller than a given threshold or when a maximum number of iterations is passed.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681187-A436-7949-A48B-C57EEC961F8C}"/>
              </a:ext>
            </a:extLst>
          </p:cNvPr>
          <p:cNvSpPr/>
          <p:nvPr/>
        </p:nvSpPr>
        <p:spPr>
          <a:xfrm>
            <a:off x="1124196" y="1506022"/>
            <a:ext cx="10679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42729"/>
                </a:solidFill>
                <a:effectLst/>
                <a:latin typeface="Arial" panose="020B0604020202020204" pitchFamily="34" charset="0"/>
              </a:rPr>
              <a:t>Baum–Welch is an expectation-maximization algorithm that uses the forward–backward algorithm.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74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Forward-backward algorithm</a:t>
            </a:r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096000" y="3733800"/>
            <a:ext cx="0" cy="3046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57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Forward-backward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169210"/>
            <a:ext cx="8229600" cy="2383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each node:</a:t>
            </a:r>
          </a:p>
          <a:p>
            <a:r>
              <a:rPr lang="en-US" dirty="0"/>
              <a:t>Forward: store the sum of probabilities of paths ending at position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state </a:t>
            </a:r>
            <a:r>
              <a:rPr lang="en-US" i="1" dirty="0"/>
              <a:t>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Backward: store the sum of probabilities of paths starting at position </a:t>
            </a:r>
            <a:r>
              <a:rPr lang="en-US" i="1" dirty="0" err="1">
                <a:solidFill>
                  <a:schemeClr val="bg1"/>
                </a:solidFill>
              </a:rPr>
              <a:t>i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state </a:t>
            </a:r>
            <a:r>
              <a:rPr lang="en-US" i="1" dirty="0">
                <a:solidFill>
                  <a:schemeClr val="bg1"/>
                </a:solidFill>
              </a:rPr>
              <a:t>k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096000" y="3733800"/>
            <a:ext cx="0" cy="3046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55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Forward-backward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169210"/>
            <a:ext cx="8229600" cy="2383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each node:</a:t>
            </a:r>
          </a:p>
          <a:p>
            <a:r>
              <a:rPr lang="en-US" dirty="0"/>
              <a:t>Forward: store the sum of probabilities of paths ending at position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state </a:t>
            </a:r>
            <a:r>
              <a:rPr lang="en-US" i="1" dirty="0"/>
              <a:t>k</a:t>
            </a:r>
            <a:endParaRPr lang="en-US" dirty="0"/>
          </a:p>
          <a:p>
            <a:r>
              <a:rPr lang="en-US" dirty="0"/>
              <a:t> Backward: store the sum of probabilities of paths starting at position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state </a:t>
            </a:r>
            <a:r>
              <a:rPr lang="en-US" i="1" dirty="0"/>
              <a:t>k</a:t>
            </a:r>
            <a:endParaRPr lang="en-US" dirty="0"/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096000" y="3733800"/>
            <a:ext cx="0" cy="3046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48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Mathematical Terminology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7230" y="1840677"/>
                <a:ext cx="10997539" cy="4297363"/>
              </a:xfrm>
            </p:spPr>
            <p:txBody>
              <a:bodyPr/>
              <a:lstStyle/>
              <a:p>
                <a:r>
                  <a:rPr lang="en-US" dirty="0"/>
                  <a:t>Some terminology for the following slides:</a:t>
                </a:r>
              </a:p>
              <a:p>
                <a:pPr lvl="1"/>
                <a:r>
                  <a:rPr lang="el-GR" dirty="0"/>
                  <a:t>α</a:t>
                </a:r>
                <a:r>
                  <a:rPr lang="en-US" i="1" baseline="-25000" dirty="0"/>
                  <a:t>k</a:t>
                </a:r>
                <a:r>
                  <a:rPr lang="en-US" dirty="0"/>
                  <a:t>(</a:t>
                </a:r>
                <a:r>
                  <a:rPr lang="en-US" i="1" dirty="0" err="1"/>
                  <a:t>i</a:t>
                </a:r>
                <a:r>
                  <a:rPr lang="en-US" dirty="0"/>
                  <a:t>): The forward probability of being in state </a:t>
                </a:r>
                <a:r>
                  <a:rPr lang="en-US" i="1" dirty="0"/>
                  <a:t>k </a:t>
                </a:r>
                <a:r>
                  <a:rPr lang="en-US" dirty="0"/>
                  <a:t>at position </a:t>
                </a:r>
                <a:r>
                  <a:rPr lang="en-US" i="1" dirty="0" err="1"/>
                  <a:t>i</a:t>
                </a:r>
                <a:endParaRPr lang="en-US" i="1" dirty="0"/>
              </a:p>
              <a:p>
                <a:pPr lvl="1"/>
                <a:r>
                  <a:rPr lang="el-GR" dirty="0"/>
                  <a:t>β</a:t>
                </a:r>
                <a:r>
                  <a:rPr lang="en-US" i="1" baseline="-25000" dirty="0"/>
                  <a:t>k</a:t>
                </a:r>
                <a:r>
                  <a:rPr lang="en-US" dirty="0"/>
                  <a:t>(</a:t>
                </a:r>
                <a:r>
                  <a:rPr lang="en-US" i="1" dirty="0" err="1"/>
                  <a:t>i</a:t>
                </a:r>
                <a:r>
                  <a:rPr lang="en-US" dirty="0"/>
                  <a:t>): The backward probability of being in state </a:t>
                </a:r>
                <a:r>
                  <a:rPr lang="en-US" i="1" dirty="0"/>
                  <a:t>k </a:t>
                </a:r>
                <a:r>
                  <a:rPr lang="en-US" dirty="0"/>
                  <a:t>at position </a:t>
                </a:r>
                <a:r>
                  <a:rPr lang="en-US" i="1" dirty="0" err="1"/>
                  <a:t>i</a:t>
                </a:r>
                <a:endParaRPr lang="en-US" i="1" dirty="0"/>
              </a:p>
              <a:p>
                <a:pPr lvl="1"/>
                <a:r>
                  <a:rPr lang="en-US" i="1" dirty="0" err="1"/>
                  <a:t>e</a:t>
                </a:r>
                <a:r>
                  <a:rPr lang="en-US" i="1" baseline="-25000" dirty="0" err="1"/>
                  <a:t>k</a:t>
                </a:r>
                <a:r>
                  <a:rPr lang="en-US" dirty="0"/>
                  <a:t>(S</a:t>
                </a:r>
                <a:r>
                  <a:rPr lang="en-US" i="1" baseline="-25000" dirty="0"/>
                  <a:t>i</a:t>
                </a:r>
                <a:r>
                  <a:rPr lang="en-US" dirty="0"/>
                  <a:t>): The emission probability of the character at position </a:t>
                </a:r>
                <a:r>
                  <a:rPr lang="en-US" i="1" dirty="0" err="1"/>
                  <a:t>i</a:t>
                </a:r>
                <a:r>
                  <a:rPr lang="en-US" dirty="0"/>
                  <a:t> in state </a:t>
                </a:r>
                <a:r>
                  <a:rPr lang="en-US" i="1" dirty="0"/>
                  <a:t>k</a:t>
                </a:r>
              </a:p>
              <a:p>
                <a:pPr lvl="1"/>
                <a:r>
                  <a:rPr lang="en-US" i="1" dirty="0" err="1"/>
                  <a:t>a</a:t>
                </a:r>
                <a:r>
                  <a:rPr lang="en-US" i="1" baseline="-25000" dirty="0" err="1"/>
                  <a:t>kl</a:t>
                </a:r>
                <a:r>
                  <a:rPr lang="en-US" dirty="0"/>
                  <a:t>: The transition probability from state </a:t>
                </a:r>
                <a:r>
                  <a:rPr lang="en-US" i="1" dirty="0"/>
                  <a:t>k</a:t>
                </a:r>
                <a:r>
                  <a:rPr lang="en-US" dirty="0"/>
                  <a:t> to state </a:t>
                </a:r>
                <a:r>
                  <a:rPr lang="en-US" i="1" dirty="0"/>
                  <a:t>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i="1" baseline="-25000" dirty="0"/>
                  <a:t>k</a:t>
                </a:r>
                <a:r>
                  <a:rPr lang="en-US" i="1" dirty="0"/>
                  <a:t>: </a:t>
                </a:r>
                <a:r>
                  <a:rPr lang="en-US" dirty="0"/>
                  <a:t>The initiation </a:t>
                </a:r>
                <a:r>
                  <a:rPr lang="en-US" dirty="0" err="1"/>
                  <a:t>probablility</a:t>
                </a:r>
                <a:r>
                  <a:rPr lang="en-US" dirty="0"/>
                  <a:t> to state k</a:t>
                </a:r>
              </a:p>
              <a:p>
                <a:pPr lvl="1"/>
                <a:r>
                  <a:rPr lang="en-US" i="1" dirty="0"/>
                  <a:t>N = </a:t>
                </a:r>
                <a:r>
                  <a:rPr lang="en-US" dirty="0"/>
                  <a:t>Number of states/number of incoming edges to a node</a:t>
                </a:r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7230" y="1840677"/>
                <a:ext cx="10997539" cy="4297363"/>
              </a:xfrm>
              <a:blipFill>
                <a:blip r:embed="rId2"/>
                <a:stretch>
                  <a:fillRect l="-923" t="-23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3435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𝑎𝑗𝑘</m:t>
                        </m:r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15" t="-14655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3C9A70-7E4B-AF40-9B8B-6C2784B0F60D}"/>
              </a:ext>
            </a:extLst>
          </p:cNvPr>
          <p:cNvSpPr txBox="1"/>
          <p:nvPr/>
        </p:nvSpPr>
        <p:spPr>
          <a:xfrm>
            <a:off x="1635014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9A3617-C265-9843-87CC-B12B15E2EE76}"/>
              </a:ext>
            </a:extLst>
          </p:cNvPr>
          <p:cNvSpPr txBox="1"/>
          <p:nvPr/>
        </p:nvSpPr>
        <p:spPr>
          <a:xfrm>
            <a:off x="2940725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9EE906-559C-A541-A8A1-C611596AF0E7}"/>
              </a:ext>
            </a:extLst>
          </p:cNvPr>
          <p:cNvSpPr txBox="1"/>
          <p:nvPr/>
        </p:nvSpPr>
        <p:spPr>
          <a:xfrm>
            <a:off x="4246434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5453816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5453816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1961" t="-103333" r="-20294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103333" r="-10097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2941" t="-103333" r="-1961" b="-1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1961" t="-210345" r="-202941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210345" r="-100971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2941" t="-210345" r="-1961" b="-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3019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D8A6-E269-2C42-8352-DD77F356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CC8B4-6882-D043-A342-DD5C747F2B69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6C06491-0495-F04E-8BB6-E80A3D04BCCF}"/>
              </a:ext>
            </a:extLst>
          </p:cNvPr>
          <p:cNvCxnSpPr>
            <a:stCxn id="9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B46E0AE-3D81-824A-B638-E0D0968C73E9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C687BE-41F7-DD4E-BB83-AEF073F68C77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533C77-FD74-214A-9385-93741CF72542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585763-CD1A-404B-BF89-699BFB02E39B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960322-80C6-2E4A-B1EF-891BAE22850F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6FECA7-0D5B-6B48-A1D2-4688446F43AD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DAB76EE-1379-744B-9442-D8506D894148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61C42D-D1C0-EF4A-928B-748E0EDE79D7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3C79B1-97AC-F646-AF14-FA3C8621679A}"/>
              </a:ext>
            </a:extLst>
          </p:cNvPr>
          <p:cNvCxnSpPr>
            <a:stCxn id="8" idx="6"/>
            <a:endCxn id="9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F2E1CE-C285-4F40-ADA5-FBE4263CC1B8}"/>
              </a:ext>
            </a:extLst>
          </p:cNvPr>
          <p:cNvCxnSpPr>
            <a:endCxn id="11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E24B7D-46FC-8148-93EB-7692752B9867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F6AAC4-358B-054F-AC1E-989E2A750822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0F3EDF-2F52-2341-A82F-6C4ED121E6A2}"/>
              </a:ext>
            </a:extLst>
          </p:cNvPr>
          <p:cNvCxnSpPr>
            <a:stCxn id="8" idx="6"/>
            <a:endCxn id="10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8A58791-B30F-A74B-81D3-79D831541761}"/>
              </a:ext>
            </a:extLst>
          </p:cNvPr>
          <p:cNvCxnSpPr>
            <a:stCxn id="10" idx="6"/>
            <a:endCxn id="12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312991-1522-5A4F-BCBE-E862DA2ADD67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6A551F-CF07-C545-BB16-D05DFB2A92F6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A1BC6A1-0D51-C440-9715-5F797165C2A6}"/>
              </a:ext>
            </a:extLst>
          </p:cNvPr>
          <p:cNvCxnSpPr>
            <a:stCxn id="11" idx="6"/>
            <a:endCxn id="14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A0948C-22DB-0949-9485-A0B3E62C7564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033811-D3AD-3B4C-8424-5E5B3C1329F9}"/>
              </a:ext>
            </a:extLst>
          </p:cNvPr>
          <p:cNvCxnSpPr>
            <a:stCxn id="12" idx="6"/>
            <a:endCxn id="14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2788321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2788321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1961" t="-103333" r="-20294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103333" r="-10097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941" t="-103333" r="-1961" b="-1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1961" t="-210345" r="-202941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210345" r="-100971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941" t="-210345" r="-1961" b="-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134E54B5-FEDA-E24C-90ED-40EEBFF3EDB4}"/>
              </a:ext>
            </a:extLst>
          </p:cNvPr>
          <p:cNvSpPr txBox="1"/>
          <p:nvPr/>
        </p:nvSpPr>
        <p:spPr>
          <a:xfrm>
            <a:off x="1635014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585303-2E6E-3F48-9591-781AB36D164D}"/>
              </a:ext>
            </a:extLst>
          </p:cNvPr>
          <p:cNvSpPr txBox="1"/>
          <p:nvPr/>
        </p:nvSpPr>
        <p:spPr>
          <a:xfrm>
            <a:off x="2940725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87F846-5C7D-734D-9138-D74A42E7EF7E}"/>
              </a:ext>
            </a:extLst>
          </p:cNvPr>
          <p:cNvSpPr txBox="1"/>
          <p:nvPr/>
        </p:nvSpPr>
        <p:spPr>
          <a:xfrm>
            <a:off x="4246434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FC0933-92D4-FF45-AD44-B31CE06717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2773" y="1395510"/>
            <a:ext cx="53467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7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941</Words>
  <Application>Microsoft Macintosh PowerPoint</Application>
  <PresentationFormat>Widescreen</PresentationFormat>
  <Paragraphs>138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Discussion Section  Week 8</vt:lpstr>
      <vt:lpstr>Agenda</vt:lpstr>
      <vt:lpstr>Baum-Welch Algorithm</vt:lpstr>
      <vt:lpstr>Forward-backward algorithm</vt:lpstr>
      <vt:lpstr>Forward-backward algorithm</vt:lpstr>
      <vt:lpstr>Forward-backward algorithm</vt:lpstr>
      <vt:lpstr>Mathematical Terminology</vt:lpstr>
      <vt:lpstr>Forward Algorithm</vt:lpstr>
      <vt:lpstr>Backward Algorithm</vt:lpstr>
      <vt:lpstr>An alternative way to think about updating</vt:lpstr>
      <vt:lpstr>An alternative way to think about updating</vt:lpstr>
      <vt:lpstr>An alternative way to think about updating</vt:lpstr>
      <vt:lpstr>Notes for debugging</vt:lpstr>
      <vt:lpstr>Underflow</vt:lpstr>
      <vt:lpstr>HW7: detecting G+C-rich regions round II  (Baum-Welch)</vt:lpstr>
      <vt:lpstr>HW7: detecting G+C-rich regions round II  (Baum-Welch)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Section  Week 8</dc:title>
  <dc:creator>Eliah G. Overbey</dc:creator>
  <cp:lastModifiedBy>Eliah G. Overbey</cp:lastModifiedBy>
  <cp:revision>21</cp:revision>
  <dcterms:created xsi:type="dcterms:W3CDTF">2019-02-28T06:40:22Z</dcterms:created>
  <dcterms:modified xsi:type="dcterms:W3CDTF">2019-03-11T17:40:38Z</dcterms:modified>
</cp:coreProperties>
</file>