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310" r:id="rId3"/>
    <p:sldId id="293" r:id="rId4"/>
    <p:sldId id="302" r:id="rId5"/>
    <p:sldId id="312" r:id="rId6"/>
    <p:sldId id="300" r:id="rId7"/>
    <p:sldId id="313" r:id="rId8"/>
    <p:sldId id="301" r:id="rId9"/>
    <p:sldId id="305" r:id="rId10"/>
    <p:sldId id="306" r:id="rId11"/>
    <p:sldId id="307" r:id="rId12"/>
    <p:sldId id="308" r:id="rId13"/>
    <p:sldId id="316" r:id="rId14"/>
    <p:sldId id="309" r:id="rId15"/>
    <p:sldId id="314" r:id="rId16"/>
    <p:sldId id="31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1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22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749D4-B8D9-9041-B5D4-820CD6207121}" type="datetimeFigureOut">
              <a:rPr lang="en-US" smtClean="0"/>
              <a:t>3/17/19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2116-9ECF-254C-A4FA-021782883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5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Don’t need to worry about updating transition probabilities and performing multiple iterations; just do a single pass to determine the Viterbi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9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 looking up annotations in the UCSC genome browser, make sure you’ve selected the correct reference genome (hg18)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45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84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3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67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1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10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883C9-4777-224A-A44C-507655BBF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F25AD-40A0-D145-A954-1F4612238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768CF-074A-3546-8FCB-D84137A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B7379-DA4E-914D-9BE1-A5EC2ED6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09964-CD59-9A42-ACDA-33B9005C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5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E5D0-F3E6-AF4D-B132-EA1784389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A4349-0D87-5A49-9315-7E1C2E688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97E5B-89E1-2749-9B6B-B4876780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A1BC1-B7A7-FC4D-BAF3-4FCF04E6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1F3A7-2F86-7F4D-A70F-F9E75D6AA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546D7-1D74-5341-882D-729B5831B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6AB88-2E73-5E46-B8B1-988D4DA5F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0D77C-3CEE-804C-B881-76E4288A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A15C9-5242-994C-9200-378AA961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C5C61-F033-884D-BA12-F0A67DFA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9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05C3-6E9B-D740-945E-67CA82FD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6F34B-B791-9144-A996-6C017A0C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AFAF0-38CE-3946-8198-ADA4E8445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8DC7-086C-CF45-9FC7-A6388889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A4F66-A2BB-B941-B6FF-5D0D427E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0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34FF-7A05-194E-9446-06D48F23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5E37C-B4F9-3349-A54B-0DD5D5D45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7A97D-0482-FF43-AC6C-83A50535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0548-B7E6-584B-AC49-325564CC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5CC0D-72FC-464C-9430-8E66644A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8D0F-45B8-7D46-873D-8830EFA8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89732-413C-D547-AB47-F67EA73CF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984B4-C79E-F447-9205-D73394052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11956-F242-6343-A5A6-EB3EE514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6A63C-0BC6-F148-949C-42A1D07E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A515F-2D39-A648-8922-6132669F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8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8DB5-46F3-304E-BB0A-73350A85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CBB5B-F414-2949-8032-EB1E34230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7582E-7403-844A-9FD1-0C98DA825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96F33-5133-654D-B86A-CA5A5CD9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7E862-099D-7F49-9754-F157D15C8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686FF-5387-EB4B-9AE3-9DABA51EE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B96530-AA7D-C14C-AA8E-5CBA6C3D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A8C21-2285-8A40-B7FE-40217AC0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F262-C341-A941-934D-3E9198CF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976D1-19B2-7940-A1CF-372768E2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7B38B-9BE0-C346-800B-342AA2FC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3E0A0-5BCD-EB4C-B4D6-D58336CA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CBEE2-88F8-9246-ADF2-8870290A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0FACC6-C526-0D49-B935-124DC998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0D8ED-DEDA-BE40-931B-6A0F3030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E895F-738F-C74D-9A97-B641BC2F2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956F-D875-D447-9F5A-81988DDDE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DAE3F-4D80-7641-B762-BA9ED7E8B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53D60-9959-2548-BF53-6D5CA77E3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6A303-3F2C-5C41-8909-D29A43BF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B276F-DF88-5042-B8F2-710E296A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5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0B63-F560-DD4C-A462-935CE94F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A81ECC-39DF-0A42-87F0-A9CA5096D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15020-18CC-1042-B94F-806A348D2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8ECCA-B9E9-A94D-9361-DB6BD250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54FE2-F2BB-3543-9748-53F5CFFD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D7094-0E26-DD43-9F31-B9BEDD39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722C6-52B8-5244-ABA6-95F4C0FE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06732-10BA-D242-BE17-5A19A735C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6045B-026E-FC4A-B701-8939C35F2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98D8A-9C95-4E49-910D-B2BFF0A56BDD}" type="datetimeFigureOut">
              <a:rPr lang="en-US" smtClean="0"/>
              <a:t>3/17/19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12D17-0B52-7E4C-913B-63FEEB9CC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F25F7-00F1-E446-AEF8-3C5EA71CD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5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enome.ucsc.edu/FAQ/FAQformat.html#format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3AD7-A3BC-D241-862B-A92284832B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Section </a:t>
            </a:r>
            <a:br>
              <a:rPr lang="en-US" dirty="0"/>
            </a:br>
            <a:r>
              <a:rPr lang="en-US" dirty="0"/>
              <a:t>Week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CDB9A-7AA5-604C-8BD0-2F982BF10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Eliah</a:t>
            </a:r>
            <a:r>
              <a:rPr lang="en-US" dirty="0"/>
              <a:t> </a:t>
            </a:r>
            <a:r>
              <a:rPr lang="en-US" dirty="0" err="1"/>
              <a:t>Overbey</a:t>
            </a:r>
            <a:endParaRPr lang="en-US" dirty="0"/>
          </a:p>
          <a:p>
            <a:r>
              <a:rPr lang="en-US" dirty="0"/>
              <a:t>March 7, 2019</a:t>
            </a:r>
          </a:p>
        </p:txBody>
      </p:sp>
    </p:spTree>
    <p:extLst>
      <p:ext uri="{BB962C8B-B14F-4D97-AF65-F5344CB8AC3E}">
        <p14:creationId xmlns:p14="http://schemas.microsoft.com/office/powerpoint/2010/main" val="116339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9" y="1960282"/>
            <a:ext cx="11222182" cy="421668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b="1" dirty="0"/>
              <a:t>Same input data</a:t>
            </a:r>
            <a:r>
              <a:rPr lang="en-US" dirty="0"/>
              <a:t> as for HW3 (file of read-start counts for chromosome 18)</a:t>
            </a:r>
          </a:p>
          <a:p>
            <a:pPr>
              <a:spcBef>
                <a:spcPts val="1800"/>
              </a:spcBef>
            </a:pPr>
            <a:r>
              <a:rPr lang="en-US" b="1" dirty="0"/>
              <a:t>New scoring scheme</a:t>
            </a:r>
            <a:r>
              <a:rPr lang="en-US" dirty="0"/>
              <a:t> for the read-start bins (0, 1, 2, and &gt;=3)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Same format, different numbers</a:t>
            </a:r>
          </a:p>
          <a:p>
            <a:pPr>
              <a:spcBef>
                <a:spcPts val="1800"/>
              </a:spcBef>
            </a:pPr>
            <a:r>
              <a:rPr lang="en-US" dirty="0"/>
              <a:t>AND different values for S and D cutoffs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6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D-segments Revisited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415" y="3021612"/>
            <a:ext cx="796663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 = number of sites in original sequence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counts[r] = number of sites with r read starts in original sequence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each site 1..N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random number between 0 and 1 (uniform distribution)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x &lt; counts[0]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0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 &lt; (counts[0] + counts[1])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1 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 &lt; (counts[0] + counts[1] + counts[2])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2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3</a:t>
            </a:r>
          </a:p>
          <a:p>
            <a:endParaRPr lang="en-US" sz="1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D9110B-F819-DC4C-BD62-1C698E154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sets with the same average read-start distribution as the original data</a:t>
            </a:r>
          </a:p>
        </p:txBody>
      </p:sp>
    </p:spTree>
    <p:extLst>
      <p:ext uri="{BB962C8B-B14F-4D97-AF65-F5344CB8AC3E}">
        <p14:creationId xmlns:p14="http://schemas.microsoft.com/office/powerpoint/2010/main" val="59535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sets with the same average read-start distribution as the original data</a:t>
            </a:r>
          </a:p>
          <a:p>
            <a:pPr marL="914400" lvl="1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Run maximal D-segment algorithm (from HW3) on 10 different randomizations of the read start sequence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Scoring scheme </a:t>
            </a:r>
            <a:r>
              <a:rPr lang="en-US" b="1" dirty="0"/>
              <a:t>different</a:t>
            </a:r>
            <a:r>
              <a:rPr lang="en-US" dirty="0"/>
              <a:t> from HW3 for the read-start bins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D = -5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 = {5, 10, 15, 20, 25} </a:t>
            </a:r>
            <a:r>
              <a:rPr lang="en-US" dirty="0">
                <a:sym typeface="Wingdings" panose="05000000000000000000" pitchFamily="2" charset="2"/>
              </a:rPr>
              <a:t> 5 different S, D combinations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161D65-8B88-6E4E-8EBE-D892E0801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0716" y="4071052"/>
            <a:ext cx="29845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2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sets with the same average read-start distribution as the original data</a:t>
            </a:r>
          </a:p>
          <a:p>
            <a:pPr marL="914400" lvl="1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Run maximal D-segment algorithm (from HW3) on 10 different randomizations of the read start sequence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Scoring scheme </a:t>
            </a:r>
            <a:r>
              <a:rPr lang="en-US" b="1" dirty="0"/>
              <a:t>different</a:t>
            </a:r>
            <a:r>
              <a:rPr lang="en-US" dirty="0"/>
              <a:t> from HW3 for the read-start bins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D = -5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 = {5, 10, 15, 20, 25} </a:t>
            </a:r>
            <a:r>
              <a:rPr lang="en-US" dirty="0">
                <a:sym typeface="Wingdings" panose="05000000000000000000" pitchFamily="2" charset="2"/>
              </a:rPr>
              <a:t> 5 different S, D combinations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endParaRPr lang="en-US" dirty="0">
              <a:sym typeface="Wingdings" panose="05000000000000000000" pitchFamily="2" charset="2"/>
            </a:endParaRP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Run maximal D-segment algorithm on the original data, using the same parameters</a:t>
            </a: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53D774-A3A6-8847-91EE-78E7D35E8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0716" y="4071052"/>
            <a:ext cx="29845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9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84" y="1690690"/>
            <a:ext cx="7576458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Output: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Two tables, one for the original ‘real’ data, and another for the combined results across the 10 sets of simulated data. Each table row should report: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S-value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Number of D-segments found (mean for simulated data)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Minimum D-segment score found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Maximum D-segment score found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Ratio of #D-</a:t>
            </a:r>
            <a:r>
              <a:rPr lang="en-US" dirty="0" err="1"/>
              <a:t>seg</a:t>
            </a:r>
            <a:r>
              <a:rPr lang="en-US" dirty="0"/>
              <a:t>(S</a:t>
            </a:r>
            <a:r>
              <a:rPr lang="en-US" baseline="-25000" dirty="0"/>
              <a:t>i</a:t>
            </a:r>
            <a:r>
              <a:rPr lang="en-US" dirty="0"/>
              <a:t>)/#D-</a:t>
            </a:r>
            <a:r>
              <a:rPr lang="en-US" dirty="0" err="1"/>
              <a:t>seg</a:t>
            </a:r>
            <a:r>
              <a:rPr lang="en-US" dirty="0"/>
              <a:t>(S</a:t>
            </a:r>
            <a:r>
              <a:rPr lang="en-US" baseline="-25000" dirty="0"/>
              <a:t>i-1</a:t>
            </a:r>
            <a:r>
              <a:rPr lang="en-US" dirty="0"/>
              <a:t>)</a:t>
            </a:r>
          </a:p>
          <a:p>
            <a:pPr lvl="1"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Brief written answers to the questions posed in the assignment text (to be posted)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C09135-4412-7546-8E48-6E162DB75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011" y="2257135"/>
            <a:ext cx="3564600" cy="258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025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27BA-E864-FD46-9929-4062D26E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HW9: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5CDE2-94F3-8D48-A896-115DA9A48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01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FC01-032C-4A41-B6C7-11FEED91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Week: HW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5F24E-EE42-E342-89F4-75F7E3DB6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DCF9-4A37-8848-8734-B4919F38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785FC-D531-D541-99FF-7C41A23D1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HW6: Questions? </a:t>
            </a:r>
          </a:p>
          <a:p>
            <a:r>
              <a:rPr lang="en-US" dirty="0"/>
              <a:t>HW7 was due last night</a:t>
            </a:r>
          </a:p>
          <a:p>
            <a:r>
              <a:rPr lang="en-US" dirty="0"/>
              <a:t>HW8: Due Wednesday, March 13, 11:59pm</a:t>
            </a:r>
          </a:p>
          <a:p>
            <a:r>
              <a:rPr lang="en-US" dirty="0"/>
              <a:t>HW9: Due Wednesday, March 20, 11:59pm</a:t>
            </a:r>
          </a:p>
        </p:txBody>
      </p:sp>
    </p:spTree>
    <p:extLst>
      <p:ext uri="{BB962C8B-B14F-4D97-AF65-F5344CB8AC3E}">
        <p14:creationId xmlns:p14="http://schemas.microsoft.com/office/powerpoint/2010/main" val="7496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HW8: Evolutionarily conserved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234" y="1841528"/>
            <a:ext cx="9069532" cy="421668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ENCODE region 010 (chromosome 7)</a:t>
            </a:r>
          </a:p>
          <a:p>
            <a:pPr>
              <a:spcBef>
                <a:spcPts val="1800"/>
              </a:spcBef>
            </a:pPr>
            <a:r>
              <a:rPr lang="en-US" dirty="0"/>
              <a:t>Multiple alignment of human, dog, and mouse</a:t>
            </a:r>
          </a:p>
          <a:p>
            <a:pPr>
              <a:spcBef>
                <a:spcPts val="1800"/>
              </a:spcBef>
            </a:pPr>
            <a:r>
              <a:rPr lang="en-US" dirty="0"/>
              <a:t>2 states: neutral (fast-evolving), conserved (slow-evolving)</a:t>
            </a:r>
          </a:p>
          <a:p>
            <a:pPr>
              <a:spcBef>
                <a:spcPts val="1800"/>
              </a:spcBef>
            </a:pPr>
            <a:r>
              <a:rPr lang="en-US" dirty="0"/>
              <a:t>Emitted symbols are multiple alignment columns (e.g. ‘AAT’)</a:t>
            </a:r>
          </a:p>
          <a:p>
            <a:pPr>
              <a:spcBef>
                <a:spcPts val="1800"/>
              </a:spcBef>
            </a:pPr>
            <a:r>
              <a:rPr lang="en-US" dirty="0"/>
              <a:t>Viterbi parse (no iteration)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2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820" y="1554194"/>
            <a:ext cx="11127180" cy="4575269"/>
          </a:xfrm>
        </p:spPr>
        <p:txBody>
          <a:bodyPr/>
          <a:lstStyle/>
          <a:p>
            <a:r>
              <a:rPr lang="en-US" dirty="0"/>
              <a:t>Original </a:t>
            </a:r>
            <a:r>
              <a:rPr lang="en-US" dirty="0" err="1"/>
              <a:t>maf</a:t>
            </a:r>
            <a:r>
              <a:rPr lang="en-US" dirty="0"/>
              <a:t> format</a:t>
            </a:r>
          </a:p>
          <a:p>
            <a:pPr lvl="1"/>
            <a:r>
              <a:rPr lang="en-US" dirty="0"/>
              <a:t>Sequences broken into alignment blocks based on the species included</a:t>
            </a:r>
          </a:p>
          <a:p>
            <a:pPr lvl="1"/>
            <a:r>
              <a:rPr lang="en-US" dirty="0">
                <a:hlinkClick r:id="rId3"/>
              </a:rPr>
              <a:t>Official file format specs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Homework file format</a:t>
            </a:r>
          </a:p>
          <a:p>
            <a:pPr lvl="1"/>
            <a:r>
              <a:rPr lang="en-US" dirty="0"/>
              <a:t>Only 3 species</a:t>
            </a:r>
          </a:p>
          <a:p>
            <a:pPr lvl="1"/>
            <a:r>
              <a:rPr lang="en-US" dirty="0"/>
              <a:t>Gaps in human sequence and ambiguous bases replaced with ‘A’ for simplicity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6754" y="4654623"/>
            <a:ext cx="6998491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6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FC0BC-03DF-3F4C-9518-D14F447E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HMM Diagram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46DC5A-9970-8A42-BC21-00E2CE355A73}"/>
              </a:ext>
            </a:extLst>
          </p:cNvPr>
          <p:cNvSpPr/>
          <p:nvPr/>
        </p:nvSpPr>
        <p:spPr>
          <a:xfrm>
            <a:off x="7862969" y="3304528"/>
            <a:ext cx="391587" cy="391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63689C4-2D65-0449-8A1B-A023041074E5}"/>
              </a:ext>
            </a:extLst>
          </p:cNvPr>
          <p:cNvSpPr/>
          <p:nvPr/>
        </p:nvSpPr>
        <p:spPr>
          <a:xfrm>
            <a:off x="3607275" y="3240496"/>
            <a:ext cx="391587" cy="391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916E57-386B-314E-A4CD-5B6DA8CD0B7D}"/>
              </a:ext>
            </a:extLst>
          </p:cNvPr>
          <p:cNvSpPr/>
          <p:nvPr/>
        </p:nvSpPr>
        <p:spPr>
          <a:xfrm>
            <a:off x="5467902" y="1963821"/>
            <a:ext cx="1014761" cy="1014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F57789-AA11-4746-AA36-C877A3DC7650}"/>
              </a:ext>
            </a:extLst>
          </p:cNvPr>
          <p:cNvSpPr/>
          <p:nvPr/>
        </p:nvSpPr>
        <p:spPr>
          <a:xfrm>
            <a:off x="5644839" y="2157143"/>
            <a:ext cx="655654" cy="65565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4AC1DB-B1EB-AD4B-8B61-285705A2CD0F}"/>
              </a:ext>
            </a:extLst>
          </p:cNvPr>
          <p:cNvSpPr/>
          <p:nvPr/>
        </p:nvSpPr>
        <p:spPr>
          <a:xfrm>
            <a:off x="3917171" y="2835870"/>
            <a:ext cx="1280136" cy="12801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Neutral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8980CA-9F5C-7F48-B0AB-84C470251795}"/>
              </a:ext>
            </a:extLst>
          </p:cNvPr>
          <p:cNvSpPr/>
          <p:nvPr/>
        </p:nvSpPr>
        <p:spPr>
          <a:xfrm>
            <a:off x="6675804" y="2819575"/>
            <a:ext cx="1280160" cy="12801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Conserved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E90B3-3B31-6B46-8141-97E8A6DBF2BC}"/>
              </a:ext>
            </a:extLst>
          </p:cNvPr>
          <p:cNvSpPr txBox="1"/>
          <p:nvPr/>
        </p:nvSpPr>
        <p:spPr>
          <a:xfrm>
            <a:off x="5644839" y="2300304"/>
            <a:ext cx="86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5EF46D4-C68B-D94C-9B7C-E9F59F8AB144}"/>
              </a:ext>
            </a:extLst>
          </p:cNvPr>
          <p:cNvSpPr>
            <a:spLocks noChangeAspect="1"/>
          </p:cNvSpPr>
          <p:nvPr/>
        </p:nvSpPr>
        <p:spPr>
          <a:xfrm>
            <a:off x="3749867" y="4736010"/>
            <a:ext cx="749808" cy="7498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A--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DA8C313-2A00-644C-91C0-B87B2E358A04}"/>
              </a:ext>
            </a:extLst>
          </p:cNvPr>
          <p:cNvSpPr/>
          <p:nvPr/>
        </p:nvSpPr>
        <p:spPr>
          <a:xfrm>
            <a:off x="7504128" y="4736010"/>
            <a:ext cx="750428" cy="7504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TTT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189CE66-B1DC-4A48-B80C-0052CB0C2167}"/>
              </a:ext>
            </a:extLst>
          </p:cNvPr>
          <p:cNvCxnSpPr>
            <a:stCxn id="6" idx="3"/>
          </p:cNvCxnSpPr>
          <p:nvPr/>
        </p:nvCxnSpPr>
        <p:spPr>
          <a:xfrm flipH="1">
            <a:off x="4950106" y="2829974"/>
            <a:ext cx="666404" cy="3002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883A173-200C-7244-930A-604DA064DB4B}"/>
              </a:ext>
            </a:extLst>
          </p:cNvPr>
          <p:cNvCxnSpPr>
            <a:cxnSpLocks/>
          </p:cNvCxnSpPr>
          <p:nvPr/>
        </p:nvCxnSpPr>
        <p:spPr>
          <a:xfrm>
            <a:off x="6342603" y="2818908"/>
            <a:ext cx="666404" cy="30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 16">
            <a:extLst>
              <a:ext uri="{FF2B5EF4-FFF2-40B4-BE49-F238E27FC236}">
                <a16:creationId xmlns:a16="http://schemas.microsoft.com/office/drawing/2014/main" id="{500CFB59-B091-E446-B33E-06D5879342BB}"/>
              </a:ext>
            </a:extLst>
          </p:cNvPr>
          <p:cNvSpPr/>
          <p:nvPr/>
        </p:nvSpPr>
        <p:spPr>
          <a:xfrm>
            <a:off x="5244878" y="3413347"/>
            <a:ext cx="1405054" cy="167401"/>
          </a:xfrm>
          <a:custGeom>
            <a:avLst/>
            <a:gdLst>
              <a:gd name="connsiteX0" fmla="*/ 0 w 1405054"/>
              <a:gd name="connsiteY0" fmla="*/ 167401 h 167401"/>
              <a:gd name="connsiteX1" fmla="*/ 702527 w 1405054"/>
              <a:gd name="connsiteY1" fmla="*/ 133 h 167401"/>
              <a:gd name="connsiteX2" fmla="*/ 1405054 w 1405054"/>
              <a:gd name="connsiteY2" fmla="*/ 145099 h 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5054" h="167401">
                <a:moveTo>
                  <a:pt x="0" y="167401"/>
                </a:moveTo>
                <a:cubicBezTo>
                  <a:pt x="234175" y="85625"/>
                  <a:pt x="468351" y="3850"/>
                  <a:pt x="702527" y="133"/>
                </a:cubicBezTo>
                <a:cubicBezTo>
                  <a:pt x="936703" y="-3584"/>
                  <a:pt x="1170878" y="70757"/>
                  <a:pt x="1405054" y="14509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228627AE-2031-F742-B648-48D6E4106D60}"/>
              </a:ext>
            </a:extLst>
          </p:cNvPr>
          <p:cNvSpPr/>
          <p:nvPr/>
        </p:nvSpPr>
        <p:spPr>
          <a:xfrm flipH="1" flipV="1">
            <a:off x="5230689" y="3697770"/>
            <a:ext cx="1405054" cy="167401"/>
          </a:xfrm>
          <a:custGeom>
            <a:avLst/>
            <a:gdLst>
              <a:gd name="connsiteX0" fmla="*/ 0 w 1405054"/>
              <a:gd name="connsiteY0" fmla="*/ 167401 h 167401"/>
              <a:gd name="connsiteX1" fmla="*/ 702527 w 1405054"/>
              <a:gd name="connsiteY1" fmla="*/ 133 h 167401"/>
              <a:gd name="connsiteX2" fmla="*/ 1405054 w 1405054"/>
              <a:gd name="connsiteY2" fmla="*/ 145099 h 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5054" h="167401">
                <a:moveTo>
                  <a:pt x="0" y="167401"/>
                </a:moveTo>
                <a:cubicBezTo>
                  <a:pt x="234175" y="85625"/>
                  <a:pt x="468351" y="3850"/>
                  <a:pt x="702527" y="133"/>
                </a:cubicBezTo>
                <a:cubicBezTo>
                  <a:pt x="936703" y="-3584"/>
                  <a:pt x="1170878" y="70757"/>
                  <a:pt x="1405054" y="14509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0108291-BA3F-F942-A928-DD321FF41EA8}"/>
              </a:ext>
            </a:extLst>
          </p:cNvPr>
          <p:cNvCxnSpPr/>
          <p:nvPr/>
        </p:nvCxnSpPr>
        <p:spPr>
          <a:xfrm flipH="1">
            <a:off x="4100022" y="4154210"/>
            <a:ext cx="408877" cy="52410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98D65D-ADDD-E54E-ACE4-329DC59D9898}"/>
              </a:ext>
            </a:extLst>
          </p:cNvPr>
          <p:cNvCxnSpPr>
            <a:cxnSpLocks/>
          </p:cNvCxnSpPr>
          <p:nvPr/>
        </p:nvCxnSpPr>
        <p:spPr>
          <a:xfrm>
            <a:off x="5058882" y="4071703"/>
            <a:ext cx="2642759" cy="60661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A91D903-9F0C-A249-82F4-67BAA499A9C3}"/>
              </a:ext>
            </a:extLst>
          </p:cNvPr>
          <p:cNvCxnSpPr>
            <a:cxnSpLocks/>
          </p:cNvCxnSpPr>
          <p:nvPr/>
        </p:nvCxnSpPr>
        <p:spPr>
          <a:xfrm flipH="1">
            <a:off x="4253714" y="4096518"/>
            <a:ext cx="2633999" cy="61064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35172C-80F3-F24D-B4F8-514B5AE03835}"/>
              </a:ext>
            </a:extLst>
          </p:cNvPr>
          <p:cNvCxnSpPr>
            <a:cxnSpLocks/>
          </p:cNvCxnSpPr>
          <p:nvPr/>
        </p:nvCxnSpPr>
        <p:spPr>
          <a:xfrm>
            <a:off x="7202297" y="4173698"/>
            <a:ext cx="593556" cy="50980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>
            <a:extLst>
              <a:ext uri="{FF2B5EF4-FFF2-40B4-BE49-F238E27FC236}">
                <a16:creationId xmlns:a16="http://schemas.microsoft.com/office/drawing/2014/main" id="{5D2F5A65-FB9C-4D46-915D-ADA2B9DC993E}"/>
              </a:ext>
            </a:extLst>
          </p:cNvPr>
          <p:cNvSpPr/>
          <p:nvPr/>
        </p:nvSpPr>
        <p:spPr>
          <a:xfrm rot="1201805">
            <a:off x="3810498" y="3202292"/>
            <a:ext cx="131599" cy="14778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6F28728B-CC30-7549-BC2B-0BBCFF2AA92E}"/>
              </a:ext>
            </a:extLst>
          </p:cNvPr>
          <p:cNvSpPr/>
          <p:nvPr/>
        </p:nvSpPr>
        <p:spPr>
          <a:xfrm rot="9192780">
            <a:off x="7923818" y="3254813"/>
            <a:ext cx="131599" cy="14778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600B24-6DE3-AA4E-9F08-101B0BF7DD8D}"/>
              </a:ext>
            </a:extLst>
          </p:cNvPr>
          <p:cNvSpPr txBox="1"/>
          <p:nvPr/>
        </p:nvSpPr>
        <p:spPr>
          <a:xfrm>
            <a:off x="4691037" y="2604083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F8BE17-317E-DA43-A1A8-F4EACCBEE201}"/>
              </a:ext>
            </a:extLst>
          </p:cNvPr>
          <p:cNvSpPr txBox="1"/>
          <p:nvPr/>
        </p:nvSpPr>
        <p:spPr>
          <a:xfrm>
            <a:off x="6638236" y="2599705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37F6D-D667-834E-9B87-2DF5D20E0E5C}"/>
              </a:ext>
            </a:extLst>
          </p:cNvPr>
          <p:cNvSpPr txBox="1"/>
          <p:nvPr/>
        </p:nvSpPr>
        <p:spPr>
          <a:xfrm>
            <a:off x="5646616" y="3856851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0.10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449031-86D2-AE44-8005-D4D8CF423A70}"/>
              </a:ext>
            </a:extLst>
          </p:cNvPr>
          <p:cNvSpPr txBox="1"/>
          <p:nvPr/>
        </p:nvSpPr>
        <p:spPr>
          <a:xfrm>
            <a:off x="5592677" y="3072453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0.05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609C47-1BBC-BC40-9FFE-8A6BCE65BCEA}"/>
              </a:ext>
            </a:extLst>
          </p:cNvPr>
          <p:cNvSpPr txBox="1"/>
          <p:nvPr/>
        </p:nvSpPr>
        <p:spPr>
          <a:xfrm>
            <a:off x="2929179" y="3285412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EA3062-0CAB-C340-8072-7349156274F7}"/>
              </a:ext>
            </a:extLst>
          </p:cNvPr>
          <p:cNvSpPr txBox="1"/>
          <p:nvPr/>
        </p:nvSpPr>
        <p:spPr>
          <a:xfrm>
            <a:off x="8289165" y="3315555"/>
            <a:ext cx="74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A2153C-F29A-3843-AD96-D936E25E24CC}"/>
              </a:ext>
            </a:extLst>
          </p:cNvPr>
          <p:cNvSpPr txBox="1"/>
          <p:nvPr/>
        </p:nvSpPr>
        <p:spPr>
          <a:xfrm>
            <a:off x="4743170" y="5017735"/>
            <a:ext cx="255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all tuple possibilities …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DC4C2E6-D4B5-DB47-9C6F-FC3EBBE4B346}"/>
              </a:ext>
            </a:extLst>
          </p:cNvPr>
          <p:cNvCxnSpPr>
            <a:cxnSpLocks/>
          </p:cNvCxnSpPr>
          <p:nvPr/>
        </p:nvCxnSpPr>
        <p:spPr>
          <a:xfrm>
            <a:off x="4739019" y="4153592"/>
            <a:ext cx="1041146" cy="91242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089BE43-908D-464C-BC25-43CA4986DB53}"/>
              </a:ext>
            </a:extLst>
          </p:cNvPr>
          <p:cNvCxnSpPr>
            <a:cxnSpLocks/>
          </p:cNvCxnSpPr>
          <p:nvPr/>
        </p:nvCxnSpPr>
        <p:spPr>
          <a:xfrm flipH="1">
            <a:off x="5911492" y="4120685"/>
            <a:ext cx="1129913" cy="94533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43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73" y="1845067"/>
            <a:ext cx="10098727" cy="4817035"/>
          </a:xfrm>
        </p:spPr>
        <p:txBody>
          <a:bodyPr/>
          <a:lstStyle/>
          <a:p>
            <a:r>
              <a:rPr lang="en-US" dirty="0"/>
              <a:t>Emission probabilities</a:t>
            </a:r>
          </a:p>
          <a:p>
            <a:pPr lvl="1"/>
            <a:r>
              <a:rPr lang="en-US" dirty="0"/>
              <a:t>Neutral state: observed frequencies in neutral data set</a:t>
            </a:r>
          </a:p>
          <a:p>
            <a:pPr lvl="1"/>
            <a:r>
              <a:rPr lang="en-US" dirty="0"/>
              <a:t>Conserved state: observed frequencies in functional data set</a:t>
            </a:r>
          </a:p>
          <a:p>
            <a:pPr>
              <a:spcBef>
                <a:spcPts val="1800"/>
              </a:spcBef>
            </a:pPr>
            <a:r>
              <a:rPr lang="en-US" dirty="0"/>
              <a:t>Transition probabilities</a:t>
            </a:r>
          </a:p>
          <a:p>
            <a:pPr lvl="1"/>
            <a:r>
              <a:rPr lang="en-US" dirty="0"/>
              <a:t>Given in the assignment; more likely to go from conserved to neutral</a:t>
            </a:r>
          </a:p>
          <a:p>
            <a:pPr>
              <a:spcBef>
                <a:spcPts val="1800"/>
              </a:spcBef>
            </a:pPr>
            <a:r>
              <a:rPr lang="en-US" dirty="0"/>
              <a:t>Initiation probabilities</a:t>
            </a:r>
          </a:p>
          <a:p>
            <a:pPr lvl="1"/>
            <a:r>
              <a:rPr lang="en-US" dirty="0"/>
              <a:t>Given in the assignment; more likely to start in the neutral state</a:t>
            </a:r>
          </a:p>
        </p:txBody>
      </p:sp>
    </p:spTree>
    <p:extLst>
      <p:ext uri="{BB962C8B-B14F-4D97-AF65-F5344CB8AC3E}">
        <p14:creationId xmlns:p14="http://schemas.microsoft.com/office/powerpoint/2010/main" val="74690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5BA7-D752-394A-B7CE-2F9727AF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Emission Probabilities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09255-87D2-2C4C-B47F-1ADA6D6F3794}"/>
              </a:ext>
            </a:extLst>
          </p:cNvPr>
          <p:cNvSpPr txBox="1"/>
          <p:nvPr/>
        </p:nvSpPr>
        <p:spPr>
          <a:xfrm>
            <a:off x="838200" y="1773815"/>
            <a:ext cx="446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Neutral State</a:t>
            </a:r>
            <a:r>
              <a:rPr lang="en-US" dirty="0"/>
              <a:t>: Ancient Repeat Sequences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FC0F4F-3A0F-E14F-9368-9242846E86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"/>
          <a:stretch/>
        </p:blipFill>
        <p:spPr>
          <a:xfrm>
            <a:off x="1795550" y="2360813"/>
            <a:ext cx="2291012" cy="34082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8E5405-8CFD-CB42-B074-4CBFDC070409}"/>
              </a:ext>
            </a:extLst>
          </p:cNvPr>
          <p:cNvSpPr txBox="1"/>
          <p:nvPr/>
        </p:nvSpPr>
        <p:spPr>
          <a:xfrm>
            <a:off x="1838103" y="5769032"/>
            <a:ext cx="174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A8192A-BA7D-A646-A11A-5BE4E7470C15}"/>
              </a:ext>
            </a:extLst>
          </p:cNvPr>
          <p:cNvSpPr txBox="1"/>
          <p:nvPr/>
        </p:nvSpPr>
        <p:spPr>
          <a:xfrm>
            <a:off x="6999515" y="1773815"/>
            <a:ext cx="4465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Conserved State</a:t>
            </a:r>
            <a:r>
              <a:rPr lang="en-US" dirty="0"/>
              <a:t>: Putative Functional Sites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0596E0-2D03-894D-B35B-A21462A19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7523" y="2309399"/>
            <a:ext cx="2450132" cy="354275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637C593-B521-2E4E-BE04-42FBFE7EE70C}"/>
              </a:ext>
            </a:extLst>
          </p:cNvPr>
          <p:cNvSpPr txBox="1"/>
          <p:nvPr/>
        </p:nvSpPr>
        <p:spPr>
          <a:xfrm>
            <a:off x="7907523" y="5769032"/>
            <a:ext cx="174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A0F2FE-B00E-A443-94C7-5485A2AE48E2}"/>
              </a:ext>
            </a:extLst>
          </p:cNvPr>
          <p:cNvSpPr txBox="1"/>
          <p:nvPr/>
        </p:nvSpPr>
        <p:spPr>
          <a:xfrm>
            <a:off x="4931565" y="5676699"/>
            <a:ext cx="3847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base: human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base: dog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base: mouse</a:t>
            </a:r>
          </a:p>
        </p:txBody>
      </p:sp>
    </p:spTree>
    <p:extLst>
      <p:ext uri="{BB962C8B-B14F-4D97-AF65-F5344CB8AC3E}">
        <p14:creationId xmlns:p14="http://schemas.microsoft.com/office/powerpoint/2010/main" val="3266911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025" y="1690688"/>
            <a:ext cx="10818421" cy="4569292"/>
          </a:xfrm>
        </p:spPr>
        <p:txBody>
          <a:bodyPr>
            <a:normAutofit/>
          </a:bodyPr>
          <a:lstStyle/>
          <a:p>
            <a:r>
              <a:rPr lang="en-US" dirty="0"/>
              <a:t>Parameter values</a:t>
            </a:r>
          </a:p>
          <a:p>
            <a:pPr lvl="1"/>
            <a:r>
              <a:rPr lang="en-US" dirty="0"/>
              <a:t>Emission probabilities you calculated from neutral and conserved data sets</a:t>
            </a:r>
          </a:p>
          <a:p>
            <a:pPr lvl="1"/>
            <a:r>
              <a:rPr lang="en-US" dirty="0"/>
              <a:t>Initiation/transition probabilities you were given in the assignment</a:t>
            </a:r>
          </a:p>
          <a:p>
            <a:pPr>
              <a:spcBef>
                <a:spcPts val="1800"/>
              </a:spcBef>
            </a:pPr>
            <a:r>
              <a:rPr lang="en-US" dirty="0"/>
              <a:t>State and segment histograms </a:t>
            </a:r>
          </a:p>
          <a:p>
            <a:pPr>
              <a:spcBef>
                <a:spcPts val="1800"/>
              </a:spcBef>
            </a:pPr>
            <a:r>
              <a:rPr lang="en-US" dirty="0"/>
              <a:t>Coordinates of 10 longest conserved segments (report positions relative to the start of the chromosome)</a:t>
            </a:r>
          </a:p>
          <a:p>
            <a:pPr>
              <a:spcBef>
                <a:spcPts val="1800"/>
              </a:spcBef>
            </a:pPr>
            <a:r>
              <a:rPr lang="en-US" dirty="0"/>
              <a:t>Brief annotations for the 5 longest conserved segments (look at UCSC genome browser, like in HW3)</a:t>
            </a:r>
          </a:p>
        </p:txBody>
      </p:sp>
    </p:spTree>
    <p:extLst>
      <p:ext uri="{BB962C8B-B14F-4D97-AF65-F5344CB8AC3E}">
        <p14:creationId xmlns:p14="http://schemas.microsoft.com/office/powerpoint/2010/main" val="377349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HW8: Questions?</a:t>
            </a:r>
          </a:p>
        </p:txBody>
      </p:sp>
    </p:spTree>
    <p:extLst>
      <p:ext uri="{BB962C8B-B14F-4D97-AF65-F5344CB8AC3E}">
        <p14:creationId xmlns:p14="http://schemas.microsoft.com/office/powerpoint/2010/main" val="50805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796</Words>
  <Application>Microsoft Macintosh PowerPoint</Application>
  <PresentationFormat>Widescreen</PresentationFormat>
  <Paragraphs>116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Office Theme</vt:lpstr>
      <vt:lpstr>Discussion Section  Week 9</vt:lpstr>
      <vt:lpstr>Agenda</vt:lpstr>
      <vt:lpstr>HW8: Evolutionarily conserved segments</vt:lpstr>
      <vt:lpstr>Input</vt:lpstr>
      <vt:lpstr>HMM Diagram</vt:lpstr>
      <vt:lpstr>Setting parameters</vt:lpstr>
      <vt:lpstr>Calculating Emission Probabilities</vt:lpstr>
      <vt:lpstr>Output</vt:lpstr>
      <vt:lpstr>HW8: Questions?</vt:lpstr>
      <vt:lpstr>HW9: D-segments Revisited</vt:lpstr>
      <vt:lpstr>HW9: D-segments Revisited</vt:lpstr>
      <vt:lpstr>HW9: D-segments Revisited</vt:lpstr>
      <vt:lpstr>HW9: D-segments Revisited</vt:lpstr>
      <vt:lpstr>HW9: D-segments Revisited</vt:lpstr>
      <vt:lpstr>HW9: Questions?</vt:lpstr>
      <vt:lpstr>Next Week: HW Office Hours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Section  Week 9</dc:title>
  <dc:creator>Eliah G. Overbey</dc:creator>
  <cp:lastModifiedBy>Eliah G. Overbey</cp:lastModifiedBy>
  <cp:revision>9</cp:revision>
  <dcterms:created xsi:type="dcterms:W3CDTF">2019-03-07T04:21:26Z</dcterms:created>
  <dcterms:modified xsi:type="dcterms:W3CDTF">2019-03-17T18:30:29Z</dcterms:modified>
</cp:coreProperties>
</file>