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3" r:id="rId2"/>
    <p:sldId id="257" r:id="rId3"/>
    <p:sldId id="285" r:id="rId4"/>
    <p:sldId id="260" r:id="rId5"/>
    <p:sldId id="279" r:id="rId6"/>
    <p:sldId id="280" r:id="rId7"/>
    <p:sldId id="262" r:id="rId8"/>
    <p:sldId id="278" r:id="rId9"/>
    <p:sldId id="263" r:id="rId10"/>
    <p:sldId id="264" r:id="rId11"/>
    <p:sldId id="287" r:id="rId12"/>
    <p:sldId id="274" r:id="rId13"/>
    <p:sldId id="265" r:id="rId14"/>
    <p:sldId id="267" r:id="rId15"/>
    <p:sldId id="268" r:id="rId16"/>
    <p:sldId id="270" r:id="rId17"/>
    <p:sldId id="292" r:id="rId18"/>
    <p:sldId id="290" r:id="rId19"/>
    <p:sldId id="291" r:id="rId20"/>
    <p:sldId id="289" r:id="rId21"/>
    <p:sldId id="272" r:id="rId22"/>
    <p:sldId id="294" r:id="rId23"/>
    <p:sldId id="288" r:id="rId24"/>
    <p:sldId id="293" r:id="rId25"/>
    <p:sldId id="275" r:id="rId26"/>
    <p:sldId id="282" r:id="rId27"/>
    <p:sldId id="276" r:id="rId28"/>
    <p:sldId id="277" r:id="rId29"/>
    <p:sldId id="25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24"/>
    <p:restoredTop sz="94666"/>
  </p:normalViewPr>
  <p:slideViewPr>
    <p:cSldViewPr snapToGrid="0" snapToObjects="1">
      <p:cViewPr varScale="1">
        <p:scale>
          <a:sx n="66" d="100"/>
          <a:sy n="66" d="100"/>
        </p:scale>
        <p:origin x="96" y="9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F82F4C-837D-8E40-B621-76E6835A368F}"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D3388-CBEE-F443-8BFC-3C1CFCF6CEB9}" type="slidenum">
              <a:rPr lang="en-US" smtClean="0"/>
              <a:t>‹#›</a:t>
            </a:fld>
            <a:endParaRPr lang="en-US"/>
          </a:p>
        </p:txBody>
      </p:sp>
    </p:spTree>
    <p:extLst>
      <p:ext uri="{BB962C8B-B14F-4D97-AF65-F5344CB8AC3E}">
        <p14:creationId xmlns:p14="http://schemas.microsoft.com/office/powerpoint/2010/main" val="300382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F82F4C-837D-8E40-B621-76E6835A368F}"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D3388-CBEE-F443-8BFC-3C1CFCF6CEB9}" type="slidenum">
              <a:rPr lang="en-US" smtClean="0"/>
              <a:t>‹#›</a:t>
            </a:fld>
            <a:endParaRPr lang="en-US"/>
          </a:p>
        </p:txBody>
      </p:sp>
    </p:spTree>
    <p:extLst>
      <p:ext uri="{BB962C8B-B14F-4D97-AF65-F5344CB8AC3E}">
        <p14:creationId xmlns:p14="http://schemas.microsoft.com/office/powerpoint/2010/main" val="151039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F82F4C-837D-8E40-B621-76E6835A368F}"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D3388-CBEE-F443-8BFC-3C1CFCF6CEB9}" type="slidenum">
              <a:rPr lang="en-US" smtClean="0"/>
              <a:t>‹#›</a:t>
            </a:fld>
            <a:endParaRPr lang="en-US"/>
          </a:p>
        </p:txBody>
      </p:sp>
    </p:spTree>
    <p:extLst>
      <p:ext uri="{BB962C8B-B14F-4D97-AF65-F5344CB8AC3E}">
        <p14:creationId xmlns:p14="http://schemas.microsoft.com/office/powerpoint/2010/main" val="192716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F82F4C-837D-8E40-B621-76E6835A368F}"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D3388-CBEE-F443-8BFC-3C1CFCF6CEB9}" type="slidenum">
              <a:rPr lang="en-US" smtClean="0"/>
              <a:t>‹#›</a:t>
            </a:fld>
            <a:endParaRPr lang="en-US"/>
          </a:p>
        </p:txBody>
      </p:sp>
    </p:spTree>
    <p:extLst>
      <p:ext uri="{BB962C8B-B14F-4D97-AF65-F5344CB8AC3E}">
        <p14:creationId xmlns:p14="http://schemas.microsoft.com/office/powerpoint/2010/main" val="209759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F82F4C-837D-8E40-B621-76E6835A368F}"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D3388-CBEE-F443-8BFC-3C1CFCF6CEB9}" type="slidenum">
              <a:rPr lang="en-US" smtClean="0"/>
              <a:t>‹#›</a:t>
            </a:fld>
            <a:endParaRPr lang="en-US"/>
          </a:p>
        </p:txBody>
      </p:sp>
    </p:spTree>
    <p:extLst>
      <p:ext uri="{BB962C8B-B14F-4D97-AF65-F5344CB8AC3E}">
        <p14:creationId xmlns:p14="http://schemas.microsoft.com/office/powerpoint/2010/main" val="117097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F82F4C-837D-8E40-B621-76E6835A368F}" type="datetimeFigureOut">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D3388-CBEE-F443-8BFC-3C1CFCF6CEB9}" type="slidenum">
              <a:rPr lang="en-US" smtClean="0"/>
              <a:t>‹#›</a:t>
            </a:fld>
            <a:endParaRPr lang="en-US"/>
          </a:p>
        </p:txBody>
      </p:sp>
    </p:spTree>
    <p:extLst>
      <p:ext uri="{BB962C8B-B14F-4D97-AF65-F5344CB8AC3E}">
        <p14:creationId xmlns:p14="http://schemas.microsoft.com/office/powerpoint/2010/main" val="1068919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F82F4C-837D-8E40-B621-76E6835A368F}" type="datetimeFigureOut">
              <a:rPr lang="en-US" smtClean="0"/>
              <a:t>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0D3388-CBEE-F443-8BFC-3C1CFCF6CEB9}" type="slidenum">
              <a:rPr lang="en-US" smtClean="0"/>
              <a:t>‹#›</a:t>
            </a:fld>
            <a:endParaRPr lang="en-US"/>
          </a:p>
        </p:txBody>
      </p:sp>
    </p:spTree>
    <p:extLst>
      <p:ext uri="{BB962C8B-B14F-4D97-AF65-F5344CB8AC3E}">
        <p14:creationId xmlns:p14="http://schemas.microsoft.com/office/powerpoint/2010/main" val="1632993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F82F4C-837D-8E40-B621-76E6835A368F}" type="datetimeFigureOut">
              <a:rPr lang="en-US" smtClean="0"/>
              <a:t>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0D3388-CBEE-F443-8BFC-3C1CFCF6CEB9}" type="slidenum">
              <a:rPr lang="en-US" smtClean="0"/>
              <a:t>‹#›</a:t>
            </a:fld>
            <a:endParaRPr lang="en-US"/>
          </a:p>
        </p:txBody>
      </p:sp>
    </p:spTree>
    <p:extLst>
      <p:ext uri="{BB962C8B-B14F-4D97-AF65-F5344CB8AC3E}">
        <p14:creationId xmlns:p14="http://schemas.microsoft.com/office/powerpoint/2010/main" val="876897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82F4C-837D-8E40-B621-76E6835A368F}" type="datetimeFigureOut">
              <a:rPr lang="en-US" smtClean="0"/>
              <a:t>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0D3388-CBEE-F443-8BFC-3C1CFCF6CEB9}" type="slidenum">
              <a:rPr lang="en-US" smtClean="0"/>
              <a:t>‹#›</a:t>
            </a:fld>
            <a:endParaRPr lang="en-US"/>
          </a:p>
        </p:txBody>
      </p:sp>
    </p:spTree>
    <p:extLst>
      <p:ext uri="{BB962C8B-B14F-4D97-AF65-F5344CB8AC3E}">
        <p14:creationId xmlns:p14="http://schemas.microsoft.com/office/powerpoint/2010/main" val="197571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F82F4C-837D-8E40-B621-76E6835A368F}" type="datetimeFigureOut">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D3388-CBEE-F443-8BFC-3C1CFCF6CEB9}" type="slidenum">
              <a:rPr lang="en-US" smtClean="0"/>
              <a:t>‹#›</a:t>
            </a:fld>
            <a:endParaRPr lang="en-US"/>
          </a:p>
        </p:txBody>
      </p:sp>
    </p:spTree>
    <p:extLst>
      <p:ext uri="{BB962C8B-B14F-4D97-AF65-F5344CB8AC3E}">
        <p14:creationId xmlns:p14="http://schemas.microsoft.com/office/powerpoint/2010/main" val="145229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F82F4C-837D-8E40-B621-76E6835A368F}" type="datetimeFigureOut">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D3388-CBEE-F443-8BFC-3C1CFCF6CEB9}" type="slidenum">
              <a:rPr lang="en-US" smtClean="0"/>
              <a:t>‹#›</a:t>
            </a:fld>
            <a:endParaRPr lang="en-US"/>
          </a:p>
        </p:txBody>
      </p:sp>
    </p:spTree>
    <p:extLst>
      <p:ext uri="{BB962C8B-B14F-4D97-AF65-F5344CB8AC3E}">
        <p14:creationId xmlns:p14="http://schemas.microsoft.com/office/powerpoint/2010/main" val="374209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82F4C-837D-8E40-B621-76E6835A368F}" type="datetimeFigureOut">
              <a:rPr lang="en-US" smtClean="0"/>
              <a:t>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D3388-CBEE-F443-8BFC-3C1CFCF6CEB9}" type="slidenum">
              <a:rPr lang="en-US" smtClean="0"/>
              <a:t>‹#›</a:t>
            </a:fld>
            <a:endParaRPr lang="en-US"/>
          </a:p>
        </p:txBody>
      </p:sp>
    </p:spTree>
    <p:extLst>
      <p:ext uri="{BB962C8B-B14F-4D97-AF65-F5344CB8AC3E}">
        <p14:creationId xmlns:p14="http://schemas.microsoft.com/office/powerpoint/2010/main" val="814444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github.com/rkern/line_profile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cplusplus.com/reference/vector/vecto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cplusplus.com/reference/"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www.youtube.com/watch?v=hLsrPsFHPcQ&amp;t=1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discussion section</a:t>
            </a:r>
          </a:p>
        </p:txBody>
      </p:sp>
      <p:sp>
        <p:nvSpPr>
          <p:cNvPr id="3" name="Content Placeholder 2"/>
          <p:cNvSpPr>
            <a:spLocks noGrp="1"/>
          </p:cNvSpPr>
          <p:nvPr>
            <p:ph idx="1"/>
          </p:nvPr>
        </p:nvSpPr>
        <p:spPr/>
        <p:txBody>
          <a:bodyPr/>
          <a:lstStyle/>
          <a:p>
            <a:r>
              <a:rPr lang="en-US" dirty="0"/>
              <a:t>Introductions</a:t>
            </a:r>
          </a:p>
          <a:p>
            <a:r>
              <a:rPr lang="en-US" dirty="0"/>
              <a:t>HW1 context/advice/questions</a:t>
            </a:r>
          </a:p>
          <a:p>
            <a:r>
              <a:rPr lang="en-US" dirty="0"/>
              <a:t>C++/general programming tips</a:t>
            </a:r>
          </a:p>
          <a:p>
            <a:r>
              <a:rPr lang="en-US" dirty="0"/>
              <a:t>Input on future topics</a:t>
            </a:r>
          </a:p>
        </p:txBody>
      </p:sp>
    </p:spTree>
    <p:extLst>
      <p:ext uri="{BB962C8B-B14F-4D97-AF65-F5344CB8AC3E}">
        <p14:creationId xmlns:p14="http://schemas.microsoft.com/office/powerpoint/2010/main" val="1431764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Burrows-Wheeler transform</a:t>
            </a:r>
          </a:p>
        </p:txBody>
      </p:sp>
      <p:pic>
        <p:nvPicPr>
          <p:cNvPr id="4" name="Picture 3"/>
          <p:cNvPicPr>
            <a:picLocks noChangeAspect="1"/>
          </p:cNvPicPr>
          <p:nvPr/>
        </p:nvPicPr>
        <p:blipFill>
          <a:blip r:embed="rId2"/>
          <a:stretch>
            <a:fillRect/>
          </a:stretch>
        </p:blipFill>
        <p:spPr>
          <a:xfrm>
            <a:off x="757144" y="1423519"/>
            <a:ext cx="10731500" cy="4737100"/>
          </a:xfrm>
          <a:prstGeom prst="rect">
            <a:avLst/>
          </a:prstGeom>
        </p:spPr>
      </p:pic>
      <p:sp>
        <p:nvSpPr>
          <p:cNvPr id="5" name="Content Placeholder 2"/>
          <p:cNvSpPr>
            <a:spLocks noGrp="1"/>
          </p:cNvSpPr>
          <p:nvPr>
            <p:ph idx="1"/>
          </p:nvPr>
        </p:nvSpPr>
        <p:spPr>
          <a:xfrm>
            <a:off x="851647" y="6160619"/>
            <a:ext cx="10515600" cy="661800"/>
          </a:xfrm>
        </p:spPr>
        <p:txBody>
          <a:bodyPr>
            <a:normAutofit fontScale="92500"/>
          </a:bodyPr>
          <a:lstStyle/>
          <a:p>
            <a:pPr marL="0" indent="0" algn="ctr">
              <a:buNone/>
            </a:pPr>
            <a:r>
              <a:rPr lang="en-US" dirty="0"/>
              <a:t>Useful for compression (since compressing repeated sequences is easier)</a:t>
            </a:r>
          </a:p>
        </p:txBody>
      </p:sp>
      <p:sp>
        <p:nvSpPr>
          <p:cNvPr id="6" name="TextBox 5"/>
          <p:cNvSpPr txBox="1"/>
          <p:nvPr/>
        </p:nvSpPr>
        <p:spPr>
          <a:xfrm>
            <a:off x="7792838" y="362740"/>
            <a:ext cx="4054021" cy="923330"/>
          </a:xfrm>
          <a:prstGeom prst="rect">
            <a:avLst/>
          </a:prstGeom>
          <a:noFill/>
        </p:spPr>
        <p:txBody>
          <a:bodyPr wrap="square" rtlCol="0">
            <a:spAutoFit/>
          </a:bodyPr>
          <a:lstStyle/>
          <a:p>
            <a:r>
              <a:rPr lang="en-US" dirty="0">
                <a:solidFill>
                  <a:srgbClr val="7030A0"/>
                </a:solidFill>
              </a:rPr>
              <a:t>Used in Bowtie (short read aligner by Cole </a:t>
            </a:r>
            <a:r>
              <a:rPr lang="en-US" dirty="0" err="1">
                <a:solidFill>
                  <a:srgbClr val="7030A0"/>
                </a:solidFill>
              </a:rPr>
              <a:t>Trapnell</a:t>
            </a:r>
            <a:r>
              <a:rPr lang="en-US" dirty="0">
                <a:solidFill>
                  <a:srgbClr val="7030A0"/>
                </a:solidFill>
              </a:rPr>
              <a:t>) to reduce memory usage, in combination with suffix arrays</a:t>
            </a:r>
          </a:p>
        </p:txBody>
      </p:sp>
    </p:spTree>
    <p:extLst>
      <p:ext uri="{BB962C8B-B14F-4D97-AF65-F5344CB8AC3E}">
        <p14:creationId xmlns:p14="http://schemas.microsoft.com/office/powerpoint/2010/main" val="1686975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Burrows-Wheeler inverse transform</a:t>
            </a:r>
          </a:p>
        </p:txBody>
      </p:sp>
      <p:pic>
        <p:nvPicPr>
          <p:cNvPr id="4" name="Picture 3"/>
          <p:cNvPicPr>
            <a:picLocks noChangeAspect="1"/>
          </p:cNvPicPr>
          <p:nvPr/>
        </p:nvPicPr>
        <p:blipFill>
          <a:blip r:embed="rId2"/>
          <a:srcRect/>
          <a:stretch/>
        </p:blipFill>
        <p:spPr>
          <a:xfrm>
            <a:off x="824753" y="1423519"/>
            <a:ext cx="5050882" cy="4737100"/>
          </a:xfrm>
          <a:prstGeom prst="rect">
            <a:avLst/>
          </a:prstGeom>
        </p:spPr>
      </p:pic>
      <p:sp>
        <p:nvSpPr>
          <p:cNvPr id="5" name="Content Placeholder 2"/>
          <p:cNvSpPr>
            <a:spLocks noGrp="1"/>
          </p:cNvSpPr>
          <p:nvPr>
            <p:ph idx="1"/>
          </p:nvPr>
        </p:nvSpPr>
        <p:spPr>
          <a:xfrm>
            <a:off x="851647" y="6160619"/>
            <a:ext cx="10515600" cy="661800"/>
          </a:xfrm>
        </p:spPr>
        <p:txBody>
          <a:bodyPr>
            <a:normAutofit fontScale="92500"/>
          </a:bodyPr>
          <a:lstStyle/>
          <a:p>
            <a:pPr marL="0" indent="0" algn="ctr">
              <a:buNone/>
            </a:pPr>
            <a:r>
              <a:rPr lang="en-US" dirty="0"/>
              <a:t>Useful for compression (since compressing repeated sequences is easier)</a:t>
            </a:r>
          </a:p>
        </p:txBody>
      </p:sp>
      <p:pic>
        <p:nvPicPr>
          <p:cNvPr id="3" name="Picture 2">
            <a:extLst>
              <a:ext uri="{FF2B5EF4-FFF2-40B4-BE49-F238E27FC236}">
                <a16:creationId xmlns:a16="http://schemas.microsoft.com/office/drawing/2014/main" id="{193C2781-6204-4660-9E13-0470BCE35545}"/>
              </a:ext>
            </a:extLst>
          </p:cNvPr>
          <p:cNvPicPr>
            <a:picLocks noChangeAspect="1"/>
          </p:cNvPicPr>
          <p:nvPr/>
        </p:nvPicPr>
        <p:blipFill>
          <a:blip r:embed="rId3"/>
          <a:stretch>
            <a:fillRect/>
          </a:stretch>
        </p:blipFill>
        <p:spPr>
          <a:xfrm>
            <a:off x="7409416" y="3141232"/>
            <a:ext cx="2751334" cy="3019387"/>
          </a:xfrm>
          <a:prstGeom prst="rect">
            <a:avLst/>
          </a:prstGeom>
        </p:spPr>
      </p:pic>
      <p:sp>
        <p:nvSpPr>
          <p:cNvPr id="7" name="TextBox 6">
            <a:extLst>
              <a:ext uri="{FF2B5EF4-FFF2-40B4-BE49-F238E27FC236}">
                <a16:creationId xmlns:a16="http://schemas.microsoft.com/office/drawing/2014/main" id="{40485630-76A4-4F53-AE4E-40C551B18062}"/>
              </a:ext>
            </a:extLst>
          </p:cNvPr>
          <p:cNvSpPr txBox="1"/>
          <p:nvPr/>
        </p:nvSpPr>
        <p:spPr>
          <a:xfrm>
            <a:off x="6316367" y="4325354"/>
            <a:ext cx="570155" cy="769441"/>
          </a:xfrm>
          <a:prstGeom prst="rect">
            <a:avLst/>
          </a:prstGeom>
          <a:noFill/>
        </p:spPr>
        <p:txBody>
          <a:bodyPr wrap="square" rtlCol="0">
            <a:spAutoFit/>
          </a:bodyPr>
          <a:lstStyle/>
          <a:p>
            <a:r>
              <a:rPr lang="en-US" sz="4400" dirty="0"/>
              <a:t>…</a:t>
            </a:r>
          </a:p>
        </p:txBody>
      </p:sp>
    </p:spTree>
    <p:extLst>
      <p:ext uri="{BB962C8B-B14F-4D97-AF65-F5344CB8AC3E}">
        <p14:creationId xmlns:p14="http://schemas.microsoft.com/office/powerpoint/2010/main" val="3023564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HW1 tips</a:t>
            </a:r>
          </a:p>
        </p:txBody>
      </p:sp>
      <p:sp>
        <p:nvSpPr>
          <p:cNvPr id="3" name="Content Placeholder 2"/>
          <p:cNvSpPr>
            <a:spLocks noGrp="1"/>
          </p:cNvSpPr>
          <p:nvPr>
            <p:ph idx="1"/>
          </p:nvPr>
        </p:nvSpPr>
        <p:spPr/>
        <p:txBody>
          <a:bodyPr/>
          <a:lstStyle/>
          <a:p>
            <a:r>
              <a:rPr lang="en-US" dirty="0"/>
              <a:t>Start with </a:t>
            </a:r>
            <a:r>
              <a:rPr lang="en-US" dirty="0" err="1"/>
              <a:t>pseudocode</a:t>
            </a:r>
            <a:r>
              <a:rPr lang="en-US" dirty="0"/>
              <a:t>/python</a:t>
            </a:r>
          </a:p>
          <a:p>
            <a:r>
              <a:rPr lang="en-US" dirty="0"/>
              <a:t>Get comfortable with pointers</a:t>
            </a:r>
          </a:p>
          <a:p>
            <a:r>
              <a:rPr lang="en-US" dirty="0"/>
              <a:t>Think about how to store inputs</a:t>
            </a:r>
          </a:p>
          <a:p>
            <a:r>
              <a:rPr lang="en-US" dirty="0"/>
              <a:t>Think about how to store results</a:t>
            </a:r>
          </a:p>
          <a:p>
            <a:r>
              <a:rPr lang="en-US" dirty="0"/>
              <a:t>Output to template directly</a:t>
            </a:r>
          </a:p>
        </p:txBody>
      </p:sp>
    </p:spTree>
    <p:extLst>
      <p:ext uri="{BB962C8B-B14F-4D97-AF65-F5344CB8AC3E}">
        <p14:creationId xmlns:p14="http://schemas.microsoft.com/office/powerpoint/2010/main" val="196580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 style</a:t>
            </a:r>
          </a:p>
        </p:txBody>
      </p:sp>
      <p:sp>
        <p:nvSpPr>
          <p:cNvPr id="3" name="Content Placeholder 2"/>
          <p:cNvSpPr>
            <a:spLocks noGrp="1"/>
          </p:cNvSpPr>
          <p:nvPr>
            <p:ph idx="1"/>
          </p:nvPr>
        </p:nvSpPr>
        <p:spPr/>
        <p:txBody>
          <a:bodyPr/>
          <a:lstStyle/>
          <a:p>
            <a:r>
              <a:rPr lang="en-US" dirty="0"/>
              <a:t>The more readable your code is</a:t>
            </a:r>
          </a:p>
          <a:p>
            <a:pPr lvl="1"/>
            <a:r>
              <a:rPr lang="en-US" dirty="0"/>
              <a:t>The more I’ll be able to help you if something’s wrong</a:t>
            </a:r>
          </a:p>
          <a:p>
            <a:pPr lvl="1"/>
            <a:r>
              <a:rPr lang="en-US" dirty="0"/>
              <a:t>The more useful it will be to you later (especially if you TA this class</a:t>
            </a:r>
            <a:r>
              <a:rPr lang="is-IS" dirty="0"/>
              <a:t>…)</a:t>
            </a:r>
            <a:endParaRPr lang="en-US" dirty="0"/>
          </a:p>
          <a:p>
            <a:r>
              <a:rPr lang="en-US" dirty="0"/>
              <a:t>Tips for readability</a:t>
            </a:r>
          </a:p>
          <a:p>
            <a:pPr lvl="1"/>
            <a:r>
              <a:rPr lang="en-US" dirty="0"/>
              <a:t>Intuitive variable/function names</a:t>
            </a:r>
          </a:p>
          <a:p>
            <a:pPr lvl="1"/>
            <a:r>
              <a:rPr lang="en-US" dirty="0"/>
              <a:t>Comments</a:t>
            </a:r>
          </a:p>
          <a:p>
            <a:pPr lvl="2"/>
            <a:r>
              <a:rPr lang="en-US" dirty="0"/>
              <a:t>Outlining general structure of program/key points of implemented algorithm</a:t>
            </a:r>
          </a:p>
          <a:p>
            <a:pPr lvl="2"/>
            <a:r>
              <a:rPr lang="en-US" dirty="0"/>
              <a:t>Clarifying any tricky/unintuitive lines of code</a:t>
            </a:r>
          </a:p>
          <a:p>
            <a:pPr lvl="1"/>
            <a:r>
              <a:rPr lang="en-US" dirty="0"/>
              <a:t>Simplicity over performance optimization (until it becomes necessary)</a:t>
            </a:r>
          </a:p>
          <a:p>
            <a:r>
              <a:rPr lang="en-US" dirty="0"/>
              <a:t>Please make an effort to match the template!</a:t>
            </a:r>
          </a:p>
        </p:txBody>
      </p:sp>
    </p:spTree>
    <p:extLst>
      <p:ext uri="{BB962C8B-B14F-4D97-AF65-F5344CB8AC3E}">
        <p14:creationId xmlns:p14="http://schemas.microsoft.com/office/powerpoint/2010/main" val="391110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 tips: testing</a:t>
            </a:r>
          </a:p>
        </p:txBody>
      </p:sp>
      <p:sp>
        <p:nvSpPr>
          <p:cNvPr id="3" name="Content Placeholder 2"/>
          <p:cNvSpPr>
            <a:spLocks noGrp="1"/>
          </p:cNvSpPr>
          <p:nvPr>
            <p:ph idx="1"/>
          </p:nvPr>
        </p:nvSpPr>
        <p:spPr/>
        <p:txBody>
          <a:bodyPr/>
          <a:lstStyle/>
          <a:p>
            <a:r>
              <a:rPr lang="en-US" dirty="0"/>
              <a:t>Create small, easily-verified test cases</a:t>
            </a:r>
          </a:p>
          <a:p>
            <a:r>
              <a:rPr lang="en-US" dirty="0"/>
              <a:t>Edge cases</a:t>
            </a:r>
          </a:p>
          <a:p>
            <a:r>
              <a:rPr lang="en-US" dirty="0"/>
              <a:t>Print intermediate output (</a:t>
            </a:r>
            <a:r>
              <a:rPr lang="en-US" dirty="0" err="1"/>
              <a:t>cerr</a:t>
            </a:r>
            <a:r>
              <a:rPr lang="en-US" dirty="0"/>
              <a:t>)</a:t>
            </a:r>
          </a:p>
          <a:p>
            <a:r>
              <a:rPr lang="en-US" dirty="0"/>
              <a:t>Write incrementally, test as you go</a:t>
            </a:r>
          </a:p>
          <a:p>
            <a:pPr lvl="1"/>
            <a:r>
              <a:rPr lang="en-US" dirty="0"/>
              <a:t>Assertion statements</a:t>
            </a:r>
          </a:p>
          <a:p>
            <a:r>
              <a:rPr lang="en-US" dirty="0"/>
              <a:t>Check against expectations</a:t>
            </a:r>
          </a:p>
        </p:txBody>
      </p:sp>
    </p:spTree>
    <p:extLst>
      <p:ext uri="{BB962C8B-B14F-4D97-AF65-F5344CB8AC3E}">
        <p14:creationId xmlns:p14="http://schemas.microsoft.com/office/powerpoint/2010/main" val="977918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 tips: efficiency</a:t>
            </a:r>
          </a:p>
        </p:txBody>
      </p:sp>
      <p:sp>
        <p:nvSpPr>
          <p:cNvPr id="3" name="Content Placeholder 2"/>
          <p:cNvSpPr>
            <a:spLocks noGrp="1"/>
          </p:cNvSpPr>
          <p:nvPr>
            <p:ph idx="1"/>
          </p:nvPr>
        </p:nvSpPr>
        <p:spPr/>
        <p:txBody>
          <a:bodyPr/>
          <a:lstStyle/>
          <a:p>
            <a:r>
              <a:rPr lang="en-US" dirty="0"/>
              <a:t>Remove unnecessary stuff from loops</a:t>
            </a:r>
          </a:p>
          <a:p>
            <a:r>
              <a:rPr lang="en-US" dirty="0"/>
              <a:t>Avoid slow comparison routines when sorting</a:t>
            </a:r>
          </a:p>
          <a:p>
            <a:r>
              <a:rPr lang="en-US" dirty="0"/>
              <a:t>Profiling tools</a:t>
            </a:r>
          </a:p>
          <a:p>
            <a:pPr lvl="1"/>
            <a:r>
              <a:rPr lang="en-US" dirty="0">
                <a:hlinkClick r:id="rId2"/>
              </a:rPr>
              <a:t>line_profiler</a:t>
            </a:r>
            <a:r>
              <a:rPr lang="en-US" dirty="0"/>
              <a:t> (python)</a:t>
            </a:r>
          </a:p>
          <a:p>
            <a:pPr lvl="1"/>
            <a:r>
              <a:rPr lang="en-US" dirty="0" err="1"/>
              <a:t>gprof</a:t>
            </a:r>
            <a:r>
              <a:rPr lang="en-US" dirty="0"/>
              <a:t>, </a:t>
            </a:r>
            <a:r>
              <a:rPr lang="en-US" dirty="0" err="1"/>
              <a:t>valgrind</a:t>
            </a:r>
            <a:r>
              <a:rPr lang="en-US" dirty="0"/>
              <a:t> (C/C++) [</a:t>
            </a:r>
            <a:r>
              <a:rPr lang="en-US" dirty="0" err="1"/>
              <a:t>valgrind</a:t>
            </a:r>
            <a:r>
              <a:rPr lang="en-US" dirty="0"/>
              <a:t> also identifies memory leaks]</a:t>
            </a:r>
          </a:p>
          <a:p>
            <a:pPr lvl="1"/>
            <a:r>
              <a:rPr lang="en-US" dirty="0" err="1"/>
              <a:t>dprofpp</a:t>
            </a:r>
            <a:r>
              <a:rPr lang="en-US" dirty="0"/>
              <a:t> (Perl) [Does anyone use Perl anymore??]</a:t>
            </a:r>
          </a:p>
        </p:txBody>
      </p:sp>
    </p:spTree>
    <p:extLst>
      <p:ext uri="{BB962C8B-B14F-4D97-AF65-F5344CB8AC3E}">
        <p14:creationId xmlns:p14="http://schemas.microsoft.com/office/powerpoint/2010/main" val="1766498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Pointers in C++</a:t>
            </a:r>
          </a:p>
        </p:txBody>
      </p:sp>
      <p:sp>
        <p:nvSpPr>
          <p:cNvPr id="3" name="Content Placeholder 2"/>
          <p:cNvSpPr>
            <a:spLocks noGrp="1"/>
          </p:cNvSpPr>
          <p:nvPr>
            <p:ph idx="1"/>
          </p:nvPr>
        </p:nvSpPr>
        <p:spPr/>
        <p:txBody>
          <a:bodyPr/>
          <a:lstStyle/>
          <a:p>
            <a:r>
              <a:rPr lang="en-US" dirty="0"/>
              <a:t>Pointers are memory addresses, which point to variables</a:t>
            </a:r>
          </a:p>
          <a:p>
            <a:endParaRPr lang="en-US" dirty="0"/>
          </a:p>
          <a:p>
            <a:r>
              <a:rPr lang="en-US" dirty="0"/>
              <a:t>There are two operators essential for handling pointers and memory addresses in C/C++:    `</a:t>
            </a:r>
            <a:r>
              <a:rPr lang="en-US" b="1" dirty="0"/>
              <a:t>*` </a:t>
            </a:r>
            <a:r>
              <a:rPr lang="en-US" dirty="0"/>
              <a:t> and `</a:t>
            </a:r>
            <a:r>
              <a:rPr lang="en-US" b="1" dirty="0"/>
              <a:t>&amp;`</a:t>
            </a:r>
          </a:p>
          <a:p>
            <a:endParaRPr lang="en-US" dirty="0"/>
          </a:p>
          <a:p>
            <a:r>
              <a:rPr lang="en-US" dirty="0"/>
              <a:t>Unfortunately, both operators can be used in two ways which often leads to confusion. </a:t>
            </a:r>
          </a:p>
        </p:txBody>
      </p:sp>
    </p:spTree>
    <p:extLst>
      <p:ext uri="{BB962C8B-B14F-4D97-AF65-F5344CB8AC3E}">
        <p14:creationId xmlns:p14="http://schemas.microsoft.com/office/powerpoint/2010/main" val="1819249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8C68B-8F65-4939-93D5-6867FDA3E658}"/>
              </a:ext>
            </a:extLst>
          </p:cNvPr>
          <p:cNvSpPr>
            <a:spLocks noGrp="1"/>
          </p:cNvSpPr>
          <p:nvPr>
            <p:ph type="title"/>
          </p:nvPr>
        </p:nvSpPr>
        <p:spPr/>
        <p:txBody>
          <a:bodyPr/>
          <a:lstStyle/>
          <a:p>
            <a:r>
              <a:rPr lang="en-US" b="1" dirty="0"/>
              <a:t>* as a suffix </a:t>
            </a:r>
            <a:r>
              <a:rPr lang="en-US" dirty="0"/>
              <a:t>to a type is a “pointer”</a:t>
            </a:r>
          </a:p>
        </p:txBody>
      </p:sp>
      <p:sp>
        <p:nvSpPr>
          <p:cNvPr id="3" name="Content Placeholder 2">
            <a:extLst>
              <a:ext uri="{FF2B5EF4-FFF2-40B4-BE49-F238E27FC236}">
                <a16:creationId xmlns:a16="http://schemas.microsoft.com/office/drawing/2014/main" id="{8EFE6F75-2357-4985-860C-EBA07024ED04}"/>
              </a:ext>
            </a:extLst>
          </p:cNvPr>
          <p:cNvSpPr>
            <a:spLocks noGrp="1"/>
          </p:cNvSpPr>
          <p:nvPr>
            <p:ph idx="1"/>
          </p:nvPr>
        </p:nvSpPr>
        <p:spPr/>
        <p:txBody>
          <a:bodyPr/>
          <a:lstStyle/>
          <a:p>
            <a:pPr marL="0" indent="0">
              <a:buNone/>
            </a:pPr>
            <a:endParaRPr lang="en-US" dirty="0"/>
          </a:p>
          <a:p>
            <a:pPr marL="0" indent="0">
              <a:buNone/>
            </a:pPr>
            <a:r>
              <a:rPr lang="en-US" dirty="0"/>
              <a:t>char * p;  // p is a memory location that stores a “char”</a:t>
            </a:r>
          </a:p>
        </p:txBody>
      </p:sp>
    </p:spTree>
    <p:extLst>
      <p:ext uri="{BB962C8B-B14F-4D97-AF65-F5344CB8AC3E}">
        <p14:creationId xmlns:p14="http://schemas.microsoft.com/office/powerpoint/2010/main" val="2226190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FC05-5D46-4A66-B592-CB3593CC7A28}"/>
              </a:ext>
            </a:extLst>
          </p:cNvPr>
          <p:cNvSpPr>
            <a:spLocks noGrp="1"/>
          </p:cNvSpPr>
          <p:nvPr>
            <p:ph type="title"/>
          </p:nvPr>
        </p:nvSpPr>
        <p:spPr/>
        <p:txBody>
          <a:bodyPr>
            <a:normAutofit fontScale="90000"/>
          </a:bodyPr>
          <a:lstStyle/>
          <a:p>
            <a:r>
              <a:rPr lang="en-US" b="1" dirty="0"/>
              <a:t>&amp; as a unary prefix </a:t>
            </a:r>
            <a:r>
              <a:rPr lang="en-US" dirty="0"/>
              <a:t>is the address-of operator and obtains the memory address of a variable</a:t>
            </a:r>
            <a:br>
              <a:rPr lang="en-US" dirty="0"/>
            </a:br>
            <a:endParaRPr lang="en-US" dirty="0"/>
          </a:p>
        </p:txBody>
      </p:sp>
      <p:sp>
        <p:nvSpPr>
          <p:cNvPr id="3" name="Content Placeholder 2">
            <a:extLst>
              <a:ext uri="{FF2B5EF4-FFF2-40B4-BE49-F238E27FC236}">
                <a16:creationId xmlns:a16="http://schemas.microsoft.com/office/drawing/2014/main" id="{0F9EF302-0BB4-464A-BFCE-A1C3E49DB50D}"/>
              </a:ext>
            </a:extLst>
          </p:cNvPr>
          <p:cNvSpPr>
            <a:spLocks noGrp="1"/>
          </p:cNvSpPr>
          <p:nvPr>
            <p:ph idx="1"/>
          </p:nvPr>
        </p:nvSpPr>
        <p:spPr/>
        <p:txBody>
          <a:bodyPr/>
          <a:lstStyle/>
          <a:p>
            <a:pPr marL="0" indent="0">
              <a:buNone/>
            </a:pPr>
            <a:endParaRPr lang="en-US" dirty="0">
              <a:latin typeface="Andale Mono" charset="0"/>
              <a:ea typeface="Andale Mono" charset="0"/>
              <a:cs typeface="Andale Mono" charset="0"/>
            </a:endParaRPr>
          </a:p>
          <a:p>
            <a:pPr marL="0" indent="0">
              <a:buNone/>
            </a:pPr>
            <a:r>
              <a:rPr lang="en-US" dirty="0">
                <a:latin typeface="Andale Mono" charset="0"/>
                <a:ea typeface="Andale Mono" charset="0"/>
                <a:cs typeface="Andale Mono" charset="0"/>
              </a:rPr>
              <a:t>char x = ‘h’;</a:t>
            </a:r>
          </a:p>
          <a:p>
            <a:pPr marL="0" indent="0">
              <a:buNone/>
            </a:pPr>
            <a:endParaRPr lang="en-US" dirty="0">
              <a:latin typeface="Andale Mono" charset="0"/>
              <a:ea typeface="Andale Mono" charset="0"/>
              <a:cs typeface="Andale Mono" charset="0"/>
            </a:endParaRPr>
          </a:p>
          <a:p>
            <a:pPr marL="0" indent="0">
              <a:buNone/>
            </a:pPr>
            <a:r>
              <a:rPr lang="en-US" dirty="0">
                <a:latin typeface="Andale Mono" charset="0"/>
                <a:ea typeface="Andale Mono" charset="0"/>
                <a:cs typeface="Andale Mono" charset="0"/>
              </a:rPr>
              <a:t>char * p = &amp;x; </a:t>
            </a:r>
          </a:p>
          <a:p>
            <a:endParaRPr lang="en-US" dirty="0"/>
          </a:p>
        </p:txBody>
      </p:sp>
    </p:spTree>
    <p:extLst>
      <p:ext uri="{BB962C8B-B14F-4D97-AF65-F5344CB8AC3E}">
        <p14:creationId xmlns:p14="http://schemas.microsoft.com/office/powerpoint/2010/main" val="3328449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17AC5-C1BF-4497-B12B-FD6A79815722}"/>
              </a:ext>
            </a:extLst>
          </p:cNvPr>
          <p:cNvSpPr>
            <a:spLocks noGrp="1"/>
          </p:cNvSpPr>
          <p:nvPr>
            <p:ph type="title"/>
          </p:nvPr>
        </p:nvSpPr>
        <p:spPr/>
        <p:txBody>
          <a:bodyPr/>
          <a:lstStyle/>
          <a:p>
            <a:r>
              <a:rPr lang="en-US" b="1" dirty="0"/>
              <a:t>* as a unary prefix </a:t>
            </a:r>
            <a:r>
              <a:rPr lang="en-US" dirty="0"/>
              <a:t>means content of that memory location</a:t>
            </a:r>
          </a:p>
        </p:txBody>
      </p:sp>
      <p:sp>
        <p:nvSpPr>
          <p:cNvPr id="3" name="Content Placeholder 2">
            <a:extLst>
              <a:ext uri="{FF2B5EF4-FFF2-40B4-BE49-F238E27FC236}">
                <a16:creationId xmlns:a16="http://schemas.microsoft.com/office/drawing/2014/main" id="{42EF7B75-C55F-4922-A832-D7C819931274}"/>
              </a:ext>
            </a:extLst>
          </p:cNvPr>
          <p:cNvSpPr>
            <a:spLocks noGrp="1"/>
          </p:cNvSpPr>
          <p:nvPr>
            <p:ph idx="1"/>
          </p:nvPr>
        </p:nvSpPr>
        <p:spPr/>
        <p:txBody>
          <a:bodyPr/>
          <a:lstStyle/>
          <a:p>
            <a:pPr marL="0" indent="0">
              <a:buNone/>
            </a:pPr>
            <a:endParaRPr lang="en-US" dirty="0"/>
          </a:p>
          <a:p>
            <a:pPr marL="0" indent="0">
              <a:buNone/>
            </a:pPr>
            <a:r>
              <a:rPr lang="en-US" dirty="0"/>
              <a:t>char y = ‘a’; </a:t>
            </a:r>
          </a:p>
          <a:p>
            <a:pPr marL="0" indent="0">
              <a:buNone/>
            </a:pPr>
            <a:endParaRPr lang="en-US" dirty="0"/>
          </a:p>
          <a:p>
            <a:pPr marL="0" indent="0">
              <a:buNone/>
            </a:pPr>
            <a:r>
              <a:rPr lang="en-US" dirty="0"/>
              <a:t>char* p = &amp;y; // p points to the memory location of y </a:t>
            </a:r>
          </a:p>
          <a:p>
            <a:pPr marL="0" indent="0">
              <a:buNone/>
            </a:pPr>
            <a:endParaRPr lang="en-US" dirty="0"/>
          </a:p>
          <a:p>
            <a:pPr marL="0" indent="0">
              <a:buNone/>
            </a:pPr>
            <a:r>
              <a:rPr lang="en-US" dirty="0"/>
              <a:t>char x = *p ; // *p is the object that p points to (i.e. ‘a’)</a:t>
            </a:r>
          </a:p>
        </p:txBody>
      </p:sp>
    </p:spTree>
    <p:extLst>
      <p:ext uri="{BB962C8B-B14F-4D97-AF65-F5344CB8AC3E}">
        <p14:creationId xmlns:p14="http://schemas.microsoft.com/office/powerpoint/2010/main" val="1250509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p:txBody>
          <a:bodyPr numCol="2">
            <a:normAutofit/>
          </a:bodyPr>
          <a:lstStyle/>
          <a:p>
            <a:r>
              <a:rPr lang="en-US" dirty="0"/>
              <a:t>Who am I?</a:t>
            </a:r>
          </a:p>
          <a:p>
            <a:pPr lvl="1"/>
            <a:r>
              <a:rPr lang="en-US" dirty="0"/>
              <a:t>4</a:t>
            </a:r>
            <a:r>
              <a:rPr lang="en-US" baseline="30000" dirty="0"/>
              <a:t>th</a:t>
            </a:r>
            <a:r>
              <a:rPr lang="en-US" dirty="0"/>
              <a:t> year Genome Sciences student</a:t>
            </a:r>
          </a:p>
          <a:p>
            <a:pPr lvl="1"/>
            <a:r>
              <a:rPr lang="en-US" dirty="0"/>
              <a:t>Eichler Lab</a:t>
            </a:r>
          </a:p>
          <a:p>
            <a:pPr lvl="1"/>
            <a:r>
              <a:rPr lang="en-US" dirty="0"/>
              <a:t>Human structural variation</a:t>
            </a:r>
          </a:p>
          <a:p>
            <a:pPr lvl="2"/>
            <a:r>
              <a:rPr lang="en-US" dirty="0"/>
              <a:t>Long read sequencing</a:t>
            </a:r>
          </a:p>
          <a:p>
            <a:pPr lvl="2"/>
            <a:r>
              <a:rPr lang="en-US" dirty="0"/>
              <a:t>De novo assembly</a:t>
            </a:r>
          </a:p>
          <a:p>
            <a:pPr lvl="2"/>
            <a:r>
              <a:rPr lang="en-US" dirty="0"/>
              <a:t>Segmental duplications</a:t>
            </a:r>
          </a:p>
          <a:p>
            <a:pPr lvl="1"/>
            <a:r>
              <a:rPr lang="en-US" dirty="0"/>
              <a:t>Python/</a:t>
            </a:r>
            <a:r>
              <a:rPr lang="en-US" dirty="0" err="1"/>
              <a:t>Snakemake</a:t>
            </a:r>
            <a:r>
              <a:rPr lang="en-US" dirty="0"/>
              <a:t>/C++</a:t>
            </a:r>
          </a:p>
          <a:p>
            <a:pPr marL="457200" lvl="1" indent="0">
              <a:buNone/>
            </a:pPr>
            <a:endParaRPr lang="en-US" dirty="0"/>
          </a:p>
          <a:p>
            <a:pPr lvl="1"/>
            <a:endParaRPr lang="en-US" dirty="0"/>
          </a:p>
          <a:p>
            <a:r>
              <a:rPr lang="en-US" dirty="0"/>
              <a:t>Who are you?</a:t>
            </a:r>
          </a:p>
          <a:p>
            <a:pPr lvl="1"/>
            <a:r>
              <a:rPr lang="en-US" dirty="0"/>
              <a:t>Department</a:t>
            </a:r>
          </a:p>
          <a:p>
            <a:pPr lvl="1"/>
            <a:r>
              <a:rPr lang="en-US" dirty="0"/>
              <a:t>Programming experience</a:t>
            </a:r>
          </a:p>
        </p:txBody>
      </p:sp>
    </p:spTree>
    <p:extLst>
      <p:ext uri="{BB962C8B-B14F-4D97-AF65-F5344CB8AC3E}">
        <p14:creationId xmlns:p14="http://schemas.microsoft.com/office/powerpoint/2010/main" val="1535522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88890-DB0E-4C99-AD60-122EA4F2A5EF}"/>
              </a:ext>
            </a:extLst>
          </p:cNvPr>
          <p:cNvSpPr>
            <a:spLocks noGrp="1"/>
          </p:cNvSpPr>
          <p:nvPr>
            <p:ph type="title"/>
          </p:nvPr>
        </p:nvSpPr>
        <p:spPr/>
        <p:txBody>
          <a:bodyPr/>
          <a:lstStyle/>
          <a:p>
            <a:r>
              <a:rPr lang="en-US" b="1" dirty="0"/>
              <a:t>&amp; as a suffix </a:t>
            </a:r>
            <a:r>
              <a:rPr lang="en-US" dirty="0"/>
              <a:t>to a type means “pass by reference”</a:t>
            </a:r>
          </a:p>
        </p:txBody>
      </p:sp>
      <p:sp>
        <p:nvSpPr>
          <p:cNvPr id="3" name="Content Placeholder 2">
            <a:extLst>
              <a:ext uri="{FF2B5EF4-FFF2-40B4-BE49-F238E27FC236}">
                <a16:creationId xmlns:a16="http://schemas.microsoft.com/office/drawing/2014/main" id="{2B5DA6EA-3C96-49F5-873E-267D55BF22C2}"/>
              </a:ext>
            </a:extLst>
          </p:cNvPr>
          <p:cNvSpPr>
            <a:spLocks noGrp="1"/>
          </p:cNvSpPr>
          <p:nvPr>
            <p:ph idx="1"/>
          </p:nvPr>
        </p:nvSpPr>
        <p:spPr/>
        <p:txBody>
          <a:bodyPr>
            <a:normAutofit fontScale="85000" lnSpcReduction="20000"/>
          </a:bodyPr>
          <a:lstStyle/>
          <a:p>
            <a:pPr marL="0" indent="0">
              <a:buNone/>
            </a:pPr>
            <a:endParaRPr lang="en-US" dirty="0"/>
          </a:p>
          <a:p>
            <a:pPr marL="0" indent="0">
              <a:buNone/>
            </a:pPr>
            <a:r>
              <a:rPr lang="en-US" dirty="0"/>
              <a:t>// pass by reference </a:t>
            </a:r>
          </a:p>
          <a:p>
            <a:pPr marL="0" indent="0">
              <a:buNone/>
            </a:pPr>
            <a:r>
              <a:rPr lang="en-US" dirty="0"/>
              <a:t>void </a:t>
            </a:r>
            <a:r>
              <a:rPr lang="en-US" dirty="0" err="1"/>
              <a:t>my_func</a:t>
            </a:r>
            <a:r>
              <a:rPr lang="en-US" dirty="0"/>
              <a:t>(int &amp;a){</a:t>
            </a:r>
          </a:p>
          <a:p>
            <a:pPr marL="0" indent="0">
              <a:buNone/>
            </a:pPr>
            <a:r>
              <a:rPr lang="en-US" dirty="0"/>
              <a:t>	a = 5;</a:t>
            </a:r>
          </a:p>
          <a:p>
            <a:pPr marL="0" indent="0">
              <a:buNone/>
            </a:pPr>
            <a:r>
              <a:rPr lang="en-US" dirty="0"/>
              <a:t>}</a:t>
            </a:r>
          </a:p>
          <a:p>
            <a:pPr marL="0" indent="0">
              <a:buNone/>
            </a:pPr>
            <a:endParaRPr lang="en-US" dirty="0"/>
          </a:p>
          <a:p>
            <a:pPr marL="0" indent="0">
              <a:buNone/>
            </a:pPr>
            <a:r>
              <a:rPr lang="en-US" dirty="0"/>
              <a:t>int main(int </a:t>
            </a:r>
            <a:r>
              <a:rPr lang="en-US" dirty="0" err="1"/>
              <a:t>argc</a:t>
            </a:r>
            <a:r>
              <a:rPr lang="en-US" dirty="0"/>
              <a:t>, char* </a:t>
            </a:r>
            <a:r>
              <a:rPr lang="en-US" dirty="0" err="1"/>
              <a:t>argv</a:t>
            </a:r>
            <a:r>
              <a:rPr lang="en-US" dirty="0"/>
              <a:t>[] ){</a:t>
            </a:r>
          </a:p>
          <a:p>
            <a:pPr marL="0" indent="0">
              <a:buNone/>
            </a:pPr>
            <a:r>
              <a:rPr lang="en-US" dirty="0"/>
              <a:t>	int a = 0;</a:t>
            </a:r>
          </a:p>
          <a:p>
            <a:pPr marL="0" indent="0">
              <a:buNone/>
            </a:pPr>
            <a:r>
              <a:rPr lang="en-US" dirty="0"/>
              <a:t>	</a:t>
            </a:r>
            <a:r>
              <a:rPr lang="en-US" dirty="0" err="1"/>
              <a:t>my_func</a:t>
            </a:r>
            <a:r>
              <a:rPr lang="en-US" dirty="0"/>
              <a:t>(a);</a:t>
            </a:r>
          </a:p>
          <a:p>
            <a:pPr marL="0" indent="0">
              <a:buNone/>
            </a:pPr>
            <a:r>
              <a:rPr lang="en-US" dirty="0"/>
              <a:t>	</a:t>
            </a:r>
            <a:r>
              <a:rPr lang="en-US" dirty="0" err="1"/>
              <a:t>cout</a:t>
            </a:r>
            <a:r>
              <a:rPr lang="en-US" dirty="0"/>
              <a:t> &lt;&lt; a &lt;&lt; </a:t>
            </a:r>
            <a:r>
              <a:rPr lang="en-US" dirty="0" err="1"/>
              <a:t>endl</a:t>
            </a:r>
            <a:r>
              <a:rPr lang="en-US" dirty="0"/>
              <a:t>;</a:t>
            </a:r>
          </a:p>
          <a:p>
            <a:pPr marL="0" indent="0">
              <a:buNone/>
            </a:pPr>
            <a:r>
              <a:rPr lang="en-US" dirty="0"/>
              <a:t>}</a:t>
            </a:r>
          </a:p>
        </p:txBody>
      </p:sp>
    </p:spTree>
    <p:extLst>
      <p:ext uri="{BB962C8B-B14F-4D97-AF65-F5344CB8AC3E}">
        <p14:creationId xmlns:p14="http://schemas.microsoft.com/office/powerpoint/2010/main" val="1065783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Arrays point to blocks of memory</a:t>
            </a:r>
          </a:p>
        </p:txBody>
      </p:sp>
      <p:sp>
        <p:nvSpPr>
          <p:cNvPr id="3" name="Content Placeholder 2"/>
          <p:cNvSpPr>
            <a:spLocks noGrp="1"/>
          </p:cNvSpPr>
          <p:nvPr>
            <p:ph idx="1"/>
          </p:nvPr>
        </p:nvSpPr>
        <p:spPr>
          <a:xfrm>
            <a:off x="838200" y="1544715"/>
            <a:ext cx="10515600" cy="4632248"/>
          </a:xfrm>
        </p:spPr>
        <p:txBody>
          <a:bodyPr>
            <a:normAutofit lnSpcReduction="10000"/>
          </a:bodyPr>
          <a:lstStyle/>
          <a:p>
            <a:r>
              <a:rPr lang="en-US" dirty="0"/>
              <a:t>Arrays are just pointers to continuous blocks of memory </a:t>
            </a:r>
          </a:p>
          <a:p>
            <a:endParaRPr lang="en-US" dirty="0"/>
          </a:p>
          <a:p>
            <a:endParaRPr lang="en-US" dirty="0"/>
          </a:p>
          <a:p>
            <a:r>
              <a:rPr lang="en-US" dirty="0"/>
              <a:t>Array indices are just pointer arithmetic and dereferencing combined</a:t>
            </a:r>
          </a:p>
          <a:p>
            <a:pPr lvl="1"/>
            <a:r>
              <a:rPr lang="en-US" dirty="0">
                <a:latin typeface="Andale Mono" charset="0"/>
                <a:ea typeface="Andale Mono" charset="0"/>
                <a:cs typeface="Andale Mono" charset="0"/>
              </a:rPr>
              <a:t>a[12] </a:t>
            </a:r>
            <a:r>
              <a:rPr lang="en-US" dirty="0">
                <a:latin typeface="Calibri" charset="0"/>
                <a:ea typeface="Calibri" charset="0"/>
                <a:cs typeface="Calibri" charset="0"/>
              </a:rPr>
              <a:t>is the same as</a:t>
            </a:r>
            <a:r>
              <a:rPr lang="en-US" dirty="0">
                <a:latin typeface="Andale Mono" charset="0"/>
                <a:ea typeface="Andale Mono" charset="0"/>
                <a:cs typeface="Andale Mono" charset="0"/>
              </a:rPr>
              <a:t> *(a + 12)</a:t>
            </a:r>
          </a:p>
          <a:p>
            <a:pPr lvl="1"/>
            <a:r>
              <a:rPr lang="en-US" dirty="0">
                <a:latin typeface="Andale Mono" charset="0"/>
                <a:ea typeface="Andale Mono" charset="0"/>
                <a:cs typeface="Andale Mono" charset="0"/>
              </a:rPr>
              <a:t>&amp;a[3] </a:t>
            </a:r>
            <a:r>
              <a:rPr lang="en-US" dirty="0">
                <a:latin typeface="Calibri" charset="0"/>
                <a:ea typeface="Calibri" charset="0"/>
                <a:cs typeface="Calibri" charset="0"/>
              </a:rPr>
              <a:t>is the same as</a:t>
            </a:r>
            <a:r>
              <a:rPr lang="en-US" dirty="0">
                <a:latin typeface="Andale Mono" charset="0"/>
                <a:ea typeface="Andale Mono" charset="0"/>
                <a:cs typeface="Andale Mono" charset="0"/>
              </a:rPr>
              <a:t> a + 3</a:t>
            </a:r>
          </a:p>
          <a:p>
            <a:pPr lvl="1"/>
            <a:endParaRPr lang="en-US" dirty="0">
              <a:latin typeface="Andale Mono" charset="0"/>
              <a:ea typeface="Andale Mono" charset="0"/>
              <a:cs typeface="Andale Mono" charset="0"/>
            </a:endParaRPr>
          </a:p>
          <a:p>
            <a:pPr lvl="1"/>
            <a:endParaRPr lang="en-US" dirty="0">
              <a:latin typeface="Andale Mono" charset="0"/>
              <a:ea typeface="Andale Mono" charset="0"/>
              <a:cs typeface="Andale Mono" charset="0"/>
            </a:endParaRPr>
          </a:p>
          <a:p>
            <a:pPr lvl="1"/>
            <a:endParaRPr lang="en-US" dirty="0">
              <a:latin typeface="Andale Mono" charset="0"/>
              <a:ea typeface="Andale Mono" charset="0"/>
              <a:cs typeface="Andale Mono" charset="0"/>
            </a:endParaRPr>
          </a:p>
          <a:p>
            <a:r>
              <a:rPr lang="en-US" dirty="0">
                <a:latin typeface="Calibri" charset="0"/>
                <a:ea typeface="Calibri" charset="0"/>
                <a:cs typeface="Calibri" charset="0"/>
              </a:rPr>
              <a:t>Large arrays should be dynamically allocated (on the heap)</a:t>
            </a:r>
          </a:p>
          <a:p>
            <a:pPr lvl="1"/>
            <a:r>
              <a:rPr lang="en-US" dirty="0">
                <a:latin typeface="Calibri" charset="0"/>
                <a:ea typeface="Calibri" charset="0"/>
                <a:cs typeface="Calibri" charset="0"/>
              </a:rPr>
              <a:t>Make sure you delete them</a:t>
            </a:r>
          </a:p>
        </p:txBody>
      </p:sp>
      <p:sp>
        <p:nvSpPr>
          <p:cNvPr id="8" name="TextBox 7"/>
          <p:cNvSpPr txBox="1"/>
          <p:nvPr/>
        </p:nvSpPr>
        <p:spPr>
          <a:xfrm>
            <a:off x="3624265" y="4049114"/>
            <a:ext cx="3150617" cy="923330"/>
          </a:xfrm>
          <a:prstGeom prst="rect">
            <a:avLst/>
          </a:prstGeom>
          <a:noFill/>
        </p:spPr>
        <p:txBody>
          <a:bodyPr wrap="square" rtlCol="0">
            <a:spAutoFit/>
          </a:bodyPr>
          <a:lstStyle/>
          <a:p>
            <a:endParaRPr lang="en-US" dirty="0">
              <a:latin typeface="Andale Mono" charset="0"/>
              <a:ea typeface="Andale Mono" charset="0"/>
              <a:cs typeface="Andale Mono" charset="0"/>
            </a:endParaRPr>
          </a:p>
          <a:p>
            <a:r>
              <a:rPr lang="en-US" dirty="0">
                <a:latin typeface="Andale Mono" charset="0"/>
                <a:ea typeface="Andale Mono" charset="0"/>
                <a:cs typeface="Andale Mono" charset="0"/>
              </a:rPr>
              <a:t>const char *word = “hi”;</a:t>
            </a:r>
          </a:p>
          <a:p>
            <a:endParaRPr lang="en-US" dirty="0">
              <a:latin typeface="Andale Mono" charset="0"/>
              <a:ea typeface="Andale Mono" charset="0"/>
              <a:cs typeface="Andale Mono" charset="0"/>
            </a:endParaRPr>
          </a:p>
        </p:txBody>
      </p:sp>
      <p:grpSp>
        <p:nvGrpSpPr>
          <p:cNvPr id="19" name="Group 18">
            <a:extLst>
              <a:ext uri="{FF2B5EF4-FFF2-40B4-BE49-F238E27FC236}">
                <a16:creationId xmlns:a16="http://schemas.microsoft.com/office/drawing/2014/main" id="{4839DE16-BA71-4C07-90DE-6CA99978FD13}"/>
              </a:ext>
            </a:extLst>
          </p:cNvPr>
          <p:cNvGrpSpPr/>
          <p:nvPr/>
        </p:nvGrpSpPr>
        <p:grpSpPr>
          <a:xfrm>
            <a:off x="6061014" y="3514698"/>
            <a:ext cx="3626222" cy="1674075"/>
            <a:chOff x="6061014" y="3148849"/>
            <a:chExt cx="3626222" cy="1674075"/>
          </a:xfrm>
        </p:grpSpPr>
        <p:sp>
          <p:nvSpPr>
            <p:cNvPr id="4" name="TextBox 3"/>
            <p:cNvSpPr txBox="1"/>
            <p:nvPr/>
          </p:nvSpPr>
          <p:spPr>
            <a:xfrm>
              <a:off x="6258238" y="3574833"/>
              <a:ext cx="847164" cy="369332"/>
            </a:xfrm>
            <a:prstGeom prst="rect">
              <a:avLst/>
            </a:prstGeom>
            <a:solidFill>
              <a:schemeClr val="accent1">
                <a:lumMod val="60000"/>
                <a:lumOff val="40000"/>
              </a:schemeClr>
            </a:solidFill>
          </p:spPr>
          <p:txBody>
            <a:bodyPr wrap="square" rtlCol="0" anchor="ctr">
              <a:spAutoFit/>
            </a:bodyPr>
            <a:lstStyle/>
            <a:p>
              <a:pPr algn="ctr"/>
              <a:r>
                <a:rPr lang="en-US" dirty="0">
                  <a:latin typeface="Andale Mono" charset="0"/>
                  <a:ea typeface="Andale Mono" charset="0"/>
                  <a:cs typeface="Andale Mono" charset="0"/>
                </a:rPr>
                <a:t>‘h’</a:t>
              </a:r>
            </a:p>
          </p:txBody>
        </p:sp>
        <p:sp>
          <p:nvSpPr>
            <p:cNvPr id="5" name="TextBox 4"/>
            <p:cNvSpPr txBox="1"/>
            <p:nvPr/>
          </p:nvSpPr>
          <p:spPr>
            <a:xfrm>
              <a:off x="6258238" y="4116922"/>
              <a:ext cx="847164" cy="369332"/>
            </a:xfrm>
            <a:prstGeom prst="rect">
              <a:avLst/>
            </a:prstGeom>
            <a:noFill/>
          </p:spPr>
          <p:txBody>
            <a:bodyPr wrap="square" rtlCol="0">
              <a:spAutoFit/>
            </a:bodyPr>
            <a:lstStyle/>
            <a:p>
              <a:pPr algn="ctr"/>
              <a:r>
                <a:rPr lang="en-US" dirty="0">
                  <a:latin typeface="Andale Mono" charset="0"/>
                  <a:ea typeface="Andale Mono" charset="0"/>
                  <a:cs typeface="Andale Mono" charset="0"/>
                </a:rPr>
                <a:t>0x80</a:t>
              </a:r>
            </a:p>
          </p:txBody>
        </p:sp>
        <p:sp>
          <p:nvSpPr>
            <p:cNvPr id="6" name="TextBox 5"/>
            <p:cNvSpPr txBox="1"/>
            <p:nvPr/>
          </p:nvSpPr>
          <p:spPr>
            <a:xfrm>
              <a:off x="7374342" y="4121129"/>
              <a:ext cx="847164" cy="369332"/>
            </a:xfrm>
            <a:prstGeom prst="rect">
              <a:avLst/>
            </a:prstGeom>
            <a:noFill/>
          </p:spPr>
          <p:txBody>
            <a:bodyPr wrap="square" rtlCol="0">
              <a:spAutoFit/>
            </a:bodyPr>
            <a:lstStyle/>
            <a:p>
              <a:pPr algn="ctr"/>
              <a:r>
                <a:rPr lang="en-US" dirty="0">
                  <a:latin typeface="Andale Mono" charset="0"/>
                  <a:ea typeface="Andale Mono" charset="0"/>
                  <a:cs typeface="Andale Mono" charset="0"/>
                </a:rPr>
                <a:t>0x88</a:t>
              </a:r>
            </a:p>
          </p:txBody>
        </p:sp>
        <p:sp>
          <p:nvSpPr>
            <p:cNvPr id="7" name="TextBox 6"/>
            <p:cNvSpPr txBox="1"/>
            <p:nvPr/>
          </p:nvSpPr>
          <p:spPr>
            <a:xfrm>
              <a:off x="7374342" y="3574833"/>
              <a:ext cx="847164" cy="369332"/>
            </a:xfrm>
            <a:prstGeom prst="rect">
              <a:avLst/>
            </a:prstGeom>
            <a:solidFill>
              <a:schemeClr val="accent1">
                <a:lumMod val="60000"/>
                <a:lumOff val="40000"/>
              </a:schemeClr>
            </a:solidFill>
          </p:spPr>
          <p:txBody>
            <a:bodyPr wrap="square" rtlCol="0" anchor="ctr">
              <a:spAutoFit/>
            </a:bodyPr>
            <a:lstStyle/>
            <a:p>
              <a:pPr algn="ctr"/>
              <a:r>
                <a:rPr lang="en-US" dirty="0">
                  <a:latin typeface="Andale Mono" charset="0"/>
                  <a:ea typeface="Andale Mono" charset="0"/>
                  <a:cs typeface="Andale Mono" charset="0"/>
                </a:rPr>
                <a:t>‘</a:t>
              </a:r>
              <a:r>
                <a:rPr lang="en-US" dirty="0" err="1">
                  <a:latin typeface="Andale Mono" charset="0"/>
                  <a:ea typeface="Andale Mono" charset="0"/>
                  <a:cs typeface="Andale Mono" charset="0"/>
                </a:rPr>
                <a:t>i</a:t>
              </a:r>
              <a:r>
                <a:rPr lang="en-US" dirty="0">
                  <a:latin typeface="Andale Mono" charset="0"/>
                  <a:ea typeface="Andale Mono" charset="0"/>
                  <a:cs typeface="Andale Mono" charset="0"/>
                </a:rPr>
                <a:t>’</a:t>
              </a:r>
            </a:p>
          </p:txBody>
        </p:sp>
        <p:sp>
          <p:nvSpPr>
            <p:cNvPr id="9" name="TextBox 8"/>
            <p:cNvSpPr txBox="1"/>
            <p:nvPr/>
          </p:nvSpPr>
          <p:spPr>
            <a:xfrm>
              <a:off x="8481482" y="4121129"/>
              <a:ext cx="847164" cy="369332"/>
            </a:xfrm>
            <a:prstGeom prst="rect">
              <a:avLst/>
            </a:prstGeom>
            <a:noFill/>
          </p:spPr>
          <p:txBody>
            <a:bodyPr wrap="square" rtlCol="0">
              <a:spAutoFit/>
            </a:bodyPr>
            <a:lstStyle/>
            <a:p>
              <a:pPr algn="ctr"/>
              <a:r>
                <a:rPr lang="en-US" dirty="0">
                  <a:latin typeface="Andale Mono" charset="0"/>
                  <a:ea typeface="Andale Mono" charset="0"/>
                  <a:cs typeface="Andale Mono" charset="0"/>
                </a:rPr>
                <a:t>0x90</a:t>
              </a:r>
            </a:p>
          </p:txBody>
        </p:sp>
        <p:sp>
          <p:nvSpPr>
            <p:cNvPr id="10" name="TextBox 9"/>
            <p:cNvSpPr txBox="1"/>
            <p:nvPr/>
          </p:nvSpPr>
          <p:spPr>
            <a:xfrm>
              <a:off x="8481482" y="3574833"/>
              <a:ext cx="847164" cy="369332"/>
            </a:xfrm>
            <a:prstGeom prst="rect">
              <a:avLst/>
            </a:prstGeom>
            <a:solidFill>
              <a:schemeClr val="accent1">
                <a:lumMod val="60000"/>
                <a:lumOff val="40000"/>
              </a:schemeClr>
            </a:solidFill>
          </p:spPr>
          <p:txBody>
            <a:bodyPr wrap="square" rtlCol="0" anchor="ctr">
              <a:spAutoFit/>
            </a:bodyPr>
            <a:lstStyle/>
            <a:p>
              <a:pPr algn="ctr"/>
              <a:r>
                <a:rPr lang="en-US" dirty="0">
                  <a:latin typeface="Andale Mono" charset="0"/>
                  <a:ea typeface="Andale Mono" charset="0"/>
                  <a:cs typeface="Andale Mono" charset="0"/>
                </a:rPr>
                <a:t>‘\0’</a:t>
              </a:r>
            </a:p>
          </p:txBody>
        </p:sp>
        <p:sp>
          <p:nvSpPr>
            <p:cNvPr id="11" name="TextBox 10"/>
            <p:cNvSpPr txBox="1"/>
            <p:nvPr/>
          </p:nvSpPr>
          <p:spPr>
            <a:xfrm>
              <a:off x="6061014" y="3157039"/>
              <a:ext cx="1210233" cy="369332"/>
            </a:xfrm>
            <a:prstGeom prst="rect">
              <a:avLst/>
            </a:prstGeom>
            <a:noFill/>
          </p:spPr>
          <p:txBody>
            <a:bodyPr wrap="square" rtlCol="0">
              <a:spAutoFit/>
            </a:bodyPr>
            <a:lstStyle/>
            <a:p>
              <a:pPr algn="ctr"/>
              <a:r>
                <a:rPr lang="en-US" dirty="0">
                  <a:latin typeface="Andale Mono" charset="0"/>
                  <a:ea typeface="Andale Mono" charset="0"/>
                  <a:cs typeface="Andale Mono" charset="0"/>
                </a:rPr>
                <a:t>word[0]</a:t>
              </a:r>
            </a:p>
          </p:txBody>
        </p:sp>
        <p:sp>
          <p:nvSpPr>
            <p:cNvPr id="12" name="TextBox 11"/>
            <p:cNvSpPr txBox="1"/>
            <p:nvPr/>
          </p:nvSpPr>
          <p:spPr>
            <a:xfrm>
              <a:off x="7190566" y="3148849"/>
              <a:ext cx="1250575" cy="369332"/>
            </a:xfrm>
            <a:prstGeom prst="rect">
              <a:avLst/>
            </a:prstGeom>
            <a:noFill/>
          </p:spPr>
          <p:txBody>
            <a:bodyPr wrap="square" rtlCol="0">
              <a:spAutoFit/>
            </a:bodyPr>
            <a:lstStyle/>
            <a:p>
              <a:pPr algn="ctr"/>
              <a:r>
                <a:rPr lang="en-US">
                  <a:latin typeface="Andale Mono" charset="0"/>
                  <a:ea typeface="Andale Mono" charset="0"/>
                  <a:cs typeface="Andale Mono" charset="0"/>
                </a:rPr>
                <a:t>word[1]</a:t>
              </a:r>
              <a:endParaRPr lang="en-US" dirty="0">
                <a:latin typeface="Andale Mono" charset="0"/>
                <a:ea typeface="Andale Mono" charset="0"/>
                <a:cs typeface="Andale Mono" charset="0"/>
              </a:endParaRPr>
            </a:p>
          </p:txBody>
        </p:sp>
        <p:sp>
          <p:nvSpPr>
            <p:cNvPr id="13" name="TextBox 12"/>
            <p:cNvSpPr txBox="1"/>
            <p:nvPr/>
          </p:nvSpPr>
          <p:spPr>
            <a:xfrm>
              <a:off x="8324600" y="3151605"/>
              <a:ext cx="1362636" cy="369332"/>
            </a:xfrm>
            <a:prstGeom prst="rect">
              <a:avLst/>
            </a:prstGeom>
            <a:noFill/>
          </p:spPr>
          <p:txBody>
            <a:bodyPr wrap="square" rtlCol="0">
              <a:spAutoFit/>
            </a:bodyPr>
            <a:lstStyle/>
            <a:p>
              <a:pPr algn="ctr"/>
              <a:r>
                <a:rPr lang="en-US" dirty="0">
                  <a:latin typeface="Andale Mono" charset="0"/>
                  <a:ea typeface="Andale Mono" charset="0"/>
                  <a:cs typeface="Andale Mono" charset="0"/>
                </a:rPr>
                <a:t>word[2]</a:t>
              </a:r>
            </a:p>
          </p:txBody>
        </p:sp>
        <p:sp>
          <p:nvSpPr>
            <p:cNvPr id="14" name="TextBox 13"/>
            <p:cNvSpPr txBox="1"/>
            <p:nvPr/>
          </p:nvSpPr>
          <p:spPr>
            <a:xfrm>
              <a:off x="6235826" y="4453592"/>
              <a:ext cx="847164" cy="369332"/>
            </a:xfrm>
            <a:prstGeom prst="rect">
              <a:avLst/>
            </a:prstGeom>
            <a:noFill/>
          </p:spPr>
          <p:txBody>
            <a:bodyPr wrap="square" rtlCol="0">
              <a:spAutoFit/>
            </a:bodyPr>
            <a:lstStyle/>
            <a:p>
              <a:pPr algn="ctr"/>
              <a:r>
                <a:rPr lang="en-US" dirty="0">
                  <a:latin typeface="Andale Mono" charset="0"/>
                  <a:ea typeface="Andale Mono" charset="0"/>
                  <a:cs typeface="Andale Mono" charset="0"/>
                </a:rPr>
                <a:t>word</a:t>
              </a:r>
            </a:p>
          </p:txBody>
        </p:sp>
        <p:sp>
          <p:nvSpPr>
            <p:cNvPr id="15" name="TextBox 14"/>
            <p:cNvSpPr txBox="1"/>
            <p:nvPr/>
          </p:nvSpPr>
          <p:spPr>
            <a:xfrm>
              <a:off x="7230907" y="4445402"/>
              <a:ext cx="1008529" cy="369332"/>
            </a:xfrm>
            <a:prstGeom prst="rect">
              <a:avLst/>
            </a:prstGeom>
            <a:noFill/>
          </p:spPr>
          <p:txBody>
            <a:bodyPr wrap="square" rtlCol="0">
              <a:spAutoFit/>
            </a:bodyPr>
            <a:lstStyle/>
            <a:p>
              <a:pPr algn="ctr"/>
              <a:r>
                <a:rPr lang="en-US" dirty="0">
                  <a:latin typeface="Andale Mono" charset="0"/>
                  <a:ea typeface="Andale Mono" charset="0"/>
                  <a:cs typeface="Andale Mono" charset="0"/>
                </a:rPr>
                <a:t>word+1</a:t>
              </a:r>
            </a:p>
          </p:txBody>
        </p:sp>
        <p:sp>
          <p:nvSpPr>
            <p:cNvPr id="16" name="TextBox 15"/>
            <p:cNvSpPr txBox="1"/>
            <p:nvPr/>
          </p:nvSpPr>
          <p:spPr>
            <a:xfrm>
              <a:off x="8378388" y="4448158"/>
              <a:ext cx="1008529" cy="369332"/>
            </a:xfrm>
            <a:prstGeom prst="rect">
              <a:avLst/>
            </a:prstGeom>
            <a:noFill/>
          </p:spPr>
          <p:txBody>
            <a:bodyPr wrap="square" rtlCol="0">
              <a:spAutoFit/>
            </a:bodyPr>
            <a:lstStyle/>
            <a:p>
              <a:pPr algn="ctr"/>
              <a:r>
                <a:rPr lang="en-US" dirty="0">
                  <a:latin typeface="Andale Mono" charset="0"/>
                  <a:ea typeface="Andale Mono" charset="0"/>
                  <a:cs typeface="Andale Mono" charset="0"/>
                </a:rPr>
                <a:t>word+2</a:t>
              </a:r>
            </a:p>
          </p:txBody>
        </p:sp>
      </p:grpSp>
      <p:sp>
        <p:nvSpPr>
          <p:cNvPr id="17" name="Rectangle 16">
            <a:extLst>
              <a:ext uri="{FF2B5EF4-FFF2-40B4-BE49-F238E27FC236}">
                <a16:creationId xmlns:a16="http://schemas.microsoft.com/office/drawing/2014/main" id="{072B4D39-590F-4B19-86F8-28A02F7ECCD0}"/>
              </a:ext>
            </a:extLst>
          </p:cNvPr>
          <p:cNvSpPr/>
          <p:nvPr/>
        </p:nvSpPr>
        <p:spPr>
          <a:xfrm>
            <a:off x="1521041" y="5590303"/>
            <a:ext cx="6096000" cy="923330"/>
          </a:xfrm>
          <a:prstGeom prst="rect">
            <a:avLst/>
          </a:prstGeom>
        </p:spPr>
        <p:txBody>
          <a:bodyPr>
            <a:spAutoFit/>
          </a:bodyPr>
          <a:lstStyle/>
          <a:p>
            <a:endParaRPr lang="en-US" dirty="0">
              <a:latin typeface="Andale Mono" charset="0"/>
              <a:ea typeface="Andale Mono" charset="0"/>
              <a:cs typeface="Andale Mono" charset="0"/>
            </a:endParaRPr>
          </a:p>
          <a:p>
            <a:r>
              <a:rPr lang="en-US" dirty="0">
                <a:latin typeface="Andale Mono" charset="0"/>
                <a:ea typeface="Andale Mono" charset="0"/>
                <a:cs typeface="Andale Mono" charset="0"/>
              </a:rPr>
              <a:t>int n = </a:t>
            </a:r>
            <a:r>
              <a:rPr lang="en-US" dirty="0" err="1">
                <a:latin typeface="Andale Mono" charset="0"/>
                <a:ea typeface="Andale Mono" charset="0"/>
                <a:cs typeface="Andale Mono" charset="0"/>
              </a:rPr>
              <a:t>some_large_number</a:t>
            </a:r>
            <a:r>
              <a:rPr lang="en-US" dirty="0">
                <a:latin typeface="Andale Mono" charset="0"/>
                <a:ea typeface="Andale Mono" charset="0"/>
                <a:cs typeface="Andale Mono" charset="0"/>
              </a:rPr>
              <a:t>;</a:t>
            </a:r>
          </a:p>
          <a:p>
            <a:r>
              <a:rPr lang="en-US" dirty="0">
                <a:latin typeface="Andale Mono" charset="0"/>
                <a:ea typeface="Andale Mono" charset="0"/>
                <a:cs typeface="Andale Mono" charset="0"/>
              </a:rPr>
              <a:t>Double * d = new double[N];</a:t>
            </a:r>
          </a:p>
        </p:txBody>
      </p:sp>
      <p:sp>
        <p:nvSpPr>
          <p:cNvPr id="18" name="TextBox 17">
            <a:extLst>
              <a:ext uri="{FF2B5EF4-FFF2-40B4-BE49-F238E27FC236}">
                <a16:creationId xmlns:a16="http://schemas.microsoft.com/office/drawing/2014/main" id="{8697F7E6-240D-4A5E-AA1C-F8991D1B72DC}"/>
              </a:ext>
            </a:extLst>
          </p:cNvPr>
          <p:cNvSpPr txBox="1"/>
          <p:nvPr/>
        </p:nvSpPr>
        <p:spPr>
          <a:xfrm>
            <a:off x="1521041" y="1803529"/>
            <a:ext cx="5581402" cy="923330"/>
          </a:xfrm>
          <a:prstGeom prst="rect">
            <a:avLst/>
          </a:prstGeom>
          <a:noFill/>
        </p:spPr>
        <p:txBody>
          <a:bodyPr wrap="square" rtlCol="0">
            <a:spAutoFit/>
          </a:bodyPr>
          <a:lstStyle/>
          <a:p>
            <a:endParaRPr lang="en-US" dirty="0">
              <a:latin typeface="Andale Mono" charset="0"/>
              <a:ea typeface="Andale Mono" charset="0"/>
              <a:cs typeface="Andale Mono" charset="0"/>
            </a:endParaRPr>
          </a:p>
          <a:p>
            <a:r>
              <a:rPr lang="en-US" dirty="0">
                <a:latin typeface="Andale Mono" charset="0"/>
                <a:ea typeface="Andale Mono" charset="0"/>
                <a:cs typeface="Andale Mono" charset="0"/>
              </a:rPr>
              <a:t>char word[6];  // an array of 6 characters called word</a:t>
            </a:r>
          </a:p>
          <a:p>
            <a:r>
              <a:rPr lang="en-US" dirty="0">
                <a:latin typeface="Andale Mono" charset="0"/>
                <a:ea typeface="Andale Mono" charset="0"/>
                <a:cs typeface="Andale Mono" charset="0"/>
              </a:rPr>
              <a:t>word[0] = ‘a’;</a:t>
            </a:r>
          </a:p>
        </p:txBody>
      </p:sp>
    </p:spTree>
    <p:extLst>
      <p:ext uri="{BB962C8B-B14F-4D97-AF65-F5344CB8AC3E}">
        <p14:creationId xmlns:p14="http://schemas.microsoft.com/office/powerpoint/2010/main" val="619370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A58B1-D91E-475F-97FE-6813D6319F95}"/>
              </a:ext>
            </a:extLst>
          </p:cNvPr>
          <p:cNvSpPr>
            <a:spLocks noGrp="1"/>
          </p:cNvSpPr>
          <p:nvPr>
            <p:ph type="title"/>
          </p:nvPr>
        </p:nvSpPr>
        <p:spPr/>
        <p:txBody>
          <a:bodyPr/>
          <a:lstStyle/>
          <a:p>
            <a:r>
              <a:rPr lang="en-US" dirty="0"/>
              <a:t>Dynamic arrays in C++ (Vectors)</a:t>
            </a:r>
          </a:p>
        </p:txBody>
      </p:sp>
      <p:sp>
        <p:nvSpPr>
          <p:cNvPr id="3" name="Content Placeholder 2">
            <a:extLst>
              <a:ext uri="{FF2B5EF4-FFF2-40B4-BE49-F238E27FC236}">
                <a16:creationId xmlns:a16="http://schemas.microsoft.com/office/drawing/2014/main" id="{A109DA95-65C4-436E-A13A-CC1F99BA4101}"/>
              </a:ext>
            </a:extLst>
          </p:cNvPr>
          <p:cNvSpPr>
            <a:spLocks noGrp="1"/>
          </p:cNvSpPr>
          <p:nvPr>
            <p:ph idx="1"/>
          </p:nvPr>
        </p:nvSpPr>
        <p:spPr>
          <a:xfrm>
            <a:off x="838200" y="1455938"/>
            <a:ext cx="10515600" cy="5246703"/>
          </a:xfrm>
        </p:spPr>
        <p:txBody>
          <a:bodyPr>
            <a:normAutofit fontScale="55000" lnSpcReduction="20000"/>
          </a:bodyPr>
          <a:lstStyle/>
          <a:p>
            <a:pPr marL="0" indent="0">
              <a:buNone/>
            </a:pPr>
            <a:r>
              <a:rPr lang="en-US" dirty="0"/>
              <a:t>#include &lt;iostream&gt;</a:t>
            </a:r>
          </a:p>
          <a:p>
            <a:pPr marL="0" indent="0">
              <a:buNone/>
            </a:pPr>
            <a:r>
              <a:rPr lang="en-US" dirty="0"/>
              <a:t>#include &lt;</a:t>
            </a:r>
            <a:r>
              <a:rPr lang="en-US" dirty="0" err="1"/>
              <a:t>fstream</a:t>
            </a:r>
            <a:r>
              <a:rPr lang="en-US" dirty="0"/>
              <a:t>&gt;</a:t>
            </a:r>
          </a:p>
          <a:p>
            <a:pPr marL="0" indent="0">
              <a:buNone/>
            </a:pPr>
            <a:r>
              <a:rPr lang="en-US" dirty="0"/>
              <a:t>#include &lt;</a:t>
            </a:r>
            <a:r>
              <a:rPr lang="en-US" dirty="0" err="1"/>
              <a:t>sstream</a:t>
            </a:r>
            <a:r>
              <a:rPr lang="en-US" dirty="0"/>
              <a:t>&gt;</a:t>
            </a:r>
          </a:p>
          <a:p>
            <a:pPr marL="0" indent="0">
              <a:buNone/>
            </a:pPr>
            <a:r>
              <a:rPr lang="en-US" dirty="0"/>
              <a:t>#include &lt;vector&gt; // must have this in order to use vector</a:t>
            </a:r>
          </a:p>
          <a:p>
            <a:pPr marL="0" indent="0">
              <a:buNone/>
            </a:pPr>
            <a:r>
              <a:rPr lang="en-US" dirty="0"/>
              <a:t>#include &lt;algorithm&gt;</a:t>
            </a:r>
          </a:p>
          <a:p>
            <a:pPr marL="0" indent="0">
              <a:buNone/>
            </a:pPr>
            <a:r>
              <a:rPr lang="en-US" dirty="0"/>
              <a:t>using namespace std;</a:t>
            </a:r>
          </a:p>
          <a:p>
            <a:pPr marL="0" indent="0">
              <a:buNone/>
            </a:pPr>
            <a:endParaRPr lang="en-US" dirty="0"/>
          </a:p>
          <a:p>
            <a:pPr marL="0" indent="0">
              <a:buNone/>
            </a:pPr>
            <a:r>
              <a:rPr lang="en-US" dirty="0"/>
              <a:t>int main(int </a:t>
            </a:r>
            <a:r>
              <a:rPr lang="en-US" dirty="0" err="1"/>
              <a:t>argc</a:t>
            </a:r>
            <a:r>
              <a:rPr lang="en-US" dirty="0"/>
              <a:t>, char* </a:t>
            </a:r>
            <a:r>
              <a:rPr lang="en-US" dirty="0" err="1"/>
              <a:t>argv</a:t>
            </a:r>
            <a:r>
              <a:rPr lang="en-US" dirty="0"/>
              <a:t>[] ){</a:t>
            </a:r>
          </a:p>
          <a:p>
            <a:pPr marL="0" indent="0">
              <a:buNone/>
            </a:pPr>
            <a:r>
              <a:rPr lang="en-US" dirty="0"/>
              <a:t>        vector&lt;string&gt; </a:t>
            </a:r>
            <a:r>
              <a:rPr lang="en-US" dirty="0" err="1"/>
              <a:t>vec</a:t>
            </a:r>
            <a:r>
              <a:rPr lang="en-US" dirty="0"/>
              <a:t>; // make an empty vector that will be made up of strings</a:t>
            </a:r>
          </a:p>
          <a:p>
            <a:pPr marL="0" indent="0">
              <a:buNone/>
            </a:pPr>
            <a:r>
              <a:rPr lang="en-US" dirty="0"/>
              <a:t>        </a:t>
            </a:r>
            <a:r>
              <a:rPr lang="en-US" dirty="0" err="1"/>
              <a:t>vec.push_back</a:t>
            </a:r>
            <a:r>
              <a:rPr lang="en-US" dirty="0"/>
              <a:t>("ZABC"); // adds “ZABC” to the vector, can be accesses with strings[0]</a:t>
            </a:r>
          </a:p>
          <a:p>
            <a:pPr marL="0" indent="0">
              <a:buNone/>
            </a:pPr>
            <a:r>
              <a:rPr lang="en-US" dirty="0"/>
              <a:t>        </a:t>
            </a:r>
            <a:r>
              <a:rPr lang="en-US" dirty="0" err="1"/>
              <a:t>vec.push_back</a:t>
            </a:r>
            <a:r>
              <a:rPr lang="en-US" dirty="0"/>
              <a:t>("DEF"); // adds ”DEF”</a:t>
            </a:r>
          </a:p>
          <a:p>
            <a:pPr marL="0" indent="0">
              <a:buNone/>
            </a:pPr>
            <a:r>
              <a:rPr lang="en-US" dirty="0"/>
              <a:t>        for(auto x : </a:t>
            </a:r>
            <a:r>
              <a:rPr lang="en-US" dirty="0" err="1"/>
              <a:t>vec</a:t>
            </a:r>
            <a:r>
              <a:rPr lang="en-US" dirty="0"/>
              <a:t>){</a:t>
            </a:r>
          </a:p>
          <a:p>
            <a:pPr marL="0" indent="0">
              <a:buNone/>
            </a:pPr>
            <a:r>
              <a:rPr lang="en-US" dirty="0"/>
              <a:t>                </a:t>
            </a:r>
            <a:r>
              <a:rPr lang="en-US" dirty="0" err="1"/>
              <a:t>cout</a:t>
            </a:r>
            <a:r>
              <a:rPr lang="en-US" dirty="0"/>
              <a:t> &lt;&lt; x &lt;&lt; </a:t>
            </a:r>
            <a:r>
              <a:rPr lang="en-US" dirty="0" err="1"/>
              <a:t>endl</a:t>
            </a:r>
            <a:r>
              <a:rPr lang="en-US" dirty="0"/>
              <a:t>;</a:t>
            </a:r>
          </a:p>
          <a:p>
            <a:pPr marL="0" indent="0">
              <a:buNone/>
            </a:pPr>
            <a:r>
              <a:rPr lang="en-US" dirty="0"/>
              <a:t>        }</a:t>
            </a:r>
          </a:p>
          <a:p>
            <a:pPr marL="0" indent="0">
              <a:buNone/>
            </a:pPr>
            <a:r>
              <a:rPr lang="en-US" dirty="0"/>
              <a:t>        </a:t>
            </a:r>
            <a:r>
              <a:rPr lang="en-US" dirty="0" err="1"/>
              <a:t>vec.clear</a:t>
            </a:r>
            <a:r>
              <a:rPr lang="en-US" dirty="0"/>
              <a:t>(); // empty the </a:t>
            </a:r>
            <a:r>
              <a:rPr lang="en-US" dirty="0" err="1"/>
              <a:t>vec</a:t>
            </a:r>
            <a:r>
              <a:rPr lang="en-US" dirty="0"/>
              <a:t> of all elements</a:t>
            </a:r>
          </a:p>
          <a:p>
            <a:pPr marL="0" indent="0">
              <a:buNone/>
            </a:pPr>
            <a:r>
              <a:rPr lang="en-US" dirty="0"/>
              <a:t>        // documentation </a:t>
            </a:r>
            <a:r>
              <a:rPr lang="en-US" dirty="0">
                <a:hlinkClick r:id="rId2"/>
              </a:rPr>
              <a:t>http://www.cplusplus.com/reference/vector/vector/</a:t>
            </a:r>
            <a:endParaRPr lang="en-US" dirty="0"/>
          </a:p>
          <a:p>
            <a:pPr marL="0" indent="0">
              <a:buNone/>
            </a:pPr>
            <a:r>
              <a:rPr lang="en-US" dirty="0"/>
              <a:t>}</a:t>
            </a:r>
          </a:p>
        </p:txBody>
      </p:sp>
    </p:spTree>
    <p:extLst>
      <p:ext uri="{BB962C8B-B14F-4D97-AF65-F5344CB8AC3E}">
        <p14:creationId xmlns:p14="http://schemas.microsoft.com/office/powerpoint/2010/main" val="1051130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A58B1-D91E-475F-97FE-6813D6319F95}"/>
              </a:ext>
            </a:extLst>
          </p:cNvPr>
          <p:cNvSpPr>
            <a:spLocks noGrp="1"/>
          </p:cNvSpPr>
          <p:nvPr>
            <p:ph type="title"/>
          </p:nvPr>
        </p:nvSpPr>
        <p:spPr/>
        <p:txBody>
          <a:bodyPr/>
          <a:lstStyle/>
          <a:p>
            <a:r>
              <a:rPr lang="en-US" dirty="0"/>
              <a:t>Custom data types in C++ (Structs)</a:t>
            </a:r>
          </a:p>
        </p:txBody>
      </p:sp>
      <p:sp>
        <p:nvSpPr>
          <p:cNvPr id="3" name="Content Placeholder 2">
            <a:extLst>
              <a:ext uri="{FF2B5EF4-FFF2-40B4-BE49-F238E27FC236}">
                <a16:creationId xmlns:a16="http://schemas.microsoft.com/office/drawing/2014/main" id="{A109DA95-65C4-436E-A13A-CC1F99BA4101}"/>
              </a:ext>
            </a:extLst>
          </p:cNvPr>
          <p:cNvSpPr>
            <a:spLocks noGrp="1"/>
          </p:cNvSpPr>
          <p:nvPr>
            <p:ph idx="1"/>
          </p:nvPr>
        </p:nvSpPr>
        <p:spPr/>
        <p:txBody>
          <a:bodyPr>
            <a:normAutofit fontScale="77500" lnSpcReduction="20000"/>
          </a:bodyPr>
          <a:lstStyle/>
          <a:p>
            <a:pPr marL="0" indent="0">
              <a:buNone/>
            </a:pPr>
            <a:r>
              <a:rPr lang="en-US" dirty="0"/>
              <a:t>struct complex{</a:t>
            </a:r>
          </a:p>
          <a:p>
            <a:pPr marL="0" indent="0">
              <a:buNone/>
            </a:pPr>
            <a:r>
              <a:rPr lang="en-US" dirty="0"/>
              <a:t>	int real;</a:t>
            </a:r>
          </a:p>
          <a:p>
            <a:pPr marL="0" indent="0">
              <a:buNone/>
            </a:pPr>
            <a:r>
              <a:rPr lang="en-US" dirty="0"/>
              <a:t>	int </a:t>
            </a:r>
            <a:r>
              <a:rPr lang="en-US" dirty="0" err="1"/>
              <a:t>img</a:t>
            </a:r>
            <a:r>
              <a:rPr lang="en-US" dirty="0"/>
              <a:t>;</a:t>
            </a:r>
          </a:p>
          <a:p>
            <a:pPr marL="0" indent="0">
              <a:buNone/>
            </a:pPr>
            <a:r>
              <a:rPr lang="en-US" dirty="0"/>
              <a:t>}; </a:t>
            </a:r>
          </a:p>
          <a:p>
            <a:pPr marL="0" indent="0">
              <a:buNone/>
            </a:pPr>
            <a:endParaRPr lang="en-US" dirty="0"/>
          </a:p>
          <a:p>
            <a:pPr marL="0" indent="0">
              <a:buNone/>
            </a:pPr>
            <a:r>
              <a:rPr lang="en-US" dirty="0"/>
              <a:t>int main(int </a:t>
            </a:r>
            <a:r>
              <a:rPr lang="en-US" dirty="0" err="1"/>
              <a:t>argc</a:t>
            </a:r>
            <a:r>
              <a:rPr lang="en-US" dirty="0"/>
              <a:t>, char* </a:t>
            </a:r>
            <a:r>
              <a:rPr lang="en-US" dirty="0" err="1"/>
              <a:t>argv</a:t>
            </a:r>
            <a:r>
              <a:rPr lang="en-US" dirty="0"/>
              <a:t>[] ){</a:t>
            </a:r>
          </a:p>
          <a:p>
            <a:pPr marL="0" indent="0">
              <a:buNone/>
            </a:pPr>
            <a:r>
              <a:rPr lang="en-US" dirty="0"/>
              <a:t>	complex a = { 10 , 1} ; </a:t>
            </a:r>
          </a:p>
          <a:p>
            <a:pPr marL="0" indent="0">
              <a:buNone/>
            </a:pPr>
            <a:r>
              <a:rPr lang="en-US" dirty="0"/>
              <a:t>	</a:t>
            </a:r>
            <a:r>
              <a:rPr lang="en-US" dirty="0" err="1"/>
              <a:t>cout</a:t>
            </a:r>
            <a:r>
              <a:rPr lang="en-US" dirty="0"/>
              <a:t> &lt;&lt; “Real: ” &lt;&lt; </a:t>
            </a:r>
            <a:r>
              <a:rPr lang="en-US" dirty="0" err="1"/>
              <a:t>a.real</a:t>
            </a:r>
            <a:r>
              <a:rPr lang="en-US" dirty="0"/>
              <a:t> &lt;&lt; “    </a:t>
            </a:r>
            <a:r>
              <a:rPr lang="en-US" dirty="0" err="1"/>
              <a:t>Img</a:t>
            </a:r>
            <a:r>
              <a:rPr lang="en-US" dirty="0"/>
              <a:t>: ” &lt;&lt; </a:t>
            </a:r>
            <a:r>
              <a:rPr lang="en-US" dirty="0" err="1"/>
              <a:t>a.img</a:t>
            </a:r>
            <a:r>
              <a:rPr lang="en-US" dirty="0"/>
              <a:t> &lt;&lt; </a:t>
            </a:r>
            <a:r>
              <a:rPr lang="en-US" dirty="0" err="1"/>
              <a:t>endl</a:t>
            </a:r>
            <a:r>
              <a:rPr lang="en-US" dirty="0"/>
              <a:t>;</a:t>
            </a:r>
          </a:p>
          <a:p>
            <a:pPr marL="0" indent="0">
              <a:buNone/>
            </a:pPr>
            <a:endParaRPr lang="en-US" dirty="0"/>
          </a:p>
          <a:p>
            <a:pPr marL="0" indent="0">
              <a:buNone/>
            </a:pPr>
            <a:r>
              <a:rPr lang="en-US" dirty="0"/>
              <a:t>	complex * p = &amp;a;</a:t>
            </a:r>
          </a:p>
          <a:p>
            <a:pPr marL="0" indent="0">
              <a:buNone/>
            </a:pPr>
            <a:r>
              <a:rPr lang="en-US" dirty="0"/>
              <a:t>	</a:t>
            </a:r>
            <a:r>
              <a:rPr lang="en-US" dirty="0" err="1"/>
              <a:t>cout</a:t>
            </a:r>
            <a:r>
              <a:rPr lang="en-US" dirty="0"/>
              <a:t> &lt;&lt; “Real: ” &lt;&lt; p-&gt;real &lt;&lt; “    </a:t>
            </a:r>
            <a:r>
              <a:rPr lang="en-US" dirty="0" err="1"/>
              <a:t>Img</a:t>
            </a:r>
            <a:r>
              <a:rPr lang="en-US" dirty="0"/>
              <a:t>: ” &lt;&lt; p-&gt;</a:t>
            </a:r>
            <a:r>
              <a:rPr lang="en-US" dirty="0" err="1"/>
              <a:t>img</a:t>
            </a:r>
            <a:r>
              <a:rPr lang="en-US" dirty="0"/>
              <a:t> &lt;&lt; </a:t>
            </a:r>
            <a:r>
              <a:rPr lang="en-US" dirty="0" err="1"/>
              <a:t>endl</a:t>
            </a:r>
            <a:r>
              <a:rPr lang="en-US" dirty="0"/>
              <a:t>;</a:t>
            </a:r>
          </a:p>
          <a:p>
            <a:pPr marL="0" indent="0">
              <a:buNone/>
            </a:pPr>
            <a:r>
              <a:rPr lang="en-US" dirty="0"/>
              <a:t>}</a:t>
            </a:r>
          </a:p>
        </p:txBody>
      </p:sp>
    </p:spTree>
    <p:extLst>
      <p:ext uri="{BB962C8B-B14F-4D97-AF65-F5344CB8AC3E}">
        <p14:creationId xmlns:p14="http://schemas.microsoft.com/office/powerpoint/2010/main" val="3142724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A58B1-D91E-475F-97FE-6813D6319F95}"/>
              </a:ext>
            </a:extLst>
          </p:cNvPr>
          <p:cNvSpPr>
            <a:spLocks noGrp="1"/>
          </p:cNvSpPr>
          <p:nvPr>
            <p:ph type="title"/>
          </p:nvPr>
        </p:nvSpPr>
        <p:spPr/>
        <p:txBody>
          <a:bodyPr/>
          <a:lstStyle/>
          <a:p>
            <a:r>
              <a:rPr lang="en-US" dirty="0"/>
              <a:t>Sorting in C++ with sort </a:t>
            </a:r>
          </a:p>
        </p:txBody>
      </p:sp>
      <p:sp>
        <p:nvSpPr>
          <p:cNvPr id="3" name="Content Placeholder 2">
            <a:extLst>
              <a:ext uri="{FF2B5EF4-FFF2-40B4-BE49-F238E27FC236}">
                <a16:creationId xmlns:a16="http://schemas.microsoft.com/office/drawing/2014/main" id="{A109DA95-65C4-436E-A13A-CC1F99BA4101}"/>
              </a:ext>
            </a:extLst>
          </p:cNvPr>
          <p:cNvSpPr>
            <a:spLocks noGrp="1"/>
          </p:cNvSpPr>
          <p:nvPr>
            <p:ph idx="1"/>
          </p:nvPr>
        </p:nvSpPr>
        <p:spPr>
          <a:xfrm>
            <a:off x="838200" y="1455938"/>
            <a:ext cx="10515600" cy="5246703"/>
          </a:xfrm>
        </p:spPr>
        <p:txBody>
          <a:bodyPr>
            <a:normAutofit fontScale="47500" lnSpcReduction="20000"/>
          </a:bodyPr>
          <a:lstStyle/>
          <a:p>
            <a:pPr marL="0" indent="0">
              <a:buNone/>
            </a:pPr>
            <a:r>
              <a:rPr lang="en-US" dirty="0"/>
              <a:t>#include &lt;iostream&gt;</a:t>
            </a:r>
          </a:p>
          <a:p>
            <a:pPr marL="0" indent="0">
              <a:buNone/>
            </a:pPr>
            <a:r>
              <a:rPr lang="en-US" dirty="0"/>
              <a:t>#include &lt;</a:t>
            </a:r>
            <a:r>
              <a:rPr lang="en-US" dirty="0" err="1"/>
              <a:t>fstream</a:t>
            </a:r>
            <a:r>
              <a:rPr lang="en-US" dirty="0"/>
              <a:t>&gt;</a:t>
            </a:r>
          </a:p>
          <a:p>
            <a:pPr marL="0" indent="0">
              <a:buNone/>
            </a:pPr>
            <a:r>
              <a:rPr lang="en-US" dirty="0"/>
              <a:t>#include &lt;</a:t>
            </a:r>
            <a:r>
              <a:rPr lang="en-US" dirty="0" err="1"/>
              <a:t>sstream</a:t>
            </a:r>
            <a:r>
              <a:rPr lang="en-US" dirty="0"/>
              <a:t>&gt;</a:t>
            </a:r>
          </a:p>
          <a:p>
            <a:pPr marL="0" indent="0">
              <a:buNone/>
            </a:pPr>
            <a:r>
              <a:rPr lang="en-US" dirty="0"/>
              <a:t>#include &lt;vector&gt;</a:t>
            </a:r>
          </a:p>
          <a:p>
            <a:pPr marL="0" indent="0">
              <a:buNone/>
            </a:pPr>
            <a:r>
              <a:rPr lang="en-US" dirty="0"/>
              <a:t>#include &lt;algorithm&gt; // must have this in order to use sort</a:t>
            </a:r>
          </a:p>
          <a:p>
            <a:pPr marL="0" indent="0">
              <a:buNone/>
            </a:pPr>
            <a:r>
              <a:rPr lang="en-US" dirty="0"/>
              <a:t>using namespace std;</a:t>
            </a:r>
          </a:p>
          <a:p>
            <a:pPr marL="0" indent="0">
              <a:buNone/>
            </a:pPr>
            <a:endParaRPr lang="en-US" dirty="0"/>
          </a:p>
          <a:p>
            <a:pPr marL="0" indent="0">
              <a:buNone/>
            </a:pPr>
            <a:r>
              <a:rPr lang="en-US" dirty="0"/>
              <a:t>bool </a:t>
            </a:r>
            <a:r>
              <a:rPr lang="en-US" dirty="0" err="1"/>
              <a:t>my_cmp</a:t>
            </a:r>
            <a:r>
              <a:rPr lang="en-US" dirty="0"/>
              <a:t>(const string &amp; a, const string &amp; b ){</a:t>
            </a:r>
          </a:p>
          <a:p>
            <a:pPr marL="0" indent="0">
              <a:buNone/>
            </a:pPr>
            <a:r>
              <a:rPr lang="en-US" dirty="0"/>
              <a:t>        return( a &lt; b );</a:t>
            </a:r>
          </a:p>
          <a:p>
            <a:pPr marL="0" indent="0">
              <a:buNone/>
            </a:pPr>
            <a:r>
              <a:rPr lang="en-US" dirty="0"/>
              <a:t>}</a:t>
            </a:r>
          </a:p>
          <a:p>
            <a:pPr marL="0" indent="0">
              <a:buNone/>
            </a:pPr>
            <a:r>
              <a:rPr lang="en-US" dirty="0"/>
              <a:t>int main(int </a:t>
            </a:r>
            <a:r>
              <a:rPr lang="en-US" dirty="0" err="1"/>
              <a:t>argc</a:t>
            </a:r>
            <a:r>
              <a:rPr lang="en-US" dirty="0"/>
              <a:t>, char* </a:t>
            </a:r>
            <a:r>
              <a:rPr lang="en-US" dirty="0" err="1"/>
              <a:t>argv</a:t>
            </a:r>
            <a:r>
              <a:rPr lang="en-US" dirty="0"/>
              <a:t>[] ){</a:t>
            </a:r>
          </a:p>
          <a:p>
            <a:pPr marL="0" indent="0">
              <a:buNone/>
            </a:pPr>
            <a:r>
              <a:rPr lang="en-US" dirty="0"/>
              <a:t>        vector&lt;string&gt; </a:t>
            </a:r>
            <a:r>
              <a:rPr lang="en-US" dirty="0" err="1"/>
              <a:t>vec</a:t>
            </a:r>
            <a:r>
              <a:rPr lang="en-US" dirty="0"/>
              <a:t>;</a:t>
            </a:r>
          </a:p>
          <a:p>
            <a:pPr marL="0" indent="0">
              <a:buNone/>
            </a:pPr>
            <a:r>
              <a:rPr lang="en-US" dirty="0"/>
              <a:t>        </a:t>
            </a:r>
            <a:r>
              <a:rPr lang="en-US" dirty="0" err="1"/>
              <a:t>vec.push_back</a:t>
            </a:r>
            <a:r>
              <a:rPr lang="en-US" dirty="0"/>
              <a:t>("ZABC");</a:t>
            </a:r>
          </a:p>
          <a:p>
            <a:pPr marL="0" indent="0">
              <a:buNone/>
            </a:pPr>
            <a:r>
              <a:rPr lang="en-US" dirty="0"/>
              <a:t>        </a:t>
            </a:r>
            <a:r>
              <a:rPr lang="en-US" dirty="0" err="1"/>
              <a:t>vec.push_back</a:t>
            </a:r>
            <a:r>
              <a:rPr lang="en-US" dirty="0"/>
              <a:t>("DEF");</a:t>
            </a:r>
          </a:p>
          <a:p>
            <a:pPr marL="0" indent="0">
              <a:buNone/>
            </a:pPr>
            <a:r>
              <a:rPr lang="en-US" dirty="0"/>
              <a:t>        sort(</a:t>
            </a:r>
            <a:r>
              <a:rPr lang="en-US" dirty="0" err="1"/>
              <a:t>vec.begin</a:t>
            </a:r>
            <a:r>
              <a:rPr lang="en-US" dirty="0"/>
              <a:t>(), </a:t>
            </a:r>
            <a:r>
              <a:rPr lang="en-US" dirty="0" err="1"/>
              <a:t>vec.end</a:t>
            </a:r>
            <a:r>
              <a:rPr lang="en-US" dirty="0"/>
              <a:t>(), </a:t>
            </a:r>
            <a:r>
              <a:rPr lang="en-US" dirty="0" err="1"/>
              <a:t>my_cmp</a:t>
            </a:r>
            <a:r>
              <a:rPr lang="en-US" dirty="0"/>
              <a:t> );</a:t>
            </a:r>
          </a:p>
          <a:p>
            <a:pPr marL="0" indent="0">
              <a:buNone/>
            </a:pPr>
            <a:r>
              <a:rPr lang="en-US" dirty="0"/>
              <a:t>        for(auto x : </a:t>
            </a:r>
            <a:r>
              <a:rPr lang="en-US" dirty="0" err="1"/>
              <a:t>vec</a:t>
            </a:r>
            <a:r>
              <a:rPr lang="en-US" dirty="0"/>
              <a:t>){</a:t>
            </a:r>
          </a:p>
          <a:p>
            <a:pPr marL="0" indent="0">
              <a:buNone/>
            </a:pPr>
            <a:r>
              <a:rPr lang="en-US" dirty="0"/>
              <a:t>                </a:t>
            </a:r>
            <a:r>
              <a:rPr lang="en-US" dirty="0" err="1"/>
              <a:t>cout</a:t>
            </a:r>
            <a:r>
              <a:rPr lang="en-US" dirty="0"/>
              <a:t> &lt;&lt; x &lt;&lt; </a:t>
            </a:r>
            <a:r>
              <a:rPr lang="en-US" dirty="0" err="1"/>
              <a:t>endl</a:t>
            </a:r>
            <a:r>
              <a:rPr lang="en-US" dirty="0"/>
              <a:t>;</a:t>
            </a:r>
          </a:p>
          <a:p>
            <a:pPr marL="0" indent="0">
              <a:buNone/>
            </a:pPr>
            <a:r>
              <a:rPr lang="en-US" dirty="0"/>
              <a:t>        }</a:t>
            </a:r>
          </a:p>
          <a:p>
            <a:pPr marL="0" indent="0">
              <a:buNone/>
            </a:pPr>
            <a:r>
              <a:rPr lang="en-US" dirty="0"/>
              <a:t>}</a:t>
            </a:r>
          </a:p>
        </p:txBody>
      </p:sp>
    </p:spTree>
    <p:extLst>
      <p:ext uri="{BB962C8B-B14F-4D97-AF65-F5344CB8AC3E}">
        <p14:creationId xmlns:p14="http://schemas.microsoft.com/office/powerpoint/2010/main" val="4258995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sorting options in C++</a:t>
            </a:r>
          </a:p>
        </p:txBody>
      </p:sp>
      <p:pic>
        <p:nvPicPr>
          <p:cNvPr id="4" name="Picture 3"/>
          <p:cNvPicPr>
            <a:picLocks noChangeAspect="1"/>
          </p:cNvPicPr>
          <p:nvPr/>
        </p:nvPicPr>
        <p:blipFill>
          <a:blip r:embed="rId2"/>
          <a:stretch>
            <a:fillRect/>
          </a:stretch>
        </p:blipFill>
        <p:spPr>
          <a:xfrm>
            <a:off x="944880" y="1513840"/>
            <a:ext cx="9512300" cy="3403600"/>
          </a:xfrm>
          <a:prstGeom prst="rect">
            <a:avLst/>
          </a:prstGeom>
        </p:spPr>
      </p:pic>
    </p:spTree>
    <p:extLst>
      <p:ext uri="{BB962C8B-B14F-4D97-AF65-F5344CB8AC3E}">
        <p14:creationId xmlns:p14="http://schemas.microsoft.com/office/powerpoint/2010/main" val="1017283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sorting options in C++</a:t>
            </a:r>
          </a:p>
        </p:txBody>
      </p:sp>
      <p:pic>
        <p:nvPicPr>
          <p:cNvPr id="4" name="Picture 3"/>
          <p:cNvPicPr>
            <a:picLocks noChangeAspect="1"/>
          </p:cNvPicPr>
          <p:nvPr/>
        </p:nvPicPr>
        <p:blipFill>
          <a:blip r:embed="rId2"/>
          <a:stretch>
            <a:fillRect/>
          </a:stretch>
        </p:blipFill>
        <p:spPr>
          <a:xfrm>
            <a:off x="944880" y="1513840"/>
            <a:ext cx="9512300" cy="3403600"/>
          </a:xfrm>
          <a:prstGeom prst="rect">
            <a:avLst/>
          </a:prstGeom>
        </p:spPr>
      </p:pic>
      <p:pic>
        <p:nvPicPr>
          <p:cNvPr id="5" name="Picture 4"/>
          <p:cNvPicPr>
            <a:picLocks noChangeAspect="1"/>
          </p:cNvPicPr>
          <p:nvPr/>
        </p:nvPicPr>
        <p:blipFill>
          <a:blip r:embed="rId3"/>
          <a:stretch>
            <a:fillRect/>
          </a:stretch>
        </p:blipFill>
        <p:spPr>
          <a:xfrm>
            <a:off x="6938010" y="3133090"/>
            <a:ext cx="4432300" cy="3568700"/>
          </a:xfrm>
          <a:prstGeom prst="rect">
            <a:avLst/>
          </a:prstGeom>
        </p:spPr>
      </p:pic>
      <p:sp>
        <p:nvSpPr>
          <p:cNvPr id="6" name="Rectangle 5"/>
          <p:cNvSpPr/>
          <p:nvPr/>
        </p:nvSpPr>
        <p:spPr>
          <a:xfrm>
            <a:off x="944880" y="5565378"/>
            <a:ext cx="3767378" cy="369332"/>
          </a:xfrm>
          <a:prstGeom prst="rect">
            <a:avLst/>
          </a:prstGeom>
        </p:spPr>
        <p:txBody>
          <a:bodyPr wrap="none">
            <a:spAutoFit/>
          </a:bodyPr>
          <a:lstStyle/>
          <a:p>
            <a:r>
              <a:rPr lang="en-US" dirty="0">
                <a:hlinkClick r:id="rId4"/>
              </a:rPr>
              <a:t>http://</a:t>
            </a:r>
            <a:r>
              <a:rPr lang="en-US" dirty="0" err="1">
                <a:hlinkClick r:id="rId4"/>
              </a:rPr>
              <a:t>www.cplusplus.com</a:t>
            </a:r>
            <a:r>
              <a:rPr lang="en-US" dirty="0">
                <a:hlinkClick r:id="rId4"/>
              </a:rPr>
              <a:t>/reference/</a:t>
            </a:r>
            <a:endParaRPr lang="en-US" dirty="0"/>
          </a:p>
        </p:txBody>
      </p:sp>
    </p:spTree>
    <p:extLst>
      <p:ext uri="{BB962C8B-B14F-4D97-AF65-F5344CB8AC3E}">
        <p14:creationId xmlns:p14="http://schemas.microsoft.com/office/powerpoint/2010/main" val="648706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07" t="444"/>
          <a:stretch/>
        </p:blipFill>
        <p:spPr>
          <a:xfrm>
            <a:off x="217548" y="53787"/>
            <a:ext cx="6029728" cy="6763871"/>
          </a:xfrm>
          <a:prstGeom prst="rect">
            <a:avLst/>
          </a:prstGeom>
        </p:spPr>
      </p:pic>
      <p:sp>
        <p:nvSpPr>
          <p:cNvPr id="7" name="Rectangle 6"/>
          <p:cNvSpPr/>
          <p:nvPr/>
        </p:nvSpPr>
        <p:spPr>
          <a:xfrm>
            <a:off x="4553247" y="162268"/>
            <a:ext cx="7271200" cy="892552"/>
          </a:xfrm>
          <a:prstGeom prst="rect">
            <a:avLst/>
          </a:prstGeom>
        </p:spPr>
        <p:txBody>
          <a:bodyPr wrap="square">
            <a:spAutoFit/>
          </a:bodyPr>
          <a:lstStyle/>
          <a:p>
            <a:pPr algn="r"/>
            <a:r>
              <a:rPr lang="en-US" sz="2800" dirty="0">
                <a:solidFill>
                  <a:schemeClr val="bg1"/>
                </a:solidFill>
              </a:rPr>
              <a:t>Example of reading in a file in C++</a:t>
            </a:r>
          </a:p>
          <a:p>
            <a:pPr algn="r"/>
            <a:r>
              <a:rPr lang="en-US" sz="2400" dirty="0">
                <a:solidFill>
                  <a:schemeClr val="bg1"/>
                </a:solidFill>
              </a:rPr>
              <a:t>(and a few other things)</a:t>
            </a:r>
          </a:p>
        </p:txBody>
      </p:sp>
    </p:spTree>
    <p:extLst>
      <p:ext uri="{BB962C8B-B14F-4D97-AF65-F5344CB8AC3E}">
        <p14:creationId xmlns:p14="http://schemas.microsoft.com/office/powerpoint/2010/main" val="1927348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07" t="444"/>
          <a:stretch/>
        </p:blipFill>
        <p:spPr>
          <a:xfrm>
            <a:off x="217548" y="53787"/>
            <a:ext cx="6029728" cy="6763871"/>
          </a:xfrm>
          <a:prstGeom prst="rect">
            <a:avLst/>
          </a:prstGeom>
        </p:spPr>
      </p:pic>
      <p:pic>
        <p:nvPicPr>
          <p:cNvPr id="6" name="Picture 5"/>
          <p:cNvPicPr>
            <a:picLocks noChangeAspect="1"/>
          </p:cNvPicPr>
          <p:nvPr/>
        </p:nvPicPr>
        <p:blipFill rotWithShape="1">
          <a:blip r:embed="rId3"/>
          <a:srcRect l="683" t="3287" b="1"/>
          <a:stretch/>
        </p:blipFill>
        <p:spPr>
          <a:xfrm>
            <a:off x="6247276" y="1438830"/>
            <a:ext cx="5635317" cy="1008530"/>
          </a:xfrm>
          <a:prstGeom prst="rect">
            <a:avLst/>
          </a:prstGeom>
          <a:ln>
            <a:solidFill>
              <a:schemeClr val="bg1"/>
            </a:solidFill>
          </a:ln>
        </p:spPr>
      </p:pic>
      <p:sp>
        <p:nvSpPr>
          <p:cNvPr id="4" name="Rectangle 3"/>
          <p:cNvSpPr/>
          <p:nvPr/>
        </p:nvSpPr>
        <p:spPr>
          <a:xfrm>
            <a:off x="4553247" y="162268"/>
            <a:ext cx="7271200" cy="1323439"/>
          </a:xfrm>
          <a:prstGeom prst="rect">
            <a:avLst/>
          </a:prstGeom>
        </p:spPr>
        <p:txBody>
          <a:bodyPr wrap="square">
            <a:spAutoFit/>
          </a:bodyPr>
          <a:lstStyle/>
          <a:p>
            <a:pPr algn="r"/>
            <a:r>
              <a:rPr lang="en-US" sz="2800" dirty="0">
                <a:solidFill>
                  <a:schemeClr val="bg1"/>
                </a:solidFill>
              </a:rPr>
              <a:t>Example of reading in a file in C++</a:t>
            </a:r>
          </a:p>
          <a:p>
            <a:pPr algn="r"/>
            <a:r>
              <a:rPr lang="en-US" sz="2400" dirty="0">
                <a:solidFill>
                  <a:schemeClr val="bg1"/>
                </a:solidFill>
              </a:rPr>
              <a:t>(and a few other things)</a:t>
            </a:r>
          </a:p>
          <a:p>
            <a:pPr algn="r"/>
            <a:endParaRPr lang="en-US" sz="2800" dirty="0">
              <a:solidFill>
                <a:schemeClr val="bg1"/>
              </a:solidFill>
            </a:endParaRPr>
          </a:p>
        </p:txBody>
      </p:sp>
    </p:spTree>
    <p:extLst>
      <p:ext uri="{BB962C8B-B14F-4D97-AF65-F5344CB8AC3E}">
        <p14:creationId xmlns:p14="http://schemas.microsoft.com/office/powerpoint/2010/main" val="378287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for future discussion sections?</a:t>
            </a:r>
          </a:p>
        </p:txBody>
      </p:sp>
      <p:sp>
        <p:nvSpPr>
          <p:cNvPr id="3" name="Content Placeholder 2"/>
          <p:cNvSpPr>
            <a:spLocks noGrp="1"/>
          </p:cNvSpPr>
          <p:nvPr>
            <p:ph idx="1"/>
          </p:nvPr>
        </p:nvSpPr>
        <p:spPr/>
        <p:txBody>
          <a:bodyPr>
            <a:normAutofit/>
          </a:bodyPr>
          <a:lstStyle/>
          <a:p>
            <a:r>
              <a:rPr lang="en-US" dirty="0"/>
              <a:t>Alignment (long-read), and </a:t>
            </a:r>
            <a:r>
              <a:rPr lang="en-US" i="1" dirty="0"/>
              <a:t>de novo </a:t>
            </a:r>
            <a:r>
              <a:rPr lang="en-US" dirty="0"/>
              <a:t>assembly</a:t>
            </a:r>
          </a:p>
          <a:p>
            <a:r>
              <a:rPr lang="en-US" dirty="0"/>
              <a:t>Scalable and reproducible bioinformatics pipelines (</a:t>
            </a:r>
            <a:r>
              <a:rPr lang="en-US" dirty="0" err="1"/>
              <a:t>Snakemake</a:t>
            </a:r>
            <a:r>
              <a:rPr lang="en-US" dirty="0"/>
              <a:t>)</a:t>
            </a:r>
          </a:p>
          <a:p>
            <a:r>
              <a:rPr lang="en-US" dirty="0"/>
              <a:t>General programming tips</a:t>
            </a:r>
          </a:p>
          <a:p>
            <a:r>
              <a:rPr lang="en-US" dirty="0"/>
              <a:t>Specific languages: Python, C++, Unix tools</a:t>
            </a:r>
          </a:p>
          <a:p>
            <a:endParaRPr lang="en-US" dirty="0"/>
          </a:p>
          <a:p>
            <a:r>
              <a:rPr lang="en-US" dirty="0"/>
              <a:t>Additional applications of HMMs (GENSCAN)</a:t>
            </a:r>
          </a:p>
          <a:p>
            <a:r>
              <a:rPr lang="en-US" dirty="0"/>
              <a:t>Dynamic programming </a:t>
            </a:r>
          </a:p>
          <a:p>
            <a:r>
              <a:rPr lang="en-US" dirty="0"/>
              <a:t>Machine learning</a:t>
            </a:r>
          </a:p>
        </p:txBody>
      </p:sp>
    </p:spTree>
    <p:extLst>
      <p:ext uri="{BB962C8B-B14F-4D97-AF65-F5344CB8AC3E}">
        <p14:creationId xmlns:p14="http://schemas.microsoft.com/office/powerpoint/2010/main" val="1032066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42493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1250" y="956120"/>
            <a:ext cx="9969500" cy="4914900"/>
          </a:xfrm>
          <a:prstGeom prst="rect">
            <a:avLst/>
          </a:prstGeom>
        </p:spPr>
      </p:pic>
    </p:spTree>
    <p:extLst>
      <p:ext uri="{BB962C8B-B14F-4D97-AF65-F5344CB8AC3E}">
        <p14:creationId xmlns:p14="http://schemas.microsoft.com/office/powerpoint/2010/main" val="1930227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1250" y="956120"/>
            <a:ext cx="9969500" cy="4914900"/>
          </a:xfrm>
          <a:prstGeom prst="rect">
            <a:avLst/>
          </a:prstGeom>
        </p:spPr>
      </p:pic>
      <p:sp>
        <p:nvSpPr>
          <p:cNvPr id="9" name="Rectangle 8"/>
          <p:cNvSpPr/>
          <p:nvPr/>
        </p:nvSpPr>
        <p:spPr>
          <a:xfrm>
            <a:off x="4250528" y="2689770"/>
            <a:ext cx="1572768" cy="36576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4913" y="2676324"/>
            <a:ext cx="3834384" cy="369332"/>
          </a:xfrm>
          <a:prstGeom prst="rect">
            <a:avLst/>
          </a:prstGeom>
          <a:noFill/>
        </p:spPr>
        <p:txBody>
          <a:bodyPr wrap="square" rtlCol="0">
            <a:spAutoFit/>
          </a:bodyPr>
          <a:lstStyle/>
          <a:p>
            <a:r>
              <a:rPr lang="en-US" dirty="0">
                <a:solidFill>
                  <a:srgbClr val="7030A0"/>
                </a:solidFill>
              </a:rPr>
              <a:t>Yahoo!, Amazon, Google, </a:t>
            </a:r>
            <a:r>
              <a:rPr lang="en-US" dirty="0" err="1">
                <a:solidFill>
                  <a:srgbClr val="7030A0"/>
                </a:solidFill>
              </a:rPr>
              <a:t>Youtube</a:t>
            </a:r>
            <a:r>
              <a:rPr lang="en-US" dirty="0">
                <a:solidFill>
                  <a:srgbClr val="7030A0"/>
                </a:solidFill>
              </a:rPr>
              <a:t>, </a:t>
            </a:r>
            <a:r>
              <a:rPr lang="en-US" b="1" dirty="0">
                <a:solidFill>
                  <a:srgbClr val="7030A0"/>
                </a:solidFill>
              </a:rPr>
              <a:t>NIH</a:t>
            </a:r>
          </a:p>
        </p:txBody>
      </p:sp>
      <p:cxnSp>
        <p:nvCxnSpPr>
          <p:cNvPr id="11" name="Straight Connector 10"/>
          <p:cNvCxnSpPr/>
          <p:nvPr/>
        </p:nvCxnSpPr>
        <p:spPr>
          <a:xfrm>
            <a:off x="3818956" y="2860990"/>
            <a:ext cx="431572" cy="89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95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1250" y="956120"/>
            <a:ext cx="9969500" cy="4914900"/>
          </a:xfrm>
          <a:prstGeom prst="rect">
            <a:avLst/>
          </a:prstGeom>
        </p:spPr>
      </p:pic>
      <p:sp>
        <p:nvSpPr>
          <p:cNvPr id="3" name="Rectangle 2"/>
          <p:cNvSpPr/>
          <p:nvPr/>
        </p:nvSpPr>
        <p:spPr>
          <a:xfrm>
            <a:off x="6236208" y="2685288"/>
            <a:ext cx="1572768" cy="36576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57616" y="2649776"/>
            <a:ext cx="3834384" cy="646331"/>
          </a:xfrm>
          <a:prstGeom prst="rect">
            <a:avLst/>
          </a:prstGeom>
          <a:noFill/>
        </p:spPr>
        <p:txBody>
          <a:bodyPr wrap="square" rtlCol="0">
            <a:spAutoFit/>
          </a:bodyPr>
          <a:lstStyle/>
          <a:p>
            <a:r>
              <a:rPr lang="en-US" dirty="0">
                <a:solidFill>
                  <a:srgbClr val="7030A0"/>
                </a:solidFill>
              </a:rPr>
              <a:t>One of the creators of BLAST (1990),</a:t>
            </a:r>
          </a:p>
          <a:p>
            <a:r>
              <a:rPr lang="en-US" dirty="0">
                <a:solidFill>
                  <a:srgbClr val="7030A0"/>
                </a:solidFill>
              </a:rPr>
              <a:t>Shotgun sequence assembly </a:t>
            </a:r>
          </a:p>
        </p:txBody>
      </p:sp>
      <p:cxnSp>
        <p:nvCxnSpPr>
          <p:cNvPr id="7" name="Straight Connector 6"/>
          <p:cNvCxnSpPr>
            <a:endCxn id="5" idx="1"/>
          </p:cNvCxnSpPr>
          <p:nvPr/>
        </p:nvCxnSpPr>
        <p:spPr>
          <a:xfrm>
            <a:off x="7808976" y="2832656"/>
            <a:ext cx="548640" cy="14028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50528" y="2689770"/>
            <a:ext cx="1572768" cy="36576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4913" y="2676324"/>
            <a:ext cx="3834384" cy="369332"/>
          </a:xfrm>
          <a:prstGeom prst="rect">
            <a:avLst/>
          </a:prstGeom>
          <a:noFill/>
        </p:spPr>
        <p:txBody>
          <a:bodyPr wrap="square" rtlCol="0">
            <a:spAutoFit/>
          </a:bodyPr>
          <a:lstStyle/>
          <a:p>
            <a:r>
              <a:rPr lang="en-US" dirty="0">
                <a:solidFill>
                  <a:srgbClr val="7030A0"/>
                </a:solidFill>
              </a:rPr>
              <a:t>Yahoo!, Amazon, Google, </a:t>
            </a:r>
            <a:r>
              <a:rPr lang="en-US" dirty="0" err="1">
                <a:solidFill>
                  <a:srgbClr val="7030A0"/>
                </a:solidFill>
              </a:rPr>
              <a:t>Youtube</a:t>
            </a:r>
            <a:r>
              <a:rPr lang="en-US" dirty="0">
                <a:solidFill>
                  <a:srgbClr val="7030A0"/>
                </a:solidFill>
              </a:rPr>
              <a:t>, </a:t>
            </a:r>
            <a:r>
              <a:rPr lang="en-US" b="1" dirty="0">
                <a:solidFill>
                  <a:srgbClr val="7030A0"/>
                </a:solidFill>
              </a:rPr>
              <a:t>NIH</a:t>
            </a:r>
          </a:p>
        </p:txBody>
      </p:sp>
      <p:cxnSp>
        <p:nvCxnSpPr>
          <p:cNvPr id="11" name="Straight Connector 10"/>
          <p:cNvCxnSpPr/>
          <p:nvPr/>
        </p:nvCxnSpPr>
        <p:spPr>
          <a:xfrm>
            <a:off x="3818956" y="2860990"/>
            <a:ext cx="431572" cy="89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686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Suffix trees</a:t>
            </a:r>
          </a:p>
        </p:txBody>
      </p:sp>
      <p:sp>
        <p:nvSpPr>
          <p:cNvPr id="3" name="Content Placeholder 2"/>
          <p:cNvSpPr>
            <a:spLocks noGrp="1"/>
          </p:cNvSpPr>
          <p:nvPr>
            <p:ph idx="1"/>
          </p:nvPr>
        </p:nvSpPr>
        <p:spPr>
          <a:xfrm>
            <a:off x="838200" y="1825624"/>
            <a:ext cx="10515600" cy="4755009"/>
          </a:xfrm>
        </p:spPr>
        <p:txBody>
          <a:bodyPr/>
          <a:lstStyle/>
          <a:p>
            <a:r>
              <a:rPr lang="en-US" dirty="0"/>
              <a:t>Applications:</a:t>
            </a:r>
          </a:p>
          <a:p>
            <a:pPr lvl="1"/>
            <a:r>
              <a:rPr lang="en-US" dirty="0"/>
              <a:t>Finding longest-repeated substring</a:t>
            </a:r>
          </a:p>
          <a:p>
            <a:pPr lvl="1"/>
            <a:r>
              <a:rPr lang="en-US" dirty="0"/>
              <a:t>Finding all repetitions in a string</a:t>
            </a:r>
          </a:p>
          <a:p>
            <a:pPr lvl="1"/>
            <a:r>
              <a:rPr lang="en-US" dirty="0"/>
              <a:t>Computing substring statistics</a:t>
            </a:r>
          </a:p>
          <a:p>
            <a:pPr lvl="1"/>
            <a:r>
              <a:rPr lang="en-US" dirty="0"/>
              <a:t>Approximate string matching</a:t>
            </a:r>
          </a:p>
          <a:p>
            <a:pPr lvl="1"/>
            <a:r>
              <a:rPr lang="en-US" dirty="0"/>
              <a:t>Compression</a:t>
            </a:r>
          </a:p>
          <a:p>
            <a:pPr lvl="1"/>
            <a:r>
              <a:rPr lang="en-US" dirty="0"/>
              <a:t>Genetic sequence analysis</a:t>
            </a:r>
          </a:p>
          <a:p>
            <a:pPr lvl="1"/>
            <a:endParaRPr lang="en-US" dirty="0"/>
          </a:p>
          <a:p>
            <a:pPr marL="457200" lvl="1" indent="0">
              <a:buNone/>
            </a:pPr>
            <a:endParaRPr lang="en-US" dirty="0">
              <a:hlinkClick r:id="rId2"/>
            </a:endParaRPr>
          </a:p>
          <a:p>
            <a:pPr lvl="1"/>
            <a:endParaRPr lang="en-US" dirty="0">
              <a:hlinkClick r:id="rId2"/>
            </a:endParaRPr>
          </a:p>
          <a:p>
            <a:pPr lvl="1"/>
            <a:r>
              <a:rPr lang="en-US" dirty="0">
                <a:hlinkClick r:id="rId2"/>
              </a:rPr>
              <a:t>https://www.youtube.com/watch?v=hLsrPsFHPcQ&amp;t=1s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9135" b="41765"/>
          <a:stretch/>
        </p:blipFill>
        <p:spPr>
          <a:xfrm>
            <a:off x="6227155" y="277366"/>
            <a:ext cx="5384689" cy="5635745"/>
          </a:xfrm>
          <a:prstGeom prst="rect">
            <a:avLst/>
          </a:prstGeom>
        </p:spPr>
      </p:pic>
    </p:spTree>
    <p:extLst>
      <p:ext uri="{BB962C8B-B14F-4D97-AF65-F5344CB8AC3E}">
        <p14:creationId xmlns:p14="http://schemas.microsoft.com/office/powerpoint/2010/main" val="93410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Suffix arrays</a:t>
            </a:r>
          </a:p>
        </p:txBody>
      </p:sp>
      <p:sp>
        <p:nvSpPr>
          <p:cNvPr id="3" name="Content Placeholder 2"/>
          <p:cNvSpPr>
            <a:spLocks noGrp="1"/>
          </p:cNvSpPr>
          <p:nvPr>
            <p:ph idx="1"/>
          </p:nvPr>
        </p:nvSpPr>
        <p:spPr/>
        <p:txBody>
          <a:bodyPr>
            <a:normAutofit fontScale="92500" lnSpcReduction="10000"/>
          </a:bodyPr>
          <a:lstStyle/>
          <a:p>
            <a:r>
              <a:rPr lang="en-US" dirty="0"/>
              <a:t>Substantially more space-efficient</a:t>
            </a:r>
          </a:p>
          <a:p>
            <a:r>
              <a:rPr lang="en-US" dirty="0"/>
              <a:t>Search times comparable</a:t>
            </a:r>
          </a:p>
          <a:p>
            <a:r>
              <a:rPr lang="en-US" dirty="0"/>
              <a:t>Greater upfront build time</a:t>
            </a:r>
          </a:p>
          <a:p>
            <a:endParaRPr lang="en-US" dirty="0"/>
          </a:p>
          <a:p>
            <a:r>
              <a:rPr lang="en-US" dirty="0"/>
              <a:t>“A primary motivation for this paper was to be able to efficiently answer on-line string queries for very long genetic sequences (on the order of one million or more symbols long). In practice, it is the space overhead of the query data structure that limits the largest text that may be handled.”</a:t>
            </a:r>
          </a:p>
          <a:p>
            <a:endParaRPr lang="en-US" dirty="0"/>
          </a:p>
          <a:p>
            <a:r>
              <a:rPr lang="en-US" dirty="0"/>
              <a:t>Fancier implementations than yours take advantage of the fact that you’re not sorting arbitrary strings, and that suffix trees can be built more quickly</a:t>
            </a:r>
          </a:p>
          <a:p>
            <a:endParaRPr lang="en-US" dirty="0"/>
          </a:p>
        </p:txBody>
      </p:sp>
    </p:spTree>
    <p:extLst>
      <p:ext uri="{BB962C8B-B14F-4D97-AF65-F5344CB8AC3E}">
        <p14:creationId xmlns:p14="http://schemas.microsoft.com/office/powerpoint/2010/main" val="1110427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Burrows-Wheeler transform</a:t>
            </a:r>
          </a:p>
        </p:txBody>
      </p:sp>
      <p:pic>
        <p:nvPicPr>
          <p:cNvPr id="4" name="Picture 3"/>
          <p:cNvPicPr>
            <a:picLocks noChangeAspect="1"/>
          </p:cNvPicPr>
          <p:nvPr/>
        </p:nvPicPr>
        <p:blipFill>
          <a:blip r:embed="rId2"/>
          <a:stretch>
            <a:fillRect/>
          </a:stretch>
        </p:blipFill>
        <p:spPr>
          <a:xfrm>
            <a:off x="757144" y="1423519"/>
            <a:ext cx="10731500" cy="4737100"/>
          </a:xfrm>
          <a:prstGeom prst="rect">
            <a:avLst/>
          </a:prstGeom>
        </p:spPr>
      </p:pic>
      <p:sp>
        <p:nvSpPr>
          <p:cNvPr id="5" name="Content Placeholder 2"/>
          <p:cNvSpPr>
            <a:spLocks noGrp="1"/>
          </p:cNvSpPr>
          <p:nvPr>
            <p:ph idx="1"/>
          </p:nvPr>
        </p:nvSpPr>
        <p:spPr>
          <a:xfrm>
            <a:off x="851647" y="6160619"/>
            <a:ext cx="10515600" cy="661800"/>
          </a:xfrm>
        </p:spPr>
        <p:txBody>
          <a:bodyPr>
            <a:normAutofit fontScale="92500"/>
          </a:bodyPr>
          <a:lstStyle/>
          <a:p>
            <a:pPr marL="0" indent="0" algn="ctr">
              <a:buNone/>
            </a:pPr>
            <a:r>
              <a:rPr lang="en-US" dirty="0"/>
              <a:t>Useful for compression (since compressing repeated sequences is easier)</a:t>
            </a:r>
          </a:p>
        </p:txBody>
      </p:sp>
    </p:spTree>
    <p:extLst>
      <p:ext uri="{BB962C8B-B14F-4D97-AF65-F5344CB8AC3E}">
        <p14:creationId xmlns:p14="http://schemas.microsoft.com/office/powerpoint/2010/main" val="1396695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5097</TotalTime>
  <Words>1336</Words>
  <Application>Microsoft Office PowerPoint</Application>
  <PresentationFormat>Widescreen</PresentationFormat>
  <Paragraphs>214</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Andale Mono</vt:lpstr>
      <vt:lpstr>Arial</vt:lpstr>
      <vt:lpstr>Calibri</vt:lpstr>
      <vt:lpstr>Calibri Light</vt:lpstr>
      <vt:lpstr>Office Theme</vt:lpstr>
      <vt:lpstr>First discussion section</vt:lpstr>
      <vt:lpstr>Introductions</vt:lpstr>
      <vt:lpstr>PowerPoint Presentation</vt:lpstr>
      <vt:lpstr>PowerPoint Presentation</vt:lpstr>
      <vt:lpstr>PowerPoint Presentation</vt:lpstr>
      <vt:lpstr>PowerPoint Presentation</vt:lpstr>
      <vt:lpstr>Suffix trees</vt:lpstr>
      <vt:lpstr>Suffix arrays</vt:lpstr>
      <vt:lpstr>Burrows-Wheeler transform</vt:lpstr>
      <vt:lpstr>Burrows-Wheeler transform</vt:lpstr>
      <vt:lpstr>Burrows-Wheeler inverse transform</vt:lpstr>
      <vt:lpstr>HW1 tips</vt:lpstr>
      <vt:lpstr>Programming style</vt:lpstr>
      <vt:lpstr>Programming tips: testing</vt:lpstr>
      <vt:lpstr>Programming tips: efficiency</vt:lpstr>
      <vt:lpstr>Pointers in C++</vt:lpstr>
      <vt:lpstr>* as a suffix to a type is a “pointer”</vt:lpstr>
      <vt:lpstr>&amp; as a unary prefix is the address-of operator and obtains the memory address of a variable </vt:lpstr>
      <vt:lpstr>* as a unary prefix means content of that memory location</vt:lpstr>
      <vt:lpstr>&amp; as a suffix to a type means “pass by reference”</vt:lpstr>
      <vt:lpstr>Arrays point to blocks of memory</vt:lpstr>
      <vt:lpstr>Dynamic arrays in C++ (Vectors)</vt:lpstr>
      <vt:lpstr>Custom data types in C++ (Structs)</vt:lpstr>
      <vt:lpstr>Sorting in C++ with sort </vt:lpstr>
      <vt:lpstr>Other sorting options in C++</vt:lpstr>
      <vt:lpstr>Other sorting options in C++</vt:lpstr>
      <vt:lpstr>PowerPoint Presentation</vt:lpstr>
      <vt:lpstr>PowerPoint Presentation</vt:lpstr>
      <vt:lpstr>Topics for future discussion sections?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E. Clark</dc:creator>
  <cp:lastModifiedBy>mvollger</cp:lastModifiedBy>
  <cp:revision>113</cp:revision>
  <dcterms:created xsi:type="dcterms:W3CDTF">2016-01-05T20:25:01Z</dcterms:created>
  <dcterms:modified xsi:type="dcterms:W3CDTF">2020-01-09T21:12:58Z</dcterms:modified>
</cp:coreProperties>
</file>