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8" r:id="rId9"/>
    <p:sldId id="263" r:id="rId10"/>
    <p:sldId id="264" r:id="rId11"/>
    <p:sldId id="273" r:id="rId12"/>
    <p:sldId id="267" r:id="rId13"/>
    <p:sldId id="265" r:id="rId14"/>
    <p:sldId id="266" r:id="rId15"/>
    <p:sldId id="270" r:id="rId16"/>
    <p:sldId id="271" r:id="rId17"/>
    <p:sldId id="272" r:id="rId18"/>
    <p:sldId id="275" r:id="rId19"/>
    <p:sldId id="276" r:id="rId20"/>
    <p:sldId id="296" r:id="rId21"/>
    <p:sldId id="297" r:id="rId22"/>
    <p:sldId id="298" r:id="rId23"/>
    <p:sldId id="300" r:id="rId24"/>
    <p:sldId id="305" r:id="rId25"/>
    <p:sldId id="299" r:id="rId26"/>
    <p:sldId id="304" r:id="rId27"/>
    <p:sldId id="301" r:id="rId28"/>
    <p:sldId id="302" r:id="rId29"/>
    <p:sldId id="303" r:id="rId30"/>
    <p:sldId id="277" r:id="rId31"/>
    <p:sldId id="290" r:id="rId32"/>
    <p:sldId id="293" r:id="rId33"/>
    <p:sldId id="292"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p:restoredTop sz="94643"/>
  </p:normalViewPr>
  <p:slideViewPr>
    <p:cSldViewPr snapToGrid="0" snapToObjects="1">
      <p:cViewPr varScale="1">
        <p:scale>
          <a:sx n="58" d="100"/>
          <a:sy n="58" d="100"/>
        </p:scale>
        <p:origin x="78" y="1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93A7F-2C44-C546-928A-B5A11B430B1F}"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E3F61-E03A-D946-993B-0C9E0DA67A0E}" type="slidenum">
              <a:rPr lang="en-US" smtClean="0"/>
              <a:t>‹#›</a:t>
            </a:fld>
            <a:endParaRPr lang="en-US"/>
          </a:p>
        </p:txBody>
      </p:sp>
    </p:spTree>
    <p:extLst>
      <p:ext uri="{BB962C8B-B14F-4D97-AF65-F5344CB8AC3E}">
        <p14:creationId xmlns:p14="http://schemas.microsoft.com/office/powerpoint/2010/main" val="286333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uncomfortable with pointers, vectors offer a level of abstraction; they</a:t>
            </a:r>
            <a:r>
              <a:rPr lang="en-US" baseline="0" dirty="0"/>
              <a:t> can be passed to other functions/referred to by value, so you don’t strictly need to use pointers to interact with them, unlike arrays. However, do note that passing by value means you are copying the contents of the vector to pass them on to the function, so be careful where you use this.</a:t>
            </a:r>
            <a:endParaRPr lang="en-US" dirty="0"/>
          </a:p>
        </p:txBody>
      </p:sp>
      <p:sp>
        <p:nvSpPr>
          <p:cNvPr id="4" name="Slide Number Placeholder 3"/>
          <p:cNvSpPr>
            <a:spLocks noGrp="1"/>
          </p:cNvSpPr>
          <p:nvPr>
            <p:ph type="sldNum" sz="quarter" idx="10"/>
          </p:nvPr>
        </p:nvSpPr>
        <p:spPr/>
        <p:txBody>
          <a:bodyPr/>
          <a:lstStyle/>
          <a:p>
            <a:fld id="{5CBDBA16-AD09-4676-AFE4-979189E59C59}" type="slidenum">
              <a:rPr lang="en-US" smtClean="0"/>
              <a:t>32</a:t>
            </a:fld>
            <a:endParaRPr lang="en-US"/>
          </a:p>
        </p:txBody>
      </p:sp>
    </p:spTree>
    <p:extLst>
      <p:ext uri="{BB962C8B-B14F-4D97-AF65-F5344CB8AC3E}">
        <p14:creationId xmlns:p14="http://schemas.microsoft.com/office/powerpoint/2010/main" val="40500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6F09-F1D4-E743-B209-9C8D59CC0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0E73FB-ED94-F746-9B51-E8C0B047B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AD1CF-E2BC-7B4C-B202-CA8DBF2DB182}"/>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ACA7D1D6-F1A4-714B-8008-8B6C09658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9F7A-AB7F-C540-B57E-43B4B47A7990}"/>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81086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6945-D7DA-DC4B-A1FC-6A0297B87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855A60-A0C1-3F42-9175-24C4935604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3DB6A-AAB3-114B-98F1-47391755BC1C}"/>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0DD495D0-E468-1543-A44F-B94417C55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7C4F5-0DF1-5943-8B5F-D1DE196E1A6B}"/>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7464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D1495A-8703-3946-B667-D67CE90BF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85EF7-F4E2-5E4F-8685-32622D7E0F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7C4D4-C32B-E94B-A852-E9875B9FB504}"/>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ADE65500-C830-094B-9060-36765ECD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77F0B-42D8-9948-A53A-55E74448D9A1}"/>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398279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A473-5294-1B4F-833C-238D32D21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BA14F-47DB-5E41-8341-969762428C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2FC6-AB10-A846-B556-CF9C73E67D6B}"/>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1C81D27E-AB43-164C-802A-718DDF8B8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787A3-B649-A646-9396-82879E34E77E}"/>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11336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5B58-01AF-034B-80A6-92EF3B8C2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FA58B-7AB0-E04D-9928-18FADB89C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29EE4B-C670-9248-9F61-43282173B8D9}"/>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031E0C7A-F799-D74B-AD7D-B9079F1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F274A-1E45-B542-88DB-80F3FE054FC6}"/>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418342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9E59-6972-454C-AA16-98B856279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1F7AB-9E48-604E-AF2F-B02154F7AE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F5A97-CFB4-094F-AEA0-77BFC20956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2C22B4-5D99-F948-86D6-DF9D40CB4A2B}"/>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6" name="Footer Placeholder 5">
            <a:extLst>
              <a:ext uri="{FF2B5EF4-FFF2-40B4-BE49-F238E27FC236}">
                <a16:creationId xmlns:a16="http://schemas.microsoft.com/office/drawing/2014/main" id="{7C979368-EE52-BD40-83D7-6DB8034E6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F684E-A4FA-D241-943F-09A8ABF20EC6}"/>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230228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5113-18EE-5041-A539-38C6105FC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646662-A848-2A41-AE66-F25A34877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CF3CB0-320E-4D4A-B9F0-A882C53F36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AD495A-FF45-7949-986A-19A61C660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A21880-FABD-6749-A168-97702518CD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53FA5-4C29-DE44-9F27-1645D19CE04A}"/>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8" name="Footer Placeholder 7">
            <a:extLst>
              <a:ext uri="{FF2B5EF4-FFF2-40B4-BE49-F238E27FC236}">
                <a16:creationId xmlns:a16="http://schemas.microsoft.com/office/drawing/2014/main" id="{FD0C7664-D574-7946-B1E2-11D777B5D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E7F93B-C4EA-7F4A-8FE0-C69D7BEEBF8F}"/>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245796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9BDD-C613-DF4B-8DA5-547FAD54B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D4B829-E7E4-BB44-8A49-FB5FC90E37FF}"/>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4" name="Footer Placeholder 3">
            <a:extLst>
              <a:ext uri="{FF2B5EF4-FFF2-40B4-BE49-F238E27FC236}">
                <a16:creationId xmlns:a16="http://schemas.microsoft.com/office/drawing/2014/main" id="{2BD74B7E-593E-FA44-A880-E622753EB4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CF84A5-FB81-434F-A0D0-1323E4395010}"/>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117089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09750-DB8B-274E-AB7D-6B1D56369F20}"/>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3" name="Footer Placeholder 2">
            <a:extLst>
              <a:ext uri="{FF2B5EF4-FFF2-40B4-BE49-F238E27FC236}">
                <a16:creationId xmlns:a16="http://schemas.microsoft.com/office/drawing/2014/main" id="{378F08E2-4131-974C-B740-85443A48E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8F6809-72D9-0F4F-97AE-EF64CB970767}"/>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170722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7932-42EA-1B49-B73F-AA9E5B586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F9696-9736-284C-963C-B492E1B50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99505-AC2A-C644-BD4D-313C1377D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C09967-69C1-9B45-A0ED-25E66819BD1D}"/>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6" name="Footer Placeholder 5">
            <a:extLst>
              <a:ext uri="{FF2B5EF4-FFF2-40B4-BE49-F238E27FC236}">
                <a16:creationId xmlns:a16="http://schemas.microsoft.com/office/drawing/2014/main" id="{299613AF-22CF-B84B-A571-3640678B7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CE4B9-F28B-3845-93F1-BA384F8E401D}"/>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133313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E053-0D43-D646-8877-0857021FA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BC766-C6B9-674B-B5DC-DBAF94637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A48CB-A0C2-F248-822F-3F06C8801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9F51E1-CE47-294B-B1F7-795038C23AC5}"/>
              </a:ext>
            </a:extLst>
          </p:cNvPr>
          <p:cNvSpPr>
            <a:spLocks noGrp="1"/>
          </p:cNvSpPr>
          <p:nvPr>
            <p:ph type="dt" sz="half" idx="10"/>
          </p:nvPr>
        </p:nvSpPr>
        <p:spPr/>
        <p:txBody>
          <a:bodyPr/>
          <a:lstStyle/>
          <a:p>
            <a:fld id="{56B502F3-15F0-EA47-AC8B-3068C4F5DD72}" type="datetimeFigureOut">
              <a:rPr lang="en-US" smtClean="0"/>
              <a:t>1/16/2020</a:t>
            </a:fld>
            <a:endParaRPr lang="en-US"/>
          </a:p>
        </p:txBody>
      </p:sp>
      <p:sp>
        <p:nvSpPr>
          <p:cNvPr id="6" name="Footer Placeholder 5">
            <a:extLst>
              <a:ext uri="{FF2B5EF4-FFF2-40B4-BE49-F238E27FC236}">
                <a16:creationId xmlns:a16="http://schemas.microsoft.com/office/drawing/2014/main" id="{144AFC68-A71C-6D46-85A6-C660FDAF4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37C1E-355B-5245-87E7-75D2D693520A}"/>
              </a:ext>
            </a:extLst>
          </p:cNvPr>
          <p:cNvSpPr>
            <a:spLocks noGrp="1"/>
          </p:cNvSpPr>
          <p:nvPr>
            <p:ph type="sldNum" sz="quarter" idx="12"/>
          </p:nvPr>
        </p:nvSpPr>
        <p:spPr/>
        <p:txBody>
          <a:bodyPr/>
          <a:lstStyle/>
          <a:p>
            <a:fld id="{D0A974F6-EF26-A143-8DFD-AE4A46B8C776}" type="slidenum">
              <a:rPr lang="en-US" smtClean="0"/>
              <a:t>‹#›</a:t>
            </a:fld>
            <a:endParaRPr lang="en-US"/>
          </a:p>
        </p:txBody>
      </p:sp>
    </p:spTree>
    <p:extLst>
      <p:ext uri="{BB962C8B-B14F-4D97-AF65-F5344CB8AC3E}">
        <p14:creationId xmlns:p14="http://schemas.microsoft.com/office/powerpoint/2010/main" val="197349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C893C-1673-E244-9C38-607F4D327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E8933-1E44-1544-B2DA-93EBB0EEE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8C95E-F7D1-0946-942D-147E7B926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502F3-15F0-EA47-AC8B-3068C4F5DD72}" type="datetimeFigureOut">
              <a:rPr lang="en-US" smtClean="0"/>
              <a:t>1/16/2020</a:t>
            </a:fld>
            <a:endParaRPr lang="en-US"/>
          </a:p>
        </p:txBody>
      </p:sp>
      <p:sp>
        <p:nvSpPr>
          <p:cNvPr id="5" name="Footer Placeholder 4">
            <a:extLst>
              <a:ext uri="{FF2B5EF4-FFF2-40B4-BE49-F238E27FC236}">
                <a16:creationId xmlns:a16="http://schemas.microsoft.com/office/drawing/2014/main" id="{AEC08801-1F0D-0B4D-9EF6-F08D98287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1B8341-B484-3F40-9829-C76F0E6DF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974F6-EF26-A143-8DFD-AE4A46B8C776}" type="slidenum">
              <a:rPr lang="en-US" smtClean="0"/>
              <a:t>‹#›</a:t>
            </a:fld>
            <a:endParaRPr lang="en-US"/>
          </a:p>
        </p:txBody>
      </p:sp>
    </p:spTree>
    <p:extLst>
      <p:ext uri="{BB962C8B-B14F-4D97-AF65-F5344CB8AC3E}">
        <p14:creationId xmlns:p14="http://schemas.microsoft.com/office/powerpoint/2010/main" val="332545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eeksforgeeks.org/dynamic-programming-set-23-bellman-ford-algorith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rilliant.org/wiki/dijkstras-short-path-find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nakemake.readthedocs.io/en/stabl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lides.com/johanneskoester/snakemake-shor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tackoverflow.com/questions/79923/what-and-where-are-the-stack-and-heap"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stackoverflow.com/questions/15079057/arrays-vs-vectors-introductory-similarities-and-difference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codeguru.com/cpp/cpp/cpp_mfc/stl/article.php/c4027/C-Tutorial-A-Beginners-Guide-to-stdvector-Part-1.htm" TargetMode="External"/><Relationship Id="rId4" Type="http://schemas.openxmlformats.org/officeDocument/2006/relationships/hyperlink" Target="https://stackoverflow.com/questions/4424579/stdvector-versus-stdarray-in-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tackoverflow.com/questions/1380463/sorting-a-vector-of-custom-objects" TargetMode="External"/><Relationship Id="rId2" Type="http://schemas.openxmlformats.org/officeDocument/2006/relationships/hyperlink" Target="http://en.cppreference.com/w/cpp/algorithm/sor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plusplus.com/reference/iterator/RandomAccessIterator/" TargetMode="External"/><Relationship Id="rId2" Type="http://schemas.openxmlformats.org/officeDocument/2006/relationships/hyperlink" Target="https://www.geeksforgeeks.org/iterators-c-stl/" TargetMode="External"/><Relationship Id="rId1" Type="http://schemas.openxmlformats.org/officeDocument/2006/relationships/slideLayout" Target="../slideLayouts/slideLayout2.xml"/><Relationship Id="rId6" Type="http://schemas.openxmlformats.org/officeDocument/2006/relationships/hyperlink" Target="https://stackoverflow.com/questions/57483/what-are-the-differences-between-a-pointer-variable-and-a-reference-variable-in" TargetMode="External"/><Relationship Id="rId5" Type="http://schemas.openxmlformats.org/officeDocument/2006/relationships/hyperlink" Target="https://www.gamedev.net/forums/topic/468962-what-it-the-difference-between-iterators-and-pointers/" TargetMode="External"/><Relationship Id="rId4" Type="http://schemas.openxmlformats.org/officeDocument/2006/relationships/hyperlink" Target="http://www.cplusplus.com/doc/tutorial/pointer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4DD1-230C-844A-B082-5155F1D4450F}"/>
              </a:ext>
            </a:extLst>
          </p:cNvPr>
          <p:cNvSpPr>
            <a:spLocks noGrp="1"/>
          </p:cNvSpPr>
          <p:nvPr>
            <p:ph type="ctrTitle"/>
          </p:nvPr>
        </p:nvSpPr>
        <p:spPr/>
        <p:txBody>
          <a:bodyPr/>
          <a:lstStyle/>
          <a:p>
            <a:r>
              <a:rPr lang="en-US" dirty="0"/>
              <a:t>Week 2 Discussion Section</a:t>
            </a:r>
            <a:br>
              <a:rPr lang="en-US" dirty="0"/>
            </a:br>
            <a:r>
              <a:rPr lang="en-US" dirty="0"/>
              <a:t>Genome 540</a:t>
            </a:r>
          </a:p>
        </p:txBody>
      </p:sp>
      <p:sp>
        <p:nvSpPr>
          <p:cNvPr id="3" name="Subtitle 2">
            <a:extLst>
              <a:ext uri="{FF2B5EF4-FFF2-40B4-BE49-F238E27FC236}">
                <a16:creationId xmlns:a16="http://schemas.microsoft.com/office/drawing/2014/main" id="{33F1D4F3-210F-9C4D-843E-10A93F116FC9}"/>
              </a:ext>
            </a:extLst>
          </p:cNvPr>
          <p:cNvSpPr>
            <a:spLocks noGrp="1"/>
          </p:cNvSpPr>
          <p:nvPr>
            <p:ph type="subTitle" idx="1"/>
          </p:nvPr>
        </p:nvSpPr>
        <p:spPr>
          <a:xfrm>
            <a:off x="1524000" y="3803919"/>
            <a:ext cx="9144000" cy="1655762"/>
          </a:xfrm>
        </p:spPr>
        <p:txBody>
          <a:bodyPr/>
          <a:lstStyle/>
          <a:p>
            <a:r>
              <a:rPr lang="en-US" dirty="0"/>
              <a:t>Mitchell Vollger</a:t>
            </a:r>
          </a:p>
        </p:txBody>
      </p:sp>
    </p:spTree>
    <p:extLst>
      <p:ext uri="{BB962C8B-B14F-4D97-AF65-F5344CB8AC3E}">
        <p14:creationId xmlns:p14="http://schemas.microsoft.com/office/powerpoint/2010/main" val="165668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9455E3-F264-3545-A07C-B42653861B9D}"/>
              </a:ext>
            </a:extLst>
          </p:cNvPr>
          <p:cNvPicPr>
            <a:picLocks noChangeAspect="1"/>
          </p:cNvPicPr>
          <p:nvPr/>
        </p:nvPicPr>
        <p:blipFill>
          <a:blip r:embed="rId2"/>
          <a:srcRect/>
          <a:stretch/>
        </p:blipFill>
        <p:spPr>
          <a:xfrm>
            <a:off x="5825768" y="2060020"/>
            <a:ext cx="6342602" cy="3540869"/>
          </a:xfrm>
          <a:prstGeom prst="rect">
            <a:avLst/>
          </a:prstGeom>
        </p:spPr>
      </p:pic>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Program 1</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1591294"/>
            <a:ext cx="5795159" cy="4801314"/>
          </a:xfrm>
          <a:prstGeom prst="rect">
            <a:avLst/>
          </a:prstGeom>
          <a:noFill/>
        </p:spPr>
        <p:txBody>
          <a:bodyPr wrap="square" rtlCol="0">
            <a:spAutoFit/>
          </a:bodyPr>
          <a:lstStyle/>
          <a:p>
            <a:r>
              <a:rPr lang="en-US" b="1" dirty="0"/>
              <a:t>Program 1</a:t>
            </a:r>
            <a:r>
              <a:rPr lang="en-US" dirty="0"/>
              <a:t>: Find a highest-weight path in a weighted directed acyclic graph</a:t>
            </a:r>
          </a:p>
          <a:p>
            <a:pPr marL="285750" indent="-285750">
              <a:buFont typeface="Arial" panose="020B0604020202020204" pitchFamily="34" charset="0"/>
              <a:buChar char="•"/>
            </a:pPr>
            <a:r>
              <a:rPr lang="en-US" dirty="0"/>
              <a:t>Convert graph by hand into a list of vertices and edges, which you will input into your program </a:t>
            </a:r>
          </a:p>
          <a:p>
            <a:pPr marL="285750" indent="-285750">
              <a:buFont typeface="Arial" panose="020B0604020202020204" pitchFamily="34" charset="0"/>
              <a:buChar char="•"/>
            </a:pPr>
            <a:r>
              <a:rPr lang="en-US" dirty="0"/>
              <a:t>Write a program to output the </a:t>
            </a:r>
          </a:p>
          <a:p>
            <a:pPr marL="1257300" lvl="2" indent="-342900">
              <a:buFont typeface="+mj-lt"/>
              <a:buAutoNum type="arabicPeriod"/>
            </a:pPr>
            <a:r>
              <a:rPr lang="en-US" dirty="0"/>
              <a:t>Path Score</a:t>
            </a:r>
          </a:p>
          <a:p>
            <a:pPr lvl="2"/>
            <a:r>
              <a:rPr lang="en-US" dirty="0"/>
              <a:t>2. The label of the beginning vertex on the path</a:t>
            </a:r>
          </a:p>
          <a:p>
            <a:pPr lvl="2"/>
            <a:r>
              <a:rPr lang="en-US" dirty="0"/>
              <a:t>3. the label of the ending vertex on the path</a:t>
            </a:r>
          </a:p>
          <a:p>
            <a:pPr lvl="2"/>
            <a:r>
              <a:rPr lang="en-US" dirty="0"/>
              <a:t>4. (in order) the labels for all the edges that occur on this path. </a:t>
            </a:r>
          </a:p>
          <a:p>
            <a:pPr marL="285750" indent="-285750">
              <a:buFont typeface="Arial" panose="020B0604020202020204" pitchFamily="34" charset="0"/>
              <a:buChar char="•"/>
            </a:pPr>
            <a:r>
              <a:rPr lang="en-US" dirty="0"/>
              <a:t>Run this program “unconstrained” and with the start and end </a:t>
            </a:r>
            <a:r>
              <a:rPr lang="en-US" dirty="0" err="1"/>
              <a:t>contraints</a:t>
            </a:r>
            <a:r>
              <a:rPr lang="en-US" dirty="0"/>
              <a:t> of </a:t>
            </a:r>
            <a:r>
              <a:rPr lang="en-US" b="1" dirty="0"/>
              <a:t>“</a:t>
            </a:r>
            <a:r>
              <a:rPr lang="en-US" b="1" dirty="0" err="1"/>
              <a:t>i</a:t>
            </a:r>
            <a:r>
              <a:rPr lang="en-US" b="1" dirty="0"/>
              <a:t>” and “xiii” respectively</a:t>
            </a:r>
          </a:p>
          <a:p>
            <a:pPr lvl="2"/>
            <a:endParaRPr lang="en-US" dirty="0"/>
          </a:p>
          <a:p>
            <a:r>
              <a:rPr lang="en-US" dirty="0"/>
              <a:t>Output: </a:t>
            </a:r>
            <a:r>
              <a:rPr lang="en-US" b="1" dirty="0"/>
              <a:t>Turn this in</a:t>
            </a:r>
          </a:p>
          <a:p>
            <a:endParaRPr lang="en-US" dirty="0"/>
          </a:p>
          <a:p>
            <a:pPr lvl="2"/>
            <a:endParaRPr lang="en-US" dirty="0"/>
          </a:p>
          <a:p>
            <a:pPr lvl="2"/>
            <a:endParaRPr lang="en-US" dirty="0"/>
          </a:p>
        </p:txBody>
      </p:sp>
      <p:sp>
        <p:nvSpPr>
          <p:cNvPr id="10" name="TextBox 9">
            <a:extLst>
              <a:ext uri="{FF2B5EF4-FFF2-40B4-BE49-F238E27FC236}">
                <a16:creationId xmlns:a16="http://schemas.microsoft.com/office/drawing/2014/main" id="{6E154167-A6D9-004A-A78A-B72F19E1940C}"/>
              </a:ext>
            </a:extLst>
          </p:cNvPr>
          <p:cNvSpPr txBox="1"/>
          <p:nvPr/>
        </p:nvSpPr>
        <p:spPr>
          <a:xfrm>
            <a:off x="6721434" y="1690688"/>
            <a:ext cx="1710046" cy="369332"/>
          </a:xfrm>
          <a:prstGeom prst="rect">
            <a:avLst/>
          </a:prstGeom>
          <a:noFill/>
        </p:spPr>
        <p:txBody>
          <a:bodyPr wrap="square" rtlCol="0">
            <a:spAutoFit/>
          </a:bodyPr>
          <a:lstStyle/>
          <a:p>
            <a:r>
              <a:rPr lang="en-US" dirty="0"/>
              <a:t>For Grading:</a:t>
            </a:r>
          </a:p>
        </p:txBody>
      </p:sp>
    </p:spTree>
    <p:extLst>
      <p:ext uri="{BB962C8B-B14F-4D97-AF65-F5344CB8AC3E}">
        <p14:creationId xmlns:p14="http://schemas.microsoft.com/office/powerpoint/2010/main" val="58625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A773-A68A-4A45-89D5-4ECA66740ED2}"/>
              </a:ext>
            </a:extLst>
          </p:cNvPr>
          <p:cNvSpPr>
            <a:spLocks noGrp="1"/>
          </p:cNvSpPr>
          <p:nvPr>
            <p:ph type="title"/>
          </p:nvPr>
        </p:nvSpPr>
        <p:spPr/>
        <p:txBody>
          <a:bodyPr/>
          <a:lstStyle/>
          <a:p>
            <a:pPr algn="ctr"/>
            <a:r>
              <a:rPr lang="en-US" dirty="0"/>
              <a:t>Program 1 Algorithm</a:t>
            </a:r>
          </a:p>
        </p:txBody>
      </p:sp>
      <p:pic>
        <p:nvPicPr>
          <p:cNvPr id="4" name="Picture 3">
            <a:extLst>
              <a:ext uri="{FF2B5EF4-FFF2-40B4-BE49-F238E27FC236}">
                <a16:creationId xmlns:a16="http://schemas.microsoft.com/office/drawing/2014/main" id="{4E463986-51EE-2945-AF2A-5F619F235485}"/>
              </a:ext>
            </a:extLst>
          </p:cNvPr>
          <p:cNvPicPr>
            <a:picLocks noChangeAspect="1"/>
          </p:cNvPicPr>
          <p:nvPr/>
        </p:nvPicPr>
        <p:blipFill rotWithShape="1">
          <a:blip r:embed="rId2"/>
          <a:srcRect t="35209" b="9166"/>
          <a:stretch/>
        </p:blipFill>
        <p:spPr>
          <a:xfrm>
            <a:off x="1934852" y="2351314"/>
            <a:ext cx="8767637" cy="3657758"/>
          </a:xfrm>
          <a:prstGeom prst="rect">
            <a:avLst/>
          </a:prstGeom>
        </p:spPr>
      </p:pic>
    </p:spTree>
    <p:extLst>
      <p:ext uri="{BB962C8B-B14F-4D97-AF65-F5344CB8AC3E}">
        <p14:creationId xmlns:p14="http://schemas.microsoft.com/office/powerpoint/2010/main" val="9479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EB07-E29E-C14A-B091-25997E28D83A}"/>
              </a:ext>
            </a:extLst>
          </p:cNvPr>
          <p:cNvSpPr>
            <a:spLocks noGrp="1"/>
          </p:cNvSpPr>
          <p:nvPr>
            <p:ph type="title"/>
          </p:nvPr>
        </p:nvSpPr>
        <p:spPr/>
        <p:txBody>
          <a:bodyPr/>
          <a:lstStyle/>
          <a:p>
            <a:pPr algn="ctr"/>
            <a:r>
              <a:rPr lang="en-US" dirty="0"/>
              <a:t>HW2: Program 2</a:t>
            </a:r>
          </a:p>
        </p:txBody>
      </p:sp>
      <p:sp>
        <p:nvSpPr>
          <p:cNvPr id="4" name="TextBox 3">
            <a:extLst>
              <a:ext uri="{FF2B5EF4-FFF2-40B4-BE49-F238E27FC236}">
                <a16:creationId xmlns:a16="http://schemas.microsoft.com/office/drawing/2014/main" id="{65C05BED-6515-2844-9543-3286036B66E1}"/>
              </a:ext>
            </a:extLst>
          </p:cNvPr>
          <p:cNvSpPr txBox="1"/>
          <p:nvPr/>
        </p:nvSpPr>
        <p:spPr>
          <a:xfrm>
            <a:off x="391884" y="1690688"/>
            <a:ext cx="5795159" cy="923330"/>
          </a:xfrm>
          <a:prstGeom prst="rect">
            <a:avLst/>
          </a:prstGeom>
          <a:noFill/>
        </p:spPr>
        <p:txBody>
          <a:bodyPr wrap="square" rtlCol="0">
            <a:spAutoFit/>
          </a:bodyPr>
          <a:lstStyle/>
          <a:p>
            <a:r>
              <a:rPr lang="en-US" b="1" dirty="0"/>
              <a:t>Program 2</a:t>
            </a:r>
            <a:r>
              <a:rPr lang="en-US" dirty="0"/>
              <a:t>: Convert FASTA to written graph format</a:t>
            </a:r>
          </a:p>
          <a:p>
            <a:endParaRPr lang="en-US" dirty="0"/>
          </a:p>
          <a:p>
            <a:endParaRPr lang="en-US" dirty="0"/>
          </a:p>
        </p:txBody>
      </p:sp>
      <p:sp>
        <p:nvSpPr>
          <p:cNvPr id="5" name="Oval 4">
            <a:extLst>
              <a:ext uri="{FF2B5EF4-FFF2-40B4-BE49-F238E27FC236}">
                <a16:creationId xmlns:a16="http://schemas.microsoft.com/office/drawing/2014/main" id="{A68FC844-6800-7C41-BE7C-1AAF23D65987}"/>
              </a:ext>
            </a:extLst>
          </p:cNvPr>
          <p:cNvSpPr/>
          <p:nvPr/>
        </p:nvSpPr>
        <p:spPr>
          <a:xfrm>
            <a:off x="10439399" y="1167507"/>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 name="Oval 5">
            <a:extLst>
              <a:ext uri="{FF2B5EF4-FFF2-40B4-BE49-F238E27FC236}">
                <a16:creationId xmlns:a16="http://schemas.microsoft.com/office/drawing/2014/main" id="{D6549BBE-6972-1D4A-9DC7-DA72E478EED4}"/>
              </a:ext>
            </a:extLst>
          </p:cNvPr>
          <p:cNvSpPr/>
          <p:nvPr/>
        </p:nvSpPr>
        <p:spPr>
          <a:xfrm>
            <a:off x="10439400" y="2372138"/>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9809D490-1096-C14E-A7AC-3C4789D7F55E}"/>
              </a:ext>
            </a:extLst>
          </p:cNvPr>
          <p:cNvSpPr/>
          <p:nvPr/>
        </p:nvSpPr>
        <p:spPr>
          <a:xfrm>
            <a:off x="10439399" y="3576769"/>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049A8656-D38D-F349-9196-60CC50B1C3C4}"/>
              </a:ext>
            </a:extLst>
          </p:cNvPr>
          <p:cNvSpPr/>
          <p:nvPr/>
        </p:nvSpPr>
        <p:spPr>
          <a:xfrm>
            <a:off x="10439399" y="4781400"/>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1" name="Straight Arrow Connector 10">
            <a:extLst>
              <a:ext uri="{FF2B5EF4-FFF2-40B4-BE49-F238E27FC236}">
                <a16:creationId xmlns:a16="http://schemas.microsoft.com/office/drawing/2014/main" id="{E4BB7333-9AF9-6342-A80D-2D9B52883233}"/>
              </a:ext>
            </a:extLst>
          </p:cNvPr>
          <p:cNvCxnSpPr>
            <a:cxnSpLocks/>
            <a:stCxn id="5" idx="4"/>
          </p:cNvCxnSpPr>
          <p:nvPr/>
        </p:nvCxnSpPr>
        <p:spPr>
          <a:xfrm>
            <a:off x="10801597" y="1892849"/>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A78BDF-A012-674C-9818-9E269E8E7699}"/>
              </a:ext>
            </a:extLst>
          </p:cNvPr>
          <p:cNvCxnSpPr>
            <a:cxnSpLocks/>
          </p:cNvCxnSpPr>
          <p:nvPr/>
        </p:nvCxnSpPr>
        <p:spPr>
          <a:xfrm>
            <a:off x="10801597" y="3097480"/>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2B65DBD-8CE5-A947-A565-996B28183CC7}"/>
              </a:ext>
            </a:extLst>
          </p:cNvPr>
          <p:cNvCxnSpPr>
            <a:cxnSpLocks/>
          </p:cNvCxnSpPr>
          <p:nvPr/>
        </p:nvCxnSpPr>
        <p:spPr>
          <a:xfrm>
            <a:off x="10801596" y="4302111"/>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D2CCED8-5420-0740-AAE3-4D06926680D0}"/>
              </a:ext>
            </a:extLst>
          </p:cNvPr>
          <p:cNvCxnSpPr>
            <a:cxnSpLocks/>
          </p:cNvCxnSpPr>
          <p:nvPr/>
        </p:nvCxnSpPr>
        <p:spPr>
          <a:xfrm>
            <a:off x="10801596" y="5506742"/>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C65AEC6-F571-A743-9804-81B8AAA309CE}"/>
              </a:ext>
            </a:extLst>
          </p:cNvPr>
          <p:cNvSpPr txBox="1"/>
          <p:nvPr/>
        </p:nvSpPr>
        <p:spPr>
          <a:xfrm>
            <a:off x="10290956" y="6054822"/>
            <a:ext cx="1021280" cy="369332"/>
          </a:xfrm>
          <a:prstGeom prst="rect">
            <a:avLst/>
          </a:prstGeom>
          <a:noFill/>
        </p:spPr>
        <p:txBody>
          <a:bodyPr wrap="square" rtlCol="0">
            <a:spAutoFit/>
          </a:bodyPr>
          <a:lstStyle/>
          <a:p>
            <a:pPr algn="ctr"/>
            <a:r>
              <a:rPr lang="en-US" b="1" dirty="0"/>
              <a:t>…</a:t>
            </a:r>
          </a:p>
        </p:txBody>
      </p:sp>
      <p:sp>
        <p:nvSpPr>
          <p:cNvPr id="20" name="TextBox 19">
            <a:extLst>
              <a:ext uri="{FF2B5EF4-FFF2-40B4-BE49-F238E27FC236}">
                <a16:creationId xmlns:a16="http://schemas.microsoft.com/office/drawing/2014/main" id="{006972DA-3815-C745-A5F5-70A86BBA8FDC}"/>
              </a:ext>
            </a:extLst>
          </p:cNvPr>
          <p:cNvSpPr txBox="1"/>
          <p:nvPr/>
        </p:nvSpPr>
        <p:spPr>
          <a:xfrm>
            <a:off x="10984675" y="1913432"/>
            <a:ext cx="1068779" cy="369332"/>
          </a:xfrm>
          <a:prstGeom prst="rect">
            <a:avLst/>
          </a:prstGeom>
          <a:noFill/>
        </p:spPr>
        <p:txBody>
          <a:bodyPr wrap="square" rtlCol="0">
            <a:spAutoFit/>
          </a:bodyPr>
          <a:lstStyle/>
          <a:p>
            <a:r>
              <a:rPr lang="en-US" dirty="0"/>
              <a:t>A, -1.49</a:t>
            </a:r>
          </a:p>
        </p:txBody>
      </p:sp>
      <p:sp>
        <p:nvSpPr>
          <p:cNvPr id="21" name="TextBox 20">
            <a:extLst>
              <a:ext uri="{FF2B5EF4-FFF2-40B4-BE49-F238E27FC236}">
                <a16:creationId xmlns:a16="http://schemas.microsoft.com/office/drawing/2014/main" id="{731E290F-07BF-7441-80EA-63F830AE4AC2}"/>
              </a:ext>
            </a:extLst>
          </p:cNvPr>
          <p:cNvSpPr txBox="1"/>
          <p:nvPr/>
        </p:nvSpPr>
        <p:spPr>
          <a:xfrm>
            <a:off x="10984675" y="3183241"/>
            <a:ext cx="1068779" cy="369332"/>
          </a:xfrm>
          <a:prstGeom prst="rect">
            <a:avLst/>
          </a:prstGeom>
          <a:noFill/>
        </p:spPr>
        <p:txBody>
          <a:bodyPr wrap="square" rtlCol="0">
            <a:spAutoFit/>
          </a:bodyPr>
          <a:lstStyle/>
          <a:p>
            <a:r>
              <a:rPr lang="en-US" dirty="0"/>
              <a:t>C, 0.74</a:t>
            </a:r>
          </a:p>
        </p:txBody>
      </p:sp>
      <p:sp>
        <p:nvSpPr>
          <p:cNvPr id="22" name="TextBox 21">
            <a:extLst>
              <a:ext uri="{FF2B5EF4-FFF2-40B4-BE49-F238E27FC236}">
                <a16:creationId xmlns:a16="http://schemas.microsoft.com/office/drawing/2014/main" id="{7FA73634-3BB8-6D41-B745-1085A55D5FB1}"/>
              </a:ext>
            </a:extLst>
          </p:cNvPr>
          <p:cNvSpPr txBox="1"/>
          <p:nvPr/>
        </p:nvSpPr>
        <p:spPr>
          <a:xfrm>
            <a:off x="10984674" y="4322694"/>
            <a:ext cx="1068779" cy="369332"/>
          </a:xfrm>
          <a:prstGeom prst="rect">
            <a:avLst/>
          </a:prstGeom>
          <a:noFill/>
        </p:spPr>
        <p:txBody>
          <a:bodyPr wrap="square" rtlCol="0">
            <a:spAutoFit/>
          </a:bodyPr>
          <a:lstStyle/>
          <a:p>
            <a:r>
              <a:rPr lang="en-US" dirty="0"/>
              <a:t>G, 0.74</a:t>
            </a:r>
          </a:p>
        </p:txBody>
      </p:sp>
      <p:sp>
        <p:nvSpPr>
          <p:cNvPr id="23" name="TextBox 22">
            <a:extLst>
              <a:ext uri="{FF2B5EF4-FFF2-40B4-BE49-F238E27FC236}">
                <a16:creationId xmlns:a16="http://schemas.microsoft.com/office/drawing/2014/main" id="{76974417-4D93-EA40-A601-84621C3998A7}"/>
              </a:ext>
            </a:extLst>
          </p:cNvPr>
          <p:cNvSpPr txBox="1"/>
          <p:nvPr/>
        </p:nvSpPr>
        <p:spPr>
          <a:xfrm>
            <a:off x="10984674" y="5524864"/>
            <a:ext cx="1068779" cy="369332"/>
          </a:xfrm>
          <a:prstGeom prst="rect">
            <a:avLst/>
          </a:prstGeom>
          <a:noFill/>
        </p:spPr>
        <p:txBody>
          <a:bodyPr wrap="square" rtlCol="0">
            <a:spAutoFit/>
          </a:bodyPr>
          <a:lstStyle/>
          <a:p>
            <a:r>
              <a:rPr lang="en-US" dirty="0"/>
              <a:t>T, -1.49</a:t>
            </a:r>
          </a:p>
        </p:txBody>
      </p:sp>
      <p:sp>
        <p:nvSpPr>
          <p:cNvPr id="25" name="TextBox 24">
            <a:extLst>
              <a:ext uri="{FF2B5EF4-FFF2-40B4-BE49-F238E27FC236}">
                <a16:creationId xmlns:a16="http://schemas.microsoft.com/office/drawing/2014/main" id="{F178C5A6-9FCA-FE43-9E0A-4EDAB460B342}"/>
              </a:ext>
            </a:extLst>
          </p:cNvPr>
          <p:cNvSpPr txBox="1"/>
          <p:nvPr/>
        </p:nvSpPr>
        <p:spPr>
          <a:xfrm>
            <a:off x="391884" y="2264396"/>
            <a:ext cx="699456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Read 2 input files:</a:t>
            </a:r>
          </a:p>
          <a:p>
            <a:pPr lvl="1"/>
            <a:r>
              <a:rPr lang="en-US" dirty="0"/>
              <a:t>1) a FASTA file containing a DNA sequence, and</a:t>
            </a:r>
          </a:p>
          <a:p>
            <a:pPr lvl="1"/>
            <a:r>
              <a:rPr lang="en-US" dirty="0"/>
              <a:t>2) a 'scoring scheme' file that indicates a score to be attached to each possible base (A, C, G, T, or other)</a:t>
            </a:r>
          </a:p>
          <a:p>
            <a:pPr marL="285750" indent="-285750">
              <a:buFont typeface="Arial" panose="020B0604020202020204" pitchFamily="34" charset="0"/>
              <a:buChar char="•"/>
            </a:pPr>
            <a:r>
              <a:rPr lang="en-US" dirty="0"/>
              <a:t>Output a written graph to run through program 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7513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EB07-E29E-C14A-B091-25997E28D83A}"/>
              </a:ext>
            </a:extLst>
          </p:cNvPr>
          <p:cNvSpPr>
            <a:spLocks noGrp="1"/>
          </p:cNvSpPr>
          <p:nvPr>
            <p:ph type="title"/>
          </p:nvPr>
        </p:nvSpPr>
        <p:spPr/>
        <p:txBody>
          <a:bodyPr/>
          <a:lstStyle/>
          <a:p>
            <a:pPr algn="ctr"/>
            <a:r>
              <a:rPr lang="en-US" dirty="0"/>
              <a:t>HW2: Program 2</a:t>
            </a:r>
          </a:p>
        </p:txBody>
      </p:sp>
      <p:sp>
        <p:nvSpPr>
          <p:cNvPr id="4" name="TextBox 3">
            <a:extLst>
              <a:ext uri="{FF2B5EF4-FFF2-40B4-BE49-F238E27FC236}">
                <a16:creationId xmlns:a16="http://schemas.microsoft.com/office/drawing/2014/main" id="{65C05BED-6515-2844-9543-3286036B66E1}"/>
              </a:ext>
            </a:extLst>
          </p:cNvPr>
          <p:cNvSpPr txBox="1"/>
          <p:nvPr/>
        </p:nvSpPr>
        <p:spPr>
          <a:xfrm>
            <a:off x="391884" y="1690688"/>
            <a:ext cx="5795159" cy="923330"/>
          </a:xfrm>
          <a:prstGeom prst="rect">
            <a:avLst/>
          </a:prstGeom>
          <a:noFill/>
        </p:spPr>
        <p:txBody>
          <a:bodyPr wrap="square" rtlCol="0">
            <a:spAutoFit/>
          </a:bodyPr>
          <a:lstStyle/>
          <a:p>
            <a:r>
              <a:rPr lang="en-US" b="1" dirty="0"/>
              <a:t>Program 2</a:t>
            </a:r>
            <a:r>
              <a:rPr lang="en-US" dirty="0"/>
              <a:t>: Convert FASTA to written graph format</a:t>
            </a:r>
          </a:p>
          <a:p>
            <a:endParaRPr lang="en-US" dirty="0"/>
          </a:p>
          <a:p>
            <a:endParaRPr lang="en-US" dirty="0"/>
          </a:p>
        </p:txBody>
      </p:sp>
      <p:sp>
        <p:nvSpPr>
          <p:cNvPr id="5" name="Oval 4">
            <a:extLst>
              <a:ext uri="{FF2B5EF4-FFF2-40B4-BE49-F238E27FC236}">
                <a16:creationId xmlns:a16="http://schemas.microsoft.com/office/drawing/2014/main" id="{A68FC844-6800-7C41-BE7C-1AAF23D65987}"/>
              </a:ext>
            </a:extLst>
          </p:cNvPr>
          <p:cNvSpPr/>
          <p:nvPr/>
        </p:nvSpPr>
        <p:spPr>
          <a:xfrm>
            <a:off x="10439399" y="1167507"/>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 name="Oval 5">
            <a:extLst>
              <a:ext uri="{FF2B5EF4-FFF2-40B4-BE49-F238E27FC236}">
                <a16:creationId xmlns:a16="http://schemas.microsoft.com/office/drawing/2014/main" id="{D6549BBE-6972-1D4A-9DC7-DA72E478EED4}"/>
              </a:ext>
            </a:extLst>
          </p:cNvPr>
          <p:cNvSpPr/>
          <p:nvPr/>
        </p:nvSpPr>
        <p:spPr>
          <a:xfrm>
            <a:off x="10439400" y="2372138"/>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9809D490-1096-C14E-A7AC-3C4789D7F55E}"/>
              </a:ext>
            </a:extLst>
          </p:cNvPr>
          <p:cNvSpPr/>
          <p:nvPr/>
        </p:nvSpPr>
        <p:spPr>
          <a:xfrm>
            <a:off x="10439399" y="3576769"/>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049A8656-D38D-F349-9196-60CC50B1C3C4}"/>
              </a:ext>
            </a:extLst>
          </p:cNvPr>
          <p:cNvSpPr/>
          <p:nvPr/>
        </p:nvSpPr>
        <p:spPr>
          <a:xfrm>
            <a:off x="10439399" y="4781400"/>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1" name="Straight Arrow Connector 10">
            <a:extLst>
              <a:ext uri="{FF2B5EF4-FFF2-40B4-BE49-F238E27FC236}">
                <a16:creationId xmlns:a16="http://schemas.microsoft.com/office/drawing/2014/main" id="{E4BB7333-9AF9-6342-A80D-2D9B52883233}"/>
              </a:ext>
            </a:extLst>
          </p:cNvPr>
          <p:cNvCxnSpPr>
            <a:cxnSpLocks/>
            <a:stCxn id="5" idx="4"/>
          </p:cNvCxnSpPr>
          <p:nvPr/>
        </p:nvCxnSpPr>
        <p:spPr>
          <a:xfrm>
            <a:off x="10801597" y="1892849"/>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A78BDF-A012-674C-9818-9E269E8E7699}"/>
              </a:ext>
            </a:extLst>
          </p:cNvPr>
          <p:cNvCxnSpPr>
            <a:cxnSpLocks/>
          </p:cNvCxnSpPr>
          <p:nvPr/>
        </p:nvCxnSpPr>
        <p:spPr>
          <a:xfrm>
            <a:off x="10801597" y="3097480"/>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2B65DBD-8CE5-A947-A565-996B28183CC7}"/>
              </a:ext>
            </a:extLst>
          </p:cNvPr>
          <p:cNvCxnSpPr>
            <a:cxnSpLocks/>
          </p:cNvCxnSpPr>
          <p:nvPr/>
        </p:nvCxnSpPr>
        <p:spPr>
          <a:xfrm>
            <a:off x="10801596" y="4302111"/>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D2CCED8-5420-0740-AAE3-4D06926680D0}"/>
              </a:ext>
            </a:extLst>
          </p:cNvPr>
          <p:cNvCxnSpPr>
            <a:cxnSpLocks/>
          </p:cNvCxnSpPr>
          <p:nvPr/>
        </p:nvCxnSpPr>
        <p:spPr>
          <a:xfrm>
            <a:off x="10801596" y="5506742"/>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C65AEC6-F571-A743-9804-81B8AAA309CE}"/>
              </a:ext>
            </a:extLst>
          </p:cNvPr>
          <p:cNvSpPr txBox="1"/>
          <p:nvPr/>
        </p:nvSpPr>
        <p:spPr>
          <a:xfrm>
            <a:off x="10290956" y="6054822"/>
            <a:ext cx="1021280" cy="369332"/>
          </a:xfrm>
          <a:prstGeom prst="rect">
            <a:avLst/>
          </a:prstGeom>
          <a:noFill/>
        </p:spPr>
        <p:txBody>
          <a:bodyPr wrap="square" rtlCol="0">
            <a:spAutoFit/>
          </a:bodyPr>
          <a:lstStyle/>
          <a:p>
            <a:pPr algn="ctr"/>
            <a:r>
              <a:rPr lang="en-US" b="1" dirty="0"/>
              <a:t>…</a:t>
            </a:r>
          </a:p>
        </p:txBody>
      </p:sp>
      <p:sp>
        <p:nvSpPr>
          <p:cNvPr id="19" name="TextBox 18">
            <a:extLst>
              <a:ext uri="{FF2B5EF4-FFF2-40B4-BE49-F238E27FC236}">
                <a16:creationId xmlns:a16="http://schemas.microsoft.com/office/drawing/2014/main" id="{9FE19263-4DD5-C444-84C6-2FF8A997596A}"/>
              </a:ext>
            </a:extLst>
          </p:cNvPr>
          <p:cNvSpPr txBox="1"/>
          <p:nvPr/>
        </p:nvSpPr>
        <p:spPr>
          <a:xfrm>
            <a:off x="391884" y="2152353"/>
            <a:ext cx="6567056"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20" name="TextBox 19">
            <a:extLst>
              <a:ext uri="{FF2B5EF4-FFF2-40B4-BE49-F238E27FC236}">
                <a16:creationId xmlns:a16="http://schemas.microsoft.com/office/drawing/2014/main" id="{006972DA-3815-C745-A5F5-70A86BBA8FDC}"/>
              </a:ext>
            </a:extLst>
          </p:cNvPr>
          <p:cNvSpPr txBox="1"/>
          <p:nvPr/>
        </p:nvSpPr>
        <p:spPr>
          <a:xfrm>
            <a:off x="10984675" y="1913432"/>
            <a:ext cx="1068779" cy="369332"/>
          </a:xfrm>
          <a:prstGeom prst="rect">
            <a:avLst/>
          </a:prstGeom>
          <a:noFill/>
        </p:spPr>
        <p:txBody>
          <a:bodyPr wrap="square" rtlCol="0">
            <a:spAutoFit/>
          </a:bodyPr>
          <a:lstStyle/>
          <a:p>
            <a:r>
              <a:rPr lang="en-US" dirty="0"/>
              <a:t>A, -1.49</a:t>
            </a:r>
          </a:p>
        </p:txBody>
      </p:sp>
      <p:sp>
        <p:nvSpPr>
          <p:cNvPr id="21" name="TextBox 20">
            <a:extLst>
              <a:ext uri="{FF2B5EF4-FFF2-40B4-BE49-F238E27FC236}">
                <a16:creationId xmlns:a16="http://schemas.microsoft.com/office/drawing/2014/main" id="{731E290F-07BF-7441-80EA-63F830AE4AC2}"/>
              </a:ext>
            </a:extLst>
          </p:cNvPr>
          <p:cNvSpPr txBox="1"/>
          <p:nvPr/>
        </p:nvSpPr>
        <p:spPr>
          <a:xfrm>
            <a:off x="10984675" y="3183241"/>
            <a:ext cx="1068779" cy="369332"/>
          </a:xfrm>
          <a:prstGeom prst="rect">
            <a:avLst/>
          </a:prstGeom>
          <a:noFill/>
        </p:spPr>
        <p:txBody>
          <a:bodyPr wrap="square" rtlCol="0">
            <a:spAutoFit/>
          </a:bodyPr>
          <a:lstStyle/>
          <a:p>
            <a:r>
              <a:rPr lang="en-US" dirty="0"/>
              <a:t>C, 0.74</a:t>
            </a:r>
          </a:p>
        </p:txBody>
      </p:sp>
      <p:sp>
        <p:nvSpPr>
          <p:cNvPr id="22" name="TextBox 21">
            <a:extLst>
              <a:ext uri="{FF2B5EF4-FFF2-40B4-BE49-F238E27FC236}">
                <a16:creationId xmlns:a16="http://schemas.microsoft.com/office/drawing/2014/main" id="{7FA73634-3BB8-6D41-B745-1085A55D5FB1}"/>
              </a:ext>
            </a:extLst>
          </p:cNvPr>
          <p:cNvSpPr txBox="1"/>
          <p:nvPr/>
        </p:nvSpPr>
        <p:spPr>
          <a:xfrm>
            <a:off x="10984674" y="4322694"/>
            <a:ext cx="1068779" cy="369332"/>
          </a:xfrm>
          <a:prstGeom prst="rect">
            <a:avLst/>
          </a:prstGeom>
          <a:noFill/>
        </p:spPr>
        <p:txBody>
          <a:bodyPr wrap="square" rtlCol="0">
            <a:spAutoFit/>
          </a:bodyPr>
          <a:lstStyle/>
          <a:p>
            <a:r>
              <a:rPr lang="en-US" dirty="0"/>
              <a:t>G, 0.74</a:t>
            </a:r>
          </a:p>
        </p:txBody>
      </p:sp>
      <p:sp>
        <p:nvSpPr>
          <p:cNvPr id="23" name="TextBox 22">
            <a:extLst>
              <a:ext uri="{FF2B5EF4-FFF2-40B4-BE49-F238E27FC236}">
                <a16:creationId xmlns:a16="http://schemas.microsoft.com/office/drawing/2014/main" id="{76974417-4D93-EA40-A601-84621C3998A7}"/>
              </a:ext>
            </a:extLst>
          </p:cNvPr>
          <p:cNvSpPr txBox="1"/>
          <p:nvPr/>
        </p:nvSpPr>
        <p:spPr>
          <a:xfrm>
            <a:off x="10984674" y="5524864"/>
            <a:ext cx="1068779" cy="369332"/>
          </a:xfrm>
          <a:prstGeom prst="rect">
            <a:avLst/>
          </a:prstGeom>
          <a:noFill/>
        </p:spPr>
        <p:txBody>
          <a:bodyPr wrap="square" rtlCol="0">
            <a:spAutoFit/>
          </a:bodyPr>
          <a:lstStyle/>
          <a:p>
            <a:r>
              <a:rPr lang="en-US" dirty="0"/>
              <a:t>T, -1.49</a:t>
            </a:r>
          </a:p>
        </p:txBody>
      </p:sp>
      <p:sp>
        <p:nvSpPr>
          <p:cNvPr id="24" name="TextBox 23">
            <a:extLst>
              <a:ext uri="{FF2B5EF4-FFF2-40B4-BE49-F238E27FC236}">
                <a16:creationId xmlns:a16="http://schemas.microsoft.com/office/drawing/2014/main" id="{F381237E-FAAA-4248-A928-55C05B2A617E}"/>
              </a:ext>
            </a:extLst>
          </p:cNvPr>
          <p:cNvSpPr txBox="1"/>
          <p:nvPr/>
        </p:nvSpPr>
        <p:spPr>
          <a:xfrm>
            <a:off x="838200" y="2372138"/>
            <a:ext cx="4370119" cy="2585323"/>
          </a:xfrm>
          <a:prstGeom prst="rect">
            <a:avLst/>
          </a:prstGeom>
          <a:noFill/>
        </p:spPr>
        <p:txBody>
          <a:bodyPr wrap="square" rtlCol="0">
            <a:spAutoFit/>
          </a:bodyPr>
          <a:lstStyle/>
          <a:p>
            <a:r>
              <a:rPr lang="en-US" b="1" dirty="0"/>
              <a:t>Example of written graph output:</a:t>
            </a:r>
          </a:p>
          <a:p>
            <a:r>
              <a:rPr lang="en-US" dirty="0">
                <a:latin typeface="Consolas" panose="020B0609020204030204" pitchFamily="49" charset="0"/>
                <a:cs typeface="Consolas" panose="020B0609020204030204" pitchFamily="49" charset="0"/>
              </a:rPr>
              <a:t>V 0</a:t>
            </a:r>
          </a:p>
          <a:p>
            <a:r>
              <a:rPr lang="en-US" dirty="0">
                <a:latin typeface="Consolas" panose="020B0609020204030204" pitchFamily="49" charset="0"/>
                <a:cs typeface="Consolas" panose="020B0609020204030204" pitchFamily="49" charset="0"/>
              </a:rPr>
              <a:t>V 1</a:t>
            </a:r>
          </a:p>
          <a:p>
            <a:r>
              <a:rPr lang="en-US" dirty="0">
                <a:latin typeface="Consolas" panose="020B0609020204030204" pitchFamily="49" charset="0"/>
                <a:cs typeface="Consolas" panose="020B0609020204030204" pitchFamily="49" charset="0"/>
              </a:rPr>
              <a:t>V 2</a:t>
            </a:r>
          </a:p>
          <a:p>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E G 0 1 0.74</a:t>
            </a:r>
          </a:p>
          <a:p>
            <a:r>
              <a:rPr lang="en-US" dirty="0">
                <a:latin typeface="Consolas" panose="020B0609020204030204" pitchFamily="49" charset="0"/>
                <a:cs typeface="Consolas" panose="020B0609020204030204" pitchFamily="49" charset="0"/>
              </a:rPr>
              <a:t>E T 1 2 -1.49</a:t>
            </a:r>
          </a:p>
          <a:p>
            <a:r>
              <a:rPr lang="en-US" dirty="0">
                <a:latin typeface="Consolas" panose="020B0609020204030204" pitchFamily="49" charset="0"/>
                <a:cs typeface="Consolas" panose="020B0609020204030204" pitchFamily="49" charset="0"/>
              </a:rPr>
              <a:t>E G 2 3 0.74</a:t>
            </a:r>
          </a:p>
          <a:p>
            <a:endParaRPr lang="en-US" dirty="0"/>
          </a:p>
        </p:txBody>
      </p:sp>
      <p:sp>
        <p:nvSpPr>
          <p:cNvPr id="25" name="TextBox 24">
            <a:extLst>
              <a:ext uri="{FF2B5EF4-FFF2-40B4-BE49-F238E27FC236}">
                <a16:creationId xmlns:a16="http://schemas.microsoft.com/office/drawing/2014/main" id="{431EFD55-13BC-0B4F-9924-ADFEC1C002D2}"/>
              </a:ext>
            </a:extLst>
          </p:cNvPr>
          <p:cNvSpPr txBox="1"/>
          <p:nvPr/>
        </p:nvSpPr>
        <p:spPr>
          <a:xfrm>
            <a:off x="593765" y="5415148"/>
            <a:ext cx="4614553" cy="369332"/>
          </a:xfrm>
          <a:prstGeom prst="rect">
            <a:avLst/>
          </a:prstGeom>
          <a:noFill/>
        </p:spPr>
        <p:txBody>
          <a:bodyPr wrap="square" rtlCol="0">
            <a:spAutoFit/>
          </a:bodyPr>
          <a:lstStyle/>
          <a:p>
            <a:r>
              <a:rPr lang="en-US" dirty="0"/>
              <a:t>Run this output through program 1</a:t>
            </a:r>
          </a:p>
        </p:txBody>
      </p:sp>
    </p:spTree>
    <p:extLst>
      <p:ext uri="{BB962C8B-B14F-4D97-AF65-F5344CB8AC3E}">
        <p14:creationId xmlns:p14="http://schemas.microsoft.com/office/powerpoint/2010/main" val="381133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EB07-E29E-C14A-B091-25997E28D83A}"/>
              </a:ext>
            </a:extLst>
          </p:cNvPr>
          <p:cNvSpPr>
            <a:spLocks noGrp="1"/>
          </p:cNvSpPr>
          <p:nvPr>
            <p:ph type="title"/>
          </p:nvPr>
        </p:nvSpPr>
        <p:spPr/>
        <p:txBody>
          <a:bodyPr/>
          <a:lstStyle/>
          <a:p>
            <a:pPr algn="ctr"/>
            <a:r>
              <a:rPr lang="en-US" dirty="0"/>
              <a:t>HW2: Program 2</a:t>
            </a:r>
          </a:p>
        </p:txBody>
      </p:sp>
      <p:sp>
        <p:nvSpPr>
          <p:cNvPr id="4" name="TextBox 3">
            <a:extLst>
              <a:ext uri="{FF2B5EF4-FFF2-40B4-BE49-F238E27FC236}">
                <a16:creationId xmlns:a16="http://schemas.microsoft.com/office/drawing/2014/main" id="{65C05BED-6515-2844-9543-3286036B66E1}"/>
              </a:ext>
            </a:extLst>
          </p:cNvPr>
          <p:cNvSpPr txBox="1"/>
          <p:nvPr/>
        </p:nvSpPr>
        <p:spPr>
          <a:xfrm>
            <a:off x="391884" y="1690688"/>
            <a:ext cx="5795159" cy="923330"/>
          </a:xfrm>
          <a:prstGeom prst="rect">
            <a:avLst/>
          </a:prstGeom>
          <a:noFill/>
        </p:spPr>
        <p:txBody>
          <a:bodyPr wrap="square" rtlCol="0">
            <a:spAutoFit/>
          </a:bodyPr>
          <a:lstStyle/>
          <a:p>
            <a:r>
              <a:rPr lang="en-US" b="1" dirty="0"/>
              <a:t>Program 2</a:t>
            </a:r>
            <a:r>
              <a:rPr lang="en-US" dirty="0"/>
              <a:t>: Find a highest-weight path in a linked list</a:t>
            </a:r>
          </a:p>
          <a:p>
            <a:endParaRPr lang="en-US" dirty="0"/>
          </a:p>
          <a:p>
            <a:endParaRPr lang="en-US" dirty="0"/>
          </a:p>
        </p:txBody>
      </p:sp>
      <p:sp>
        <p:nvSpPr>
          <p:cNvPr id="5" name="Oval 4">
            <a:extLst>
              <a:ext uri="{FF2B5EF4-FFF2-40B4-BE49-F238E27FC236}">
                <a16:creationId xmlns:a16="http://schemas.microsoft.com/office/drawing/2014/main" id="{A68FC844-6800-7C41-BE7C-1AAF23D65987}"/>
              </a:ext>
            </a:extLst>
          </p:cNvPr>
          <p:cNvSpPr/>
          <p:nvPr/>
        </p:nvSpPr>
        <p:spPr>
          <a:xfrm>
            <a:off x="10439399" y="1167507"/>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 name="Oval 5">
            <a:extLst>
              <a:ext uri="{FF2B5EF4-FFF2-40B4-BE49-F238E27FC236}">
                <a16:creationId xmlns:a16="http://schemas.microsoft.com/office/drawing/2014/main" id="{D6549BBE-6972-1D4A-9DC7-DA72E478EED4}"/>
              </a:ext>
            </a:extLst>
          </p:cNvPr>
          <p:cNvSpPr/>
          <p:nvPr/>
        </p:nvSpPr>
        <p:spPr>
          <a:xfrm>
            <a:off x="10439400" y="2372138"/>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9809D490-1096-C14E-A7AC-3C4789D7F55E}"/>
              </a:ext>
            </a:extLst>
          </p:cNvPr>
          <p:cNvSpPr/>
          <p:nvPr/>
        </p:nvSpPr>
        <p:spPr>
          <a:xfrm>
            <a:off x="10439399" y="3576769"/>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049A8656-D38D-F349-9196-60CC50B1C3C4}"/>
              </a:ext>
            </a:extLst>
          </p:cNvPr>
          <p:cNvSpPr/>
          <p:nvPr/>
        </p:nvSpPr>
        <p:spPr>
          <a:xfrm>
            <a:off x="10439399" y="4781400"/>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1" name="Straight Arrow Connector 10">
            <a:extLst>
              <a:ext uri="{FF2B5EF4-FFF2-40B4-BE49-F238E27FC236}">
                <a16:creationId xmlns:a16="http://schemas.microsoft.com/office/drawing/2014/main" id="{E4BB7333-9AF9-6342-A80D-2D9B52883233}"/>
              </a:ext>
            </a:extLst>
          </p:cNvPr>
          <p:cNvCxnSpPr>
            <a:cxnSpLocks/>
            <a:stCxn id="5" idx="4"/>
          </p:cNvCxnSpPr>
          <p:nvPr/>
        </p:nvCxnSpPr>
        <p:spPr>
          <a:xfrm>
            <a:off x="10801597" y="1892849"/>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A78BDF-A012-674C-9818-9E269E8E7699}"/>
              </a:ext>
            </a:extLst>
          </p:cNvPr>
          <p:cNvCxnSpPr>
            <a:cxnSpLocks/>
          </p:cNvCxnSpPr>
          <p:nvPr/>
        </p:nvCxnSpPr>
        <p:spPr>
          <a:xfrm>
            <a:off x="10801597" y="3097480"/>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2B65DBD-8CE5-A947-A565-996B28183CC7}"/>
              </a:ext>
            </a:extLst>
          </p:cNvPr>
          <p:cNvCxnSpPr>
            <a:cxnSpLocks/>
          </p:cNvCxnSpPr>
          <p:nvPr/>
        </p:nvCxnSpPr>
        <p:spPr>
          <a:xfrm>
            <a:off x="10801596" y="4302111"/>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D2CCED8-5420-0740-AAE3-4D06926680D0}"/>
              </a:ext>
            </a:extLst>
          </p:cNvPr>
          <p:cNvCxnSpPr>
            <a:cxnSpLocks/>
          </p:cNvCxnSpPr>
          <p:nvPr/>
        </p:nvCxnSpPr>
        <p:spPr>
          <a:xfrm>
            <a:off x="10801596" y="5506742"/>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C65AEC6-F571-A743-9804-81B8AAA309CE}"/>
              </a:ext>
            </a:extLst>
          </p:cNvPr>
          <p:cNvSpPr txBox="1"/>
          <p:nvPr/>
        </p:nvSpPr>
        <p:spPr>
          <a:xfrm>
            <a:off x="10290956" y="6054822"/>
            <a:ext cx="1021280" cy="369332"/>
          </a:xfrm>
          <a:prstGeom prst="rect">
            <a:avLst/>
          </a:prstGeom>
          <a:noFill/>
        </p:spPr>
        <p:txBody>
          <a:bodyPr wrap="square" rtlCol="0">
            <a:spAutoFit/>
          </a:bodyPr>
          <a:lstStyle/>
          <a:p>
            <a:pPr algn="ctr"/>
            <a:r>
              <a:rPr lang="en-US" b="1" dirty="0"/>
              <a:t>…</a:t>
            </a:r>
          </a:p>
        </p:txBody>
      </p:sp>
      <p:sp>
        <p:nvSpPr>
          <p:cNvPr id="19" name="TextBox 18">
            <a:extLst>
              <a:ext uri="{FF2B5EF4-FFF2-40B4-BE49-F238E27FC236}">
                <a16:creationId xmlns:a16="http://schemas.microsoft.com/office/drawing/2014/main" id="{9FE19263-4DD5-C444-84C6-2FF8A997596A}"/>
              </a:ext>
            </a:extLst>
          </p:cNvPr>
          <p:cNvSpPr txBox="1"/>
          <p:nvPr/>
        </p:nvSpPr>
        <p:spPr>
          <a:xfrm>
            <a:off x="391884" y="2152353"/>
            <a:ext cx="10129652" cy="4524315"/>
          </a:xfrm>
          <a:prstGeom prst="rect">
            <a:avLst/>
          </a:prstGeom>
          <a:noFill/>
        </p:spPr>
        <p:txBody>
          <a:bodyPr wrap="square" rtlCol="0">
            <a:spAutoFit/>
          </a:bodyPr>
          <a:lstStyle/>
          <a:p>
            <a:r>
              <a:rPr lang="en-US" dirty="0"/>
              <a:t>Test example:  </a:t>
            </a:r>
            <a:r>
              <a:rPr lang="en-US" b="1" dirty="0"/>
              <a:t>Mycoplasma </a:t>
            </a:r>
            <a:r>
              <a:rPr lang="en-US" b="1" dirty="0" err="1"/>
              <a:t>gallisepticum</a:t>
            </a:r>
            <a:endParaRPr lang="en-US" b="1" dirty="0"/>
          </a:p>
          <a:p>
            <a:endParaRPr lang="en-US" dirty="0"/>
          </a:p>
          <a:p>
            <a:r>
              <a:rPr lang="en-US" dirty="0"/>
              <a:t>Part 3 </a:t>
            </a:r>
          </a:p>
          <a:p>
            <a:r>
              <a:rPr lang="en-US" dirty="0"/>
              <a:t>&gt;gi|400273702|gb|CP003508.1| Mycoplasma </a:t>
            </a:r>
            <a:r>
              <a:rPr lang="en-US" dirty="0" err="1"/>
              <a:t>gallisepticum</a:t>
            </a:r>
            <a:r>
              <a:rPr lang="en-US" dirty="0"/>
              <a:t> NC96_1596-4-2P, complete genome </a:t>
            </a:r>
          </a:p>
          <a:p>
            <a:r>
              <a:rPr lang="en-US" dirty="0"/>
              <a:t>*=986257 </a:t>
            </a:r>
          </a:p>
          <a:p>
            <a:r>
              <a:rPr lang="en-US" dirty="0"/>
              <a:t>A=337443 </a:t>
            </a:r>
          </a:p>
          <a:p>
            <a:r>
              <a:rPr lang="en-US" dirty="0"/>
              <a:t>C=156212 </a:t>
            </a:r>
          </a:p>
          <a:p>
            <a:r>
              <a:rPr lang="en-US" dirty="0"/>
              <a:t>T=336693 </a:t>
            </a:r>
          </a:p>
          <a:p>
            <a:r>
              <a:rPr lang="en-US" dirty="0"/>
              <a:t>G=155909 </a:t>
            </a:r>
          </a:p>
          <a:p>
            <a:r>
              <a:rPr lang="en-US" dirty="0"/>
              <a:t>N=0 </a:t>
            </a:r>
          </a:p>
          <a:p>
            <a:endParaRPr lang="en-US" dirty="0"/>
          </a:p>
          <a:p>
            <a:r>
              <a:rPr lang="en-US" dirty="0"/>
              <a:t>Score: 11.069998 </a:t>
            </a:r>
          </a:p>
          <a:p>
            <a:r>
              <a:rPr lang="en-US" dirty="0"/>
              <a:t>Begin: 344420 </a:t>
            </a:r>
          </a:p>
          <a:p>
            <a:r>
              <a:rPr lang="en-US" dirty="0"/>
              <a:t>End: 344444 </a:t>
            </a:r>
          </a:p>
          <a:p>
            <a:r>
              <a:rPr lang="en-US" dirty="0"/>
              <a:t>Path: GGCGGCGGCCCCTGGCGATGGCCG </a:t>
            </a:r>
          </a:p>
          <a:p>
            <a:r>
              <a:rPr lang="en-US" dirty="0"/>
              <a:t>Description: This sequence lies within the HFMG96NCA_2038 gene (encodes a hypothetical protein).</a:t>
            </a:r>
          </a:p>
        </p:txBody>
      </p:sp>
      <p:sp>
        <p:nvSpPr>
          <p:cNvPr id="20" name="TextBox 19">
            <a:extLst>
              <a:ext uri="{FF2B5EF4-FFF2-40B4-BE49-F238E27FC236}">
                <a16:creationId xmlns:a16="http://schemas.microsoft.com/office/drawing/2014/main" id="{006972DA-3815-C745-A5F5-70A86BBA8FDC}"/>
              </a:ext>
            </a:extLst>
          </p:cNvPr>
          <p:cNvSpPr txBox="1"/>
          <p:nvPr/>
        </p:nvSpPr>
        <p:spPr>
          <a:xfrm>
            <a:off x="10984675" y="1913432"/>
            <a:ext cx="1068779" cy="369332"/>
          </a:xfrm>
          <a:prstGeom prst="rect">
            <a:avLst/>
          </a:prstGeom>
          <a:noFill/>
        </p:spPr>
        <p:txBody>
          <a:bodyPr wrap="square" rtlCol="0">
            <a:spAutoFit/>
          </a:bodyPr>
          <a:lstStyle/>
          <a:p>
            <a:r>
              <a:rPr lang="en-US" dirty="0"/>
              <a:t>A, -1.49</a:t>
            </a:r>
          </a:p>
        </p:txBody>
      </p:sp>
      <p:sp>
        <p:nvSpPr>
          <p:cNvPr id="21" name="TextBox 20">
            <a:extLst>
              <a:ext uri="{FF2B5EF4-FFF2-40B4-BE49-F238E27FC236}">
                <a16:creationId xmlns:a16="http://schemas.microsoft.com/office/drawing/2014/main" id="{731E290F-07BF-7441-80EA-63F830AE4AC2}"/>
              </a:ext>
            </a:extLst>
          </p:cNvPr>
          <p:cNvSpPr txBox="1"/>
          <p:nvPr/>
        </p:nvSpPr>
        <p:spPr>
          <a:xfrm>
            <a:off x="10984675" y="3183241"/>
            <a:ext cx="1068779" cy="369332"/>
          </a:xfrm>
          <a:prstGeom prst="rect">
            <a:avLst/>
          </a:prstGeom>
          <a:noFill/>
        </p:spPr>
        <p:txBody>
          <a:bodyPr wrap="square" rtlCol="0">
            <a:spAutoFit/>
          </a:bodyPr>
          <a:lstStyle/>
          <a:p>
            <a:r>
              <a:rPr lang="en-US" dirty="0"/>
              <a:t>C, 0.74</a:t>
            </a:r>
          </a:p>
        </p:txBody>
      </p:sp>
      <p:sp>
        <p:nvSpPr>
          <p:cNvPr id="22" name="TextBox 21">
            <a:extLst>
              <a:ext uri="{FF2B5EF4-FFF2-40B4-BE49-F238E27FC236}">
                <a16:creationId xmlns:a16="http://schemas.microsoft.com/office/drawing/2014/main" id="{7FA73634-3BB8-6D41-B745-1085A55D5FB1}"/>
              </a:ext>
            </a:extLst>
          </p:cNvPr>
          <p:cNvSpPr txBox="1"/>
          <p:nvPr/>
        </p:nvSpPr>
        <p:spPr>
          <a:xfrm>
            <a:off x="10984674" y="4322694"/>
            <a:ext cx="1068779" cy="369332"/>
          </a:xfrm>
          <a:prstGeom prst="rect">
            <a:avLst/>
          </a:prstGeom>
          <a:noFill/>
        </p:spPr>
        <p:txBody>
          <a:bodyPr wrap="square" rtlCol="0">
            <a:spAutoFit/>
          </a:bodyPr>
          <a:lstStyle/>
          <a:p>
            <a:r>
              <a:rPr lang="en-US" dirty="0"/>
              <a:t>G, 0.74</a:t>
            </a:r>
          </a:p>
        </p:txBody>
      </p:sp>
      <p:sp>
        <p:nvSpPr>
          <p:cNvPr id="23" name="TextBox 22">
            <a:extLst>
              <a:ext uri="{FF2B5EF4-FFF2-40B4-BE49-F238E27FC236}">
                <a16:creationId xmlns:a16="http://schemas.microsoft.com/office/drawing/2014/main" id="{76974417-4D93-EA40-A601-84621C3998A7}"/>
              </a:ext>
            </a:extLst>
          </p:cNvPr>
          <p:cNvSpPr txBox="1"/>
          <p:nvPr/>
        </p:nvSpPr>
        <p:spPr>
          <a:xfrm>
            <a:off x="10984674" y="5524864"/>
            <a:ext cx="1068779" cy="369332"/>
          </a:xfrm>
          <a:prstGeom prst="rect">
            <a:avLst/>
          </a:prstGeom>
          <a:noFill/>
        </p:spPr>
        <p:txBody>
          <a:bodyPr wrap="square" rtlCol="0">
            <a:spAutoFit/>
          </a:bodyPr>
          <a:lstStyle/>
          <a:p>
            <a:r>
              <a:rPr lang="en-US" dirty="0"/>
              <a:t>T, -1.49</a:t>
            </a:r>
          </a:p>
        </p:txBody>
      </p:sp>
    </p:spTree>
    <p:extLst>
      <p:ext uri="{BB962C8B-B14F-4D97-AF65-F5344CB8AC3E}">
        <p14:creationId xmlns:p14="http://schemas.microsoft.com/office/powerpoint/2010/main" val="367405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EB07-E29E-C14A-B091-25997E28D83A}"/>
              </a:ext>
            </a:extLst>
          </p:cNvPr>
          <p:cNvSpPr>
            <a:spLocks noGrp="1"/>
          </p:cNvSpPr>
          <p:nvPr>
            <p:ph type="title"/>
          </p:nvPr>
        </p:nvSpPr>
        <p:spPr/>
        <p:txBody>
          <a:bodyPr/>
          <a:lstStyle/>
          <a:p>
            <a:pPr algn="ctr"/>
            <a:r>
              <a:rPr lang="en-US" dirty="0"/>
              <a:t>HW2: Program 2</a:t>
            </a:r>
          </a:p>
        </p:txBody>
      </p:sp>
      <p:sp>
        <p:nvSpPr>
          <p:cNvPr id="4" name="TextBox 3">
            <a:extLst>
              <a:ext uri="{FF2B5EF4-FFF2-40B4-BE49-F238E27FC236}">
                <a16:creationId xmlns:a16="http://schemas.microsoft.com/office/drawing/2014/main" id="{65C05BED-6515-2844-9543-3286036B66E1}"/>
              </a:ext>
            </a:extLst>
          </p:cNvPr>
          <p:cNvSpPr txBox="1"/>
          <p:nvPr/>
        </p:nvSpPr>
        <p:spPr>
          <a:xfrm>
            <a:off x="391884" y="1690688"/>
            <a:ext cx="5795159" cy="923330"/>
          </a:xfrm>
          <a:prstGeom prst="rect">
            <a:avLst/>
          </a:prstGeom>
          <a:noFill/>
        </p:spPr>
        <p:txBody>
          <a:bodyPr wrap="square" rtlCol="0">
            <a:spAutoFit/>
          </a:bodyPr>
          <a:lstStyle/>
          <a:p>
            <a:r>
              <a:rPr lang="en-US" b="1" dirty="0"/>
              <a:t>Program 2</a:t>
            </a:r>
            <a:r>
              <a:rPr lang="en-US" dirty="0"/>
              <a:t>: Find a highest-weight path in a linked list</a:t>
            </a:r>
          </a:p>
          <a:p>
            <a:endParaRPr lang="en-US" dirty="0"/>
          </a:p>
          <a:p>
            <a:endParaRPr lang="en-US" dirty="0"/>
          </a:p>
        </p:txBody>
      </p:sp>
      <p:sp>
        <p:nvSpPr>
          <p:cNvPr id="5" name="Oval 4">
            <a:extLst>
              <a:ext uri="{FF2B5EF4-FFF2-40B4-BE49-F238E27FC236}">
                <a16:creationId xmlns:a16="http://schemas.microsoft.com/office/drawing/2014/main" id="{A68FC844-6800-7C41-BE7C-1AAF23D65987}"/>
              </a:ext>
            </a:extLst>
          </p:cNvPr>
          <p:cNvSpPr/>
          <p:nvPr/>
        </p:nvSpPr>
        <p:spPr>
          <a:xfrm>
            <a:off x="10439399" y="1167507"/>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6" name="Oval 5">
            <a:extLst>
              <a:ext uri="{FF2B5EF4-FFF2-40B4-BE49-F238E27FC236}">
                <a16:creationId xmlns:a16="http://schemas.microsoft.com/office/drawing/2014/main" id="{D6549BBE-6972-1D4A-9DC7-DA72E478EED4}"/>
              </a:ext>
            </a:extLst>
          </p:cNvPr>
          <p:cNvSpPr/>
          <p:nvPr/>
        </p:nvSpPr>
        <p:spPr>
          <a:xfrm>
            <a:off x="10439400" y="2372138"/>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9809D490-1096-C14E-A7AC-3C4789D7F55E}"/>
              </a:ext>
            </a:extLst>
          </p:cNvPr>
          <p:cNvSpPr/>
          <p:nvPr/>
        </p:nvSpPr>
        <p:spPr>
          <a:xfrm>
            <a:off x="10439399" y="3576769"/>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049A8656-D38D-F349-9196-60CC50B1C3C4}"/>
              </a:ext>
            </a:extLst>
          </p:cNvPr>
          <p:cNvSpPr/>
          <p:nvPr/>
        </p:nvSpPr>
        <p:spPr>
          <a:xfrm>
            <a:off x="10439399" y="4781400"/>
            <a:ext cx="724395" cy="725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1" name="Straight Arrow Connector 10">
            <a:extLst>
              <a:ext uri="{FF2B5EF4-FFF2-40B4-BE49-F238E27FC236}">
                <a16:creationId xmlns:a16="http://schemas.microsoft.com/office/drawing/2014/main" id="{E4BB7333-9AF9-6342-A80D-2D9B52883233}"/>
              </a:ext>
            </a:extLst>
          </p:cNvPr>
          <p:cNvCxnSpPr>
            <a:cxnSpLocks/>
            <a:stCxn id="5" idx="4"/>
          </p:cNvCxnSpPr>
          <p:nvPr/>
        </p:nvCxnSpPr>
        <p:spPr>
          <a:xfrm>
            <a:off x="10801597" y="1892849"/>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3A78BDF-A012-674C-9818-9E269E8E7699}"/>
              </a:ext>
            </a:extLst>
          </p:cNvPr>
          <p:cNvCxnSpPr>
            <a:cxnSpLocks/>
          </p:cNvCxnSpPr>
          <p:nvPr/>
        </p:nvCxnSpPr>
        <p:spPr>
          <a:xfrm>
            <a:off x="10801597" y="3097480"/>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2B65DBD-8CE5-A947-A565-996B28183CC7}"/>
              </a:ext>
            </a:extLst>
          </p:cNvPr>
          <p:cNvCxnSpPr>
            <a:cxnSpLocks/>
          </p:cNvCxnSpPr>
          <p:nvPr/>
        </p:nvCxnSpPr>
        <p:spPr>
          <a:xfrm>
            <a:off x="10801596" y="4302111"/>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D2CCED8-5420-0740-AAE3-4D06926680D0}"/>
              </a:ext>
            </a:extLst>
          </p:cNvPr>
          <p:cNvCxnSpPr>
            <a:cxnSpLocks/>
          </p:cNvCxnSpPr>
          <p:nvPr/>
        </p:nvCxnSpPr>
        <p:spPr>
          <a:xfrm>
            <a:off x="10801596" y="5506742"/>
            <a:ext cx="0" cy="479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C65AEC6-F571-A743-9804-81B8AAA309CE}"/>
              </a:ext>
            </a:extLst>
          </p:cNvPr>
          <p:cNvSpPr txBox="1"/>
          <p:nvPr/>
        </p:nvSpPr>
        <p:spPr>
          <a:xfrm>
            <a:off x="10290956" y="6054822"/>
            <a:ext cx="1021280" cy="369332"/>
          </a:xfrm>
          <a:prstGeom prst="rect">
            <a:avLst/>
          </a:prstGeom>
          <a:noFill/>
        </p:spPr>
        <p:txBody>
          <a:bodyPr wrap="square" rtlCol="0">
            <a:spAutoFit/>
          </a:bodyPr>
          <a:lstStyle/>
          <a:p>
            <a:pPr algn="ctr"/>
            <a:r>
              <a:rPr lang="en-US" b="1" dirty="0"/>
              <a:t>…</a:t>
            </a:r>
          </a:p>
        </p:txBody>
      </p:sp>
      <p:sp>
        <p:nvSpPr>
          <p:cNvPr id="19" name="TextBox 18">
            <a:extLst>
              <a:ext uri="{FF2B5EF4-FFF2-40B4-BE49-F238E27FC236}">
                <a16:creationId xmlns:a16="http://schemas.microsoft.com/office/drawing/2014/main" id="{9FE19263-4DD5-C444-84C6-2FF8A997596A}"/>
              </a:ext>
            </a:extLst>
          </p:cNvPr>
          <p:cNvSpPr txBox="1"/>
          <p:nvPr/>
        </p:nvSpPr>
        <p:spPr>
          <a:xfrm>
            <a:off x="391884" y="2152353"/>
            <a:ext cx="10129652" cy="4524315"/>
          </a:xfrm>
          <a:prstGeom prst="rect">
            <a:avLst/>
          </a:prstGeom>
          <a:noFill/>
        </p:spPr>
        <p:txBody>
          <a:bodyPr wrap="square" rtlCol="0">
            <a:spAutoFit/>
          </a:bodyPr>
          <a:lstStyle/>
          <a:p>
            <a:r>
              <a:rPr lang="en-US" dirty="0"/>
              <a:t>Test example:  </a:t>
            </a:r>
            <a:r>
              <a:rPr lang="en-US" b="1" dirty="0"/>
              <a:t>Mycoplasma </a:t>
            </a:r>
            <a:r>
              <a:rPr lang="en-US" b="1" dirty="0" err="1"/>
              <a:t>gallisepticum</a:t>
            </a:r>
            <a:endParaRPr lang="en-US" b="1" dirty="0"/>
          </a:p>
          <a:p>
            <a:endParaRPr lang="en-US" dirty="0"/>
          </a:p>
          <a:p>
            <a:r>
              <a:rPr lang="en-US" dirty="0"/>
              <a:t>Part 3 </a:t>
            </a:r>
          </a:p>
          <a:p>
            <a:r>
              <a:rPr lang="en-US" dirty="0"/>
              <a:t>&gt;gi|400273702|gb|CP003508.1| Mycoplasma </a:t>
            </a:r>
            <a:r>
              <a:rPr lang="en-US" dirty="0" err="1"/>
              <a:t>gallisepticum</a:t>
            </a:r>
            <a:r>
              <a:rPr lang="en-US" dirty="0"/>
              <a:t> NC96_1596-4-2P, complete genome </a:t>
            </a:r>
          </a:p>
          <a:p>
            <a:r>
              <a:rPr lang="en-US" dirty="0"/>
              <a:t>*=986257 </a:t>
            </a:r>
          </a:p>
          <a:p>
            <a:r>
              <a:rPr lang="en-US" dirty="0"/>
              <a:t>A=337443 </a:t>
            </a:r>
          </a:p>
          <a:p>
            <a:r>
              <a:rPr lang="en-US" dirty="0"/>
              <a:t>C=156212 </a:t>
            </a:r>
          </a:p>
          <a:p>
            <a:r>
              <a:rPr lang="en-US" dirty="0"/>
              <a:t>T=336693 </a:t>
            </a:r>
          </a:p>
          <a:p>
            <a:r>
              <a:rPr lang="en-US" dirty="0"/>
              <a:t>G=155909 </a:t>
            </a:r>
          </a:p>
          <a:p>
            <a:r>
              <a:rPr lang="en-US" dirty="0"/>
              <a:t>N=0 </a:t>
            </a:r>
          </a:p>
          <a:p>
            <a:endParaRPr lang="en-US" dirty="0"/>
          </a:p>
          <a:p>
            <a:r>
              <a:rPr lang="en-US" dirty="0"/>
              <a:t>Score: 11.069998 </a:t>
            </a:r>
          </a:p>
          <a:p>
            <a:r>
              <a:rPr lang="en-US" dirty="0"/>
              <a:t>Begin: 344420 </a:t>
            </a:r>
          </a:p>
          <a:p>
            <a:r>
              <a:rPr lang="en-US" dirty="0"/>
              <a:t>End: 344444 </a:t>
            </a:r>
          </a:p>
          <a:p>
            <a:r>
              <a:rPr lang="en-US" dirty="0"/>
              <a:t>Path: GGCGGCGGCCCCTGGCGATGGCCG </a:t>
            </a:r>
          </a:p>
          <a:p>
            <a:r>
              <a:rPr lang="en-US" dirty="0"/>
              <a:t>Description: This sequence lies within the HFMG96NCA_2038 gene (encodes a hypothetical protein).</a:t>
            </a:r>
          </a:p>
        </p:txBody>
      </p:sp>
      <p:sp>
        <p:nvSpPr>
          <p:cNvPr id="20" name="TextBox 19">
            <a:extLst>
              <a:ext uri="{FF2B5EF4-FFF2-40B4-BE49-F238E27FC236}">
                <a16:creationId xmlns:a16="http://schemas.microsoft.com/office/drawing/2014/main" id="{006972DA-3815-C745-A5F5-70A86BBA8FDC}"/>
              </a:ext>
            </a:extLst>
          </p:cNvPr>
          <p:cNvSpPr txBox="1"/>
          <p:nvPr/>
        </p:nvSpPr>
        <p:spPr>
          <a:xfrm>
            <a:off x="10984675" y="1913432"/>
            <a:ext cx="1068779" cy="369332"/>
          </a:xfrm>
          <a:prstGeom prst="rect">
            <a:avLst/>
          </a:prstGeom>
          <a:noFill/>
        </p:spPr>
        <p:txBody>
          <a:bodyPr wrap="square" rtlCol="0">
            <a:spAutoFit/>
          </a:bodyPr>
          <a:lstStyle/>
          <a:p>
            <a:r>
              <a:rPr lang="en-US" dirty="0"/>
              <a:t>A, -1.49</a:t>
            </a:r>
          </a:p>
        </p:txBody>
      </p:sp>
      <p:sp>
        <p:nvSpPr>
          <p:cNvPr id="21" name="TextBox 20">
            <a:extLst>
              <a:ext uri="{FF2B5EF4-FFF2-40B4-BE49-F238E27FC236}">
                <a16:creationId xmlns:a16="http://schemas.microsoft.com/office/drawing/2014/main" id="{731E290F-07BF-7441-80EA-63F830AE4AC2}"/>
              </a:ext>
            </a:extLst>
          </p:cNvPr>
          <p:cNvSpPr txBox="1"/>
          <p:nvPr/>
        </p:nvSpPr>
        <p:spPr>
          <a:xfrm>
            <a:off x="10984675" y="3183241"/>
            <a:ext cx="1068779" cy="369332"/>
          </a:xfrm>
          <a:prstGeom prst="rect">
            <a:avLst/>
          </a:prstGeom>
          <a:noFill/>
        </p:spPr>
        <p:txBody>
          <a:bodyPr wrap="square" rtlCol="0">
            <a:spAutoFit/>
          </a:bodyPr>
          <a:lstStyle/>
          <a:p>
            <a:r>
              <a:rPr lang="en-US" dirty="0"/>
              <a:t>C, 0.74</a:t>
            </a:r>
          </a:p>
        </p:txBody>
      </p:sp>
      <p:sp>
        <p:nvSpPr>
          <p:cNvPr id="22" name="TextBox 21">
            <a:extLst>
              <a:ext uri="{FF2B5EF4-FFF2-40B4-BE49-F238E27FC236}">
                <a16:creationId xmlns:a16="http://schemas.microsoft.com/office/drawing/2014/main" id="{7FA73634-3BB8-6D41-B745-1085A55D5FB1}"/>
              </a:ext>
            </a:extLst>
          </p:cNvPr>
          <p:cNvSpPr txBox="1"/>
          <p:nvPr/>
        </p:nvSpPr>
        <p:spPr>
          <a:xfrm>
            <a:off x="10984674" y="4322694"/>
            <a:ext cx="1068779" cy="369332"/>
          </a:xfrm>
          <a:prstGeom prst="rect">
            <a:avLst/>
          </a:prstGeom>
          <a:noFill/>
        </p:spPr>
        <p:txBody>
          <a:bodyPr wrap="square" rtlCol="0">
            <a:spAutoFit/>
          </a:bodyPr>
          <a:lstStyle/>
          <a:p>
            <a:r>
              <a:rPr lang="en-US" dirty="0"/>
              <a:t>G, 0.74</a:t>
            </a:r>
          </a:p>
        </p:txBody>
      </p:sp>
      <p:sp>
        <p:nvSpPr>
          <p:cNvPr id="23" name="TextBox 22">
            <a:extLst>
              <a:ext uri="{FF2B5EF4-FFF2-40B4-BE49-F238E27FC236}">
                <a16:creationId xmlns:a16="http://schemas.microsoft.com/office/drawing/2014/main" id="{76974417-4D93-EA40-A601-84621C3998A7}"/>
              </a:ext>
            </a:extLst>
          </p:cNvPr>
          <p:cNvSpPr txBox="1"/>
          <p:nvPr/>
        </p:nvSpPr>
        <p:spPr>
          <a:xfrm>
            <a:off x="10984674" y="5524864"/>
            <a:ext cx="1068779" cy="369332"/>
          </a:xfrm>
          <a:prstGeom prst="rect">
            <a:avLst/>
          </a:prstGeom>
          <a:noFill/>
        </p:spPr>
        <p:txBody>
          <a:bodyPr wrap="square" rtlCol="0">
            <a:spAutoFit/>
          </a:bodyPr>
          <a:lstStyle/>
          <a:p>
            <a:r>
              <a:rPr lang="en-US" dirty="0"/>
              <a:t>T, -1.49</a:t>
            </a:r>
          </a:p>
        </p:txBody>
      </p:sp>
      <p:sp>
        <p:nvSpPr>
          <p:cNvPr id="18" name="TextBox 17">
            <a:extLst>
              <a:ext uri="{FF2B5EF4-FFF2-40B4-BE49-F238E27FC236}">
                <a16:creationId xmlns:a16="http://schemas.microsoft.com/office/drawing/2014/main" id="{7384A087-0064-EA49-8F6D-8C20906E800B}"/>
              </a:ext>
            </a:extLst>
          </p:cNvPr>
          <p:cNvSpPr txBox="1"/>
          <p:nvPr/>
        </p:nvSpPr>
        <p:spPr>
          <a:xfrm>
            <a:off x="2729345" y="50707"/>
            <a:ext cx="6733309" cy="369332"/>
          </a:xfrm>
          <a:prstGeom prst="rect">
            <a:avLst/>
          </a:prstGeom>
          <a:noFill/>
        </p:spPr>
        <p:txBody>
          <a:bodyPr wrap="square" rtlCol="0">
            <a:spAutoFit/>
          </a:bodyPr>
          <a:lstStyle/>
          <a:p>
            <a:pPr algn="ctr"/>
            <a:r>
              <a:rPr lang="en-US" b="1" dirty="0"/>
              <a:t>Refer to online </a:t>
            </a:r>
            <a:r>
              <a:rPr lang="en-US" b="1" dirty="0" err="1"/>
              <a:t>hw</a:t>
            </a:r>
            <a:r>
              <a:rPr lang="en-US" b="1" dirty="0"/>
              <a:t> for more thorough details</a:t>
            </a:r>
          </a:p>
        </p:txBody>
      </p:sp>
    </p:spTree>
    <p:extLst>
      <p:ext uri="{BB962C8B-B14F-4D97-AF65-F5344CB8AC3E}">
        <p14:creationId xmlns:p14="http://schemas.microsoft.com/office/powerpoint/2010/main" val="406085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BD20-BF24-AC48-8B86-ABC6592992A2}"/>
              </a:ext>
            </a:extLst>
          </p:cNvPr>
          <p:cNvSpPr>
            <a:spLocks noGrp="1"/>
          </p:cNvSpPr>
          <p:nvPr>
            <p:ph type="title"/>
          </p:nvPr>
        </p:nvSpPr>
        <p:spPr/>
        <p:txBody>
          <a:bodyPr/>
          <a:lstStyle/>
          <a:p>
            <a:pPr algn="ctr"/>
            <a:r>
              <a:rPr lang="en-US" dirty="0"/>
              <a:t>Any Questions on HW2?</a:t>
            </a:r>
          </a:p>
        </p:txBody>
      </p:sp>
      <p:sp>
        <p:nvSpPr>
          <p:cNvPr id="3" name="Content Placeholder 2">
            <a:extLst>
              <a:ext uri="{FF2B5EF4-FFF2-40B4-BE49-F238E27FC236}">
                <a16:creationId xmlns:a16="http://schemas.microsoft.com/office/drawing/2014/main" id="{587F6D9E-0570-9949-9E7F-C612F095B4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693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9D77-8513-3445-8048-84DAF425EF07}"/>
              </a:ext>
            </a:extLst>
          </p:cNvPr>
          <p:cNvSpPr>
            <a:spLocks noGrp="1"/>
          </p:cNvSpPr>
          <p:nvPr>
            <p:ph type="title"/>
          </p:nvPr>
        </p:nvSpPr>
        <p:spPr>
          <a:xfrm>
            <a:off x="838200" y="127619"/>
            <a:ext cx="10515600" cy="1325563"/>
          </a:xfrm>
        </p:spPr>
        <p:txBody>
          <a:bodyPr/>
          <a:lstStyle/>
          <a:p>
            <a:pPr algn="ctr"/>
            <a:r>
              <a:rPr lang="en-US" dirty="0"/>
              <a:t>Other DAG Algorithms</a:t>
            </a:r>
          </a:p>
        </p:txBody>
      </p:sp>
      <p:sp>
        <p:nvSpPr>
          <p:cNvPr id="4" name="Title 1">
            <a:extLst>
              <a:ext uri="{FF2B5EF4-FFF2-40B4-BE49-F238E27FC236}">
                <a16:creationId xmlns:a16="http://schemas.microsoft.com/office/drawing/2014/main" id="{3290C93D-3114-E54C-9A1B-2732FE4CEA3D}"/>
              </a:ext>
            </a:extLst>
          </p:cNvPr>
          <p:cNvSpPr txBox="1">
            <a:spLocks/>
          </p:cNvSpPr>
          <p:nvPr/>
        </p:nvSpPr>
        <p:spPr>
          <a:xfrm>
            <a:off x="2113533" y="1072397"/>
            <a:ext cx="79649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Minimum-weight path on a DAG</a:t>
            </a:r>
          </a:p>
        </p:txBody>
      </p:sp>
      <p:sp>
        <p:nvSpPr>
          <p:cNvPr id="5" name="Content Placeholder 2">
            <a:extLst>
              <a:ext uri="{FF2B5EF4-FFF2-40B4-BE49-F238E27FC236}">
                <a16:creationId xmlns:a16="http://schemas.microsoft.com/office/drawing/2014/main" id="{55E31C10-949C-954B-9E6C-A020BDBCE7E0}"/>
              </a:ext>
            </a:extLst>
          </p:cNvPr>
          <p:cNvSpPr>
            <a:spLocks noGrp="1"/>
          </p:cNvSpPr>
          <p:nvPr>
            <p:ph idx="1"/>
          </p:nvPr>
        </p:nvSpPr>
        <p:spPr>
          <a:xfrm>
            <a:off x="2113533" y="2397960"/>
            <a:ext cx="7886700" cy="4241396"/>
          </a:xfrm>
        </p:spPr>
        <p:txBody>
          <a:bodyPr/>
          <a:lstStyle/>
          <a:p>
            <a:r>
              <a:rPr lang="en-US" sz="3200" dirty="0"/>
              <a:t>Similar to the homework</a:t>
            </a:r>
          </a:p>
          <a:p>
            <a:pPr lvl="1">
              <a:spcBef>
                <a:spcPts val="1800"/>
              </a:spcBef>
            </a:pPr>
            <a:r>
              <a:rPr lang="en-US" sz="2800" dirty="0"/>
              <a:t>Looking for the minimum instead of the maximum</a:t>
            </a:r>
          </a:p>
          <a:p>
            <a:pPr lvl="1">
              <a:spcBef>
                <a:spcPts val="2400"/>
              </a:spcBef>
            </a:pPr>
            <a:r>
              <a:rPr lang="en-US" sz="2800" dirty="0"/>
              <a:t>If there are no negative weights, then the shortest path is technically weight 0 (single node)</a:t>
            </a:r>
          </a:p>
          <a:p>
            <a:pPr lvl="1">
              <a:spcBef>
                <a:spcPts val="2400"/>
              </a:spcBef>
            </a:pPr>
            <a:r>
              <a:rPr lang="en-US" sz="2800" dirty="0"/>
              <a:t>Otherwise, update vertex weights in depth order as normal</a:t>
            </a:r>
          </a:p>
        </p:txBody>
      </p:sp>
    </p:spTree>
    <p:extLst>
      <p:ext uri="{BB962C8B-B14F-4D97-AF65-F5344CB8AC3E}">
        <p14:creationId xmlns:p14="http://schemas.microsoft.com/office/powerpoint/2010/main" val="349666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graph has cycles?</a:t>
            </a:r>
          </a:p>
        </p:txBody>
      </p:sp>
      <p:sp>
        <p:nvSpPr>
          <p:cNvPr id="3" name="Content Placeholder 2"/>
          <p:cNvSpPr>
            <a:spLocks noGrp="1"/>
          </p:cNvSpPr>
          <p:nvPr>
            <p:ph idx="1"/>
          </p:nvPr>
        </p:nvSpPr>
        <p:spPr>
          <a:xfrm>
            <a:off x="1820141" y="1630241"/>
            <a:ext cx="7886700" cy="4734970"/>
          </a:xfrm>
        </p:spPr>
        <p:txBody>
          <a:bodyPr/>
          <a:lstStyle/>
          <a:p>
            <a:r>
              <a:rPr lang="en-US" dirty="0"/>
              <a:t>More difficult (can’t order nodes by depth)</a:t>
            </a:r>
          </a:p>
          <a:p>
            <a:endParaRPr lang="en-US" dirty="0"/>
          </a:p>
          <a:p>
            <a:r>
              <a:rPr lang="en-US" dirty="0"/>
              <a:t>Bellman-Ford algorithm (for given start vertex)</a:t>
            </a:r>
          </a:p>
          <a:p>
            <a:pPr lvl="1"/>
            <a:r>
              <a:rPr lang="en-US" dirty="0"/>
              <a:t>Choose source node and set distance to 0</a:t>
            </a:r>
          </a:p>
          <a:p>
            <a:pPr lvl="1"/>
            <a:r>
              <a:rPr lang="en-US" dirty="0"/>
              <a:t>Set distance to all other nodes to infinity</a:t>
            </a:r>
          </a:p>
          <a:p>
            <a:pPr lvl="1"/>
            <a:r>
              <a:rPr lang="en-US" dirty="0"/>
              <a:t>For </a:t>
            </a:r>
            <a:r>
              <a:rPr lang="en-US" b="1" dirty="0"/>
              <a:t>each</a:t>
            </a:r>
            <a:r>
              <a:rPr lang="en-US" dirty="0"/>
              <a:t> edge (</a:t>
            </a:r>
            <a:r>
              <a:rPr lang="en-US" dirty="0" err="1"/>
              <a:t>u,v</a:t>
            </a:r>
            <a:r>
              <a:rPr lang="en-US" dirty="0"/>
              <a:t>), if v’s distance can be reduced by taking that edge, update v’s distance</a:t>
            </a:r>
          </a:p>
          <a:p>
            <a:pPr lvl="1"/>
            <a:r>
              <a:rPr lang="en-US" dirty="0"/>
              <a:t>Cycle through all edges in this way |V|-1 times</a:t>
            </a:r>
          </a:p>
          <a:p>
            <a:pPr lvl="1"/>
            <a:r>
              <a:rPr lang="en-US" dirty="0"/>
              <a:t>Repeat for all vertices as source node</a:t>
            </a:r>
          </a:p>
          <a:p>
            <a:pPr lvl="1"/>
            <a:r>
              <a:rPr lang="en-US" dirty="0"/>
              <a:t>(can also check for negative-weight cycle with one extra iteration)</a:t>
            </a:r>
          </a:p>
          <a:p>
            <a:pPr lvl="1"/>
            <a:endParaRPr lang="en-US" dirty="0"/>
          </a:p>
          <a:p>
            <a:pPr marL="457200" lvl="1" indent="0">
              <a:buNone/>
            </a:pPr>
            <a:endParaRPr lang="en-US" dirty="0"/>
          </a:p>
        </p:txBody>
      </p:sp>
      <p:sp>
        <p:nvSpPr>
          <p:cNvPr id="4" name="TextBox 3"/>
          <p:cNvSpPr txBox="1"/>
          <p:nvPr/>
        </p:nvSpPr>
        <p:spPr>
          <a:xfrm>
            <a:off x="2152651" y="6180545"/>
            <a:ext cx="5567743" cy="369332"/>
          </a:xfrm>
          <a:prstGeom prst="rect">
            <a:avLst/>
          </a:prstGeom>
          <a:noFill/>
        </p:spPr>
        <p:txBody>
          <a:bodyPr wrap="none" rtlCol="0">
            <a:spAutoFit/>
          </a:bodyPr>
          <a:lstStyle/>
          <a:p>
            <a:r>
              <a:rPr lang="en-US" dirty="0"/>
              <a:t>Tutorial and dynamic programming implementation </a:t>
            </a:r>
            <a:r>
              <a:rPr lang="en-US" dirty="0">
                <a:hlinkClick r:id="rId2"/>
              </a:rPr>
              <a:t>here</a:t>
            </a:r>
            <a:r>
              <a:rPr lang="en-US" dirty="0"/>
              <a:t>.</a:t>
            </a:r>
          </a:p>
        </p:txBody>
      </p:sp>
    </p:spTree>
    <p:extLst>
      <p:ext uri="{BB962C8B-B14F-4D97-AF65-F5344CB8AC3E}">
        <p14:creationId xmlns:p14="http://schemas.microsoft.com/office/powerpoint/2010/main" val="98188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graph has cycles? (no negative edges)</a:t>
            </a:r>
          </a:p>
        </p:txBody>
      </p:sp>
      <p:sp>
        <p:nvSpPr>
          <p:cNvPr id="3" name="Content Placeholder 2"/>
          <p:cNvSpPr>
            <a:spLocks noGrp="1"/>
          </p:cNvSpPr>
          <p:nvPr>
            <p:ph idx="1"/>
          </p:nvPr>
        </p:nvSpPr>
        <p:spPr>
          <a:xfrm>
            <a:off x="2152650" y="1899824"/>
            <a:ext cx="7886700" cy="4651896"/>
          </a:xfrm>
        </p:spPr>
        <p:txBody>
          <a:bodyPr>
            <a:normAutofit/>
          </a:bodyPr>
          <a:lstStyle/>
          <a:p>
            <a:r>
              <a:rPr lang="en-US" dirty="0">
                <a:hlinkClick r:id="rId2"/>
              </a:rPr>
              <a:t>Dijkstra’s algorithm</a:t>
            </a:r>
            <a:r>
              <a:rPr lang="en-US" dirty="0"/>
              <a:t> (for given start vertex)</a:t>
            </a:r>
          </a:p>
          <a:p>
            <a:pPr lvl="1"/>
            <a:r>
              <a:rPr lang="en-US" dirty="0"/>
              <a:t>Choose source node and set distance to 0</a:t>
            </a:r>
          </a:p>
          <a:p>
            <a:pPr lvl="1"/>
            <a:r>
              <a:rPr lang="en-US" dirty="0"/>
              <a:t>Set distance to all other nodes to infinity</a:t>
            </a:r>
          </a:p>
          <a:p>
            <a:pPr lvl="1"/>
            <a:r>
              <a:rPr lang="en-US" dirty="0"/>
              <a:t>Set source node to current</a:t>
            </a:r>
          </a:p>
          <a:p>
            <a:pPr lvl="1"/>
            <a:r>
              <a:rPr lang="en-US" dirty="0"/>
              <a:t>Make distance offers to all unvisited neighbors, which are accepted if they’re less than the previous best offer</a:t>
            </a:r>
          </a:p>
          <a:p>
            <a:pPr lvl="1"/>
            <a:r>
              <a:rPr lang="en-US" dirty="0"/>
              <a:t>Mark current as visited (it will never be updated again)</a:t>
            </a:r>
          </a:p>
          <a:p>
            <a:pPr lvl="1"/>
            <a:r>
              <a:rPr lang="en-US" dirty="0"/>
              <a:t>Select unvisited neighbor with smallest distance, set it to current, and repeat</a:t>
            </a:r>
          </a:p>
          <a:p>
            <a:pPr lvl="1"/>
            <a:r>
              <a:rPr lang="en-US" dirty="0"/>
              <a:t>(When destination node has been marked visited, stop)</a:t>
            </a:r>
          </a:p>
          <a:p>
            <a:endParaRPr lang="en-US" dirty="0"/>
          </a:p>
        </p:txBody>
      </p:sp>
    </p:spTree>
    <p:extLst>
      <p:ext uri="{BB962C8B-B14F-4D97-AF65-F5344CB8AC3E}">
        <p14:creationId xmlns:p14="http://schemas.microsoft.com/office/powerpoint/2010/main" val="97887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89-3613-BC4D-9D11-FE739FAD0FF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528694D-DFEA-F447-80A0-4265FEB1226B}"/>
              </a:ext>
            </a:extLst>
          </p:cNvPr>
          <p:cNvSpPr>
            <a:spLocks noGrp="1"/>
          </p:cNvSpPr>
          <p:nvPr>
            <p:ph idx="1"/>
          </p:nvPr>
        </p:nvSpPr>
        <p:spPr/>
        <p:txBody>
          <a:bodyPr/>
          <a:lstStyle/>
          <a:p>
            <a:r>
              <a:rPr lang="en-US" dirty="0"/>
              <a:t>Q’s about HW1?</a:t>
            </a:r>
          </a:p>
          <a:p>
            <a:r>
              <a:rPr lang="en-US" dirty="0"/>
              <a:t>Overview of HW2</a:t>
            </a:r>
          </a:p>
          <a:p>
            <a:r>
              <a:rPr lang="en-US" dirty="0"/>
              <a:t>Other DAG Algorithms</a:t>
            </a:r>
          </a:p>
          <a:p>
            <a:r>
              <a:rPr lang="en-US" dirty="0"/>
              <a:t>Make and </a:t>
            </a:r>
            <a:r>
              <a:rPr lang="en-US" dirty="0" err="1"/>
              <a:t>makefiles</a:t>
            </a:r>
            <a:r>
              <a:rPr lang="en-US" dirty="0"/>
              <a:t> (prerequisite for learning about Snakemake)</a:t>
            </a:r>
          </a:p>
        </p:txBody>
      </p:sp>
    </p:spTree>
    <p:extLst>
      <p:ext uri="{BB962C8B-B14F-4D97-AF65-F5344CB8AC3E}">
        <p14:creationId xmlns:p14="http://schemas.microsoft.com/office/powerpoint/2010/main" val="199003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D455-2612-4714-B533-C2022941AE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F46A5F-4E34-4976-BA8D-22DD08DE96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6390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5DDE-04EB-475C-9B88-AB8275E90328}"/>
              </a:ext>
            </a:extLst>
          </p:cNvPr>
          <p:cNvSpPr>
            <a:spLocks noGrp="1"/>
          </p:cNvSpPr>
          <p:nvPr>
            <p:ph type="title"/>
          </p:nvPr>
        </p:nvSpPr>
        <p:spPr/>
        <p:txBody>
          <a:bodyPr/>
          <a:lstStyle/>
          <a:p>
            <a:r>
              <a:rPr lang="en-US" dirty="0"/>
              <a:t>Make and Makefile</a:t>
            </a:r>
          </a:p>
        </p:txBody>
      </p:sp>
      <p:sp>
        <p:nvSpPr>
          <p:cNvPr id="3" name="Content Placeholder 2">
            <a:extLst>
              <a:ext uri="{FF2B5EF4-FFF2-40B4-BE49-F238E27FC236}">
                <a16:creationId xmlns:a16="http://schemas.microsoft.com/office/drawing/2014/main" id="{6B7112B2-DFDF-41CF-B2FB-DFCF928B1E47}"/>
              </a:ext>
            </a:extLst>
          </p:cNvPr>
          <p:cNvSpPr>
            <a:spLocks noGrp="1"/>
          </p:cNvSpPr>
          <p:nvPr>
            <p:ph idx="1"/>
          </p:nvPr>
        </p:nvSpPr>
        <p:spPr/>
        <p:txBody>
          <a:bodyPr/>
          <a:lstStyle/>
          <a:p>
            <a:pPr marL="0" indent="0">
              <a:buNone/>
            </a:pPr>
            <a:r>
              <a:rPr lang="en-US" dirty="0"/>
              <a:t>Syntax within “Makefile”: </a:t>
            </a:r>
          </a:p>
          <a:p>
            <a:pPr marL="0" indent="0">
              <a:buNone/>
            </a:pPr>
            <a:r>
              <a:rPr lang="en-US" dirty="0"/>
              <a:t>	Target file: prerequisite file(s); command to make target </a:t>
            </a:r>
          </a:p>
          <a:p>
            <a:endParaRPr lang="en-US" dirty="0"/>
          </a:p>
          <a:p>
            <a:endParaRPr lang="en-US" dirty="0"/>
          </a:p>
          <a:p>
            <a:pPr marL="0" indent="0">
              <a:buNone/>
            </a:pPr>
            <a:r>
              <a:rPr lang="en-US" dirty="0"/>
              <a:t>Execution of make:</a:t>
            </a:r>
          </a:p>
          <a:p>
            <a:pPr marL="0" indent="0">
              <a:buNone/>
            </a:pPr>
            <a:r>
              <a:rPr lang="en-US" dirty="0"/>
              <a:t>	make </a:t>
            </a:r>
            <a:r>
              <a:rPr lang="en-US" dirty="0" err="1"/>
              <a:t>target_file</a:t>
            </a:r>
            <a:r>
              <a:rPr lang="en-US" dirty="0"/>
              <a:t>      # builds the target file</a:t>
            </a:r>
          </a:p>
          <a:p>
            <a:pPr marL="0" indent="0">
              <a:buNone/>
            </a:pPr>
            <a:r>
              <a:rPr lang="en-US" dirty="0"/>
              <a:t>Or:</a:t>
            </a:r>
          </a:p>
          <a:p>
            <a:pPr marL="0" indent="0">
              <a:buNone/>
            </a:pPr>
            <a:r>
              <a:rPr lang="en-US" dirty="0"/>
              <a:t>	make      # builds all targets specified by the phony target all</a:t>
            </a:r>
          </a:p>
          <a:p>
            <a:pPr marL="0" indent="0">
              <a:buNone/>
            </a:pPr>
            <a:endParaRPr lang="en-US" dirty="0"/>
          </a:p>
        </p:txBody>
      </p:sp>
    </p:spTree>
    <p:extLst>
      <p:ext uri="{BB962C8B-B14F-4D97-AF65-F5344CB8AC3E}">
        <p14:creationId xmlns:p14="http://schemas.microsoft.com/office/powerpoint/2010/main" val="154195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4A1D-E342-4399-B85C-482E006DF789}"/>
              </a:ext>
            </a:extLst>
          </p:cNvPr>
          <p:cNvSpPr>
            <a:spLocks noGrp="1"/>
          </p:cNvSpPr>
          <p:nvPr>
            <p:ph type="title"/>
          </p:nvPr>
        </p:nvSpPr>
        <p:spPr/>
        <p:txBody>
          <a:bodyPr/>
          <a:lstStyle/>
          <a:p>
            <a:r>
              <a:rPr lang="en-US" dirty="0"/>
              <a:t>Example Makefile</a:t>
            </a:r>
          </a:p>
        </p:txBody>
      </p:sp>
      <p:sp>
        <p:nvSpPr>
          <p:cNvPr id="3" name="Content Placeholder 2">
            <a:extLst>
              <a:ext uri="{FF2B5EF4-FFF2-40B4-BE49-F238E27FC236}">
                <a16:creationId xmlns:a16="http://schemas.microsoft.com/office/drawing/2014/main" id="{0A2DB76F-D10E-4D3C-9C08-54CBDAC669EF}"/>
              </a:ext>
            </a:extLst>
          </p:cNvPr>
          <p:cNvSpPr>
            <a:spLocks noGrp="1"/>
          </p:cNvSpPr>
          <p:nvPr>
            <p:ph idx="1"/>
          </p:nvPr>
        </p:nvSpPr>
        <p:spPr/>
        <p:txBody>
          <a:bodyPr/>
          <a:lstStyle/>
          <a:p>
            <a:pPr marL="0" indent="0">
              <a:buNone/>
            </a:pPr>
            <a:endParaRPr lang="en-US" dirty="0"/>
          </a:p>
          <a:p>
            <a:pPr marL="0" indent="0">
              <a:buNone/>
            </a:pPr>
            <a:r>
              <a:rPr lang="en-US" dirty="0"/>
              <a:t>all: nlines.txt</a:t>
            </a:r>
          </a:p>
          <a:p>
            <a:pPr marL="0" indent="0">
              <a:buNone/>
            </a:pPr>
            <a:endParaRPr lang="en-US" dirty="0"/>
          </a:p>
          <a:p>
            <a:pPr marL="0" indent="0">
              <a:buNone/>
            </a:pPr>
            <a:r>
              <a:rPr lang="en-US" dirty="0"/>
              <a:t>nlines.txt: input.txt; </a:t>
            </a:r>
            <a:r>
              <a:rPr lang="en-US" dirty="0" err="1"/>
              <a:t>wc</a:t>
            </a:r>
            <a:r>
              <a:rPr lang="en-US" dirty="0"/>
              <a:t> -l input.txt &gt; nlines.txt</a:t>
            </a:r>
          </a:p>
          <a:p>
            <a:pPr marL="0" indent="0">
              <a:buNone/>
            </a:pPr>
            <a:endParaRPr lang="en-US" dirty="0"/>
          </a:p>
        </p:txBody>
      </p:sp>
    </p:spTree>
    <p:extLst>
      <p:ext uri="{BB962C8B-B14F-4D97-AF65-F5344CB8AC3E}">
        <p14:creationId xmlns:p14="http://schemas.microsoft.com/office/powerpoint/2010/main" val="413409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4A1D-E342-4399-B85C-482E006DF789}"/>
              </a:ext>
            </a:extLst>
          </p:cNvPr>
          <p:cNvSpPr>
            <a:spLocks noGrp="1"/>
          </p:cNvSpPr>
          <p:nvPr>
            <p:ph type="title"/>
          </p:nvPr>
        </p:nvSpPr>
        <p:spPr/>
        <p:txBody>
          <a:bodyPr/>
          <a:lstStyle/>
          <a:p>
            <a:r>
              <a:rPr lang="en-US" dirty="0"/>
              <a:t>Example Makefile	</a:t>
            </a:r>
          </a:p>
        </p:txBody>
      </p:sp>
      <p:sp>
        <p:nvSpPr>
          <p:cNvPr id="3" name="Content Placeholder 2">
            <a:extLst>
              <a:ext uri="{FF2B5EF4-FFF2-40B4-BE49-F238E27FC236}">
                <a16:creationId xmlns:a16="http://schemas.microsoft.com/office/drawing/2014/main" id="{0A2DB76F-D10E-4D3C-9C08-54CBDAC669EF}"/>
              </a:ext>
            </a:extLst>
          </p:cNvPr>
          <p:cNvSpPr>
            <a:spLocks noGrp="1"/>
          </p:cNvSpPr>
          <p:nvPr>
            <p:ph idx="1"/>
          </p:nvPr>
        </p:nvSpPr>
        <p:spPr/>
        <p:txBody>
          <a:bodyPr/>
          <a:lstStyle/>
          <a:p>
            <a:pPr marL="0" indent="0">
              <a:buNone/>
            </a:pPr>
            <a:endParaRPr lang="en-US" dirty="0"/>
          </a:p>
          <a:p>
            <a:pPr marL="0" indent="0">
              <a:buNone/>
            </a:pPr>
            <a:r>
              <a:rPr lang="en-US" dirty="0"/>
              <a:t>all: nlines.txt</a:t>
            </a:r>
          </a:p>
          <a:p>
            <a:pPr marL="0" indent="0">
              <a:buNone/>
            </a:pPr>
            <a:endParaRPr lang="en-US" dirty="0"/>
          </a:p>
          <a:p>
            <a:pPr marL="0" indent="0">
              <a:buNone/>
            </a:pPr>
            <a:r>
              <a:rPr lang="en-US" dirty="0"/>
              <a:t>nlines.txt: input.txt; </a:t>
            </a:r>
            <a:r>
              <a:rPr lang="en-US" dirty="0" err="1"/>
              <a:t>wc</a:t>
            </a:r>
            <a:r>
              <a:rPr lang="en-US" dirty="0"/>
              <a:t> -l input.txt &gt; nlines.txt</a:t>
            </a:r>
          </a:p>
          <a:p>
            <a:pPr marL="0" indent="0">
              <a:buNone/>
            </a:pPr>
            <a:endParaRPr lang="en-US" dirty="0"/>
          </a:p>
          <a:p>
            <a:pPr marL="0" indent="0">
              <a:buNone/>
            </a:pPr>
            <a:r>
              <a:rPr lang="en-US" dirty="0"/>
              <a:t>input.txt: ; {commands to generate input.txt}</a:t>
            </a:r>
          </a:p>
        </p:txBody>
      </p:sp>
    </p:spTree>
    <p:extLst>
      <p:ext uri="{BB962C8B-B14F-4D97-AF65-F5344CB8AC3E}">
        <p14:creationId xmlns:p14="http://schemas.microsoft.com/office/powerpoint/2010/main" val="3465776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4E1E-BA9D-4B65-AA9C-4301595AA2C1}"/>
              </a:ext>
            </a:extLst>
          </p:cNvPr>
          <p:cNvSpPr>
            <a:spLocks noGrp="1"/>
          </p:cNvSpPr>
          <p:nvPr>
            <p:ph type="title"/>
          </p:nvPr>
        </p:nvSpPr>
        <p:spPr/>
        <p:txBody>
          <a:bodyPr/>
          <a:lstStyle/>
          <a:p>
            <a:r>
              <a:rPr lang="en-US" dirty="0"/>
              <a:t>Makefile for WDAG HW</a:t>
            </a:r>
          </a:p>
        </p:txBody>
      </p:sp>
      <p:sp>
        <p:nvSpPr>
          <p:cNvPr id="3" name="Content Placeholder 2">
            <a:extLst>
              <a:ext uri="{FF2B5EF4-FFF2-40B4-BE49-F238E27FC236}">
                <a16:creationId xmlns:a16="http://schemas.microsoft.com/office/drawing/2014/main" id="{23110C3C-685F-47E4-AC9B-614CBFB53095}"/>
              </a:ext>
            </a:extLst>
          </p:cNvPr>
          <p:cNvSpPr>
            <a:spLocks noGrp="1"/>
          </p:cNvSpPr>
          <p:nvPr>
            <p:ph idx="1"/>
          </p:nvPr>
        </p:nvSpPr>
        <p:spPr/>
        <p:txBody>
          <a:bodyPr/>
          <a:lstStyle/>
          <a:p>
            <a:pPr marL="0" indent="0">
              <a:buNone/>
            </a:pPr>
            <a:r>
              <a:rPr lang="en-US" dirty="0"/>
              <a:t>all: results/WDAG.txt</a:t>
            </a:r>
          </a:p>
          <a:p>
            <a:pPr marL="0" indent="0">
              <a:buNone/>
            </a:pPr>
            <a:endParaRPr lang="en-US" dirty="0"/>
          </a:p>
          <a:p>
            <a:pPr marL="0" indent="0">
              <a:buNone/>
            </a:pPr>
            <a:r>
              <a:rPr lang="en-US" dirty="0"/>
              <a:t>results/WDAG.txt: bin/WDAG; bin/WDAG {program inputs}</a:t>
            </a:r>
          </a:p>
          <a:p>
            <a:pPr marL="0" indent="0">
              <a:buNone/>
            </a:pPr>
            <a:endParaRPr lang="en-US" dirty="0"/>
          </a:p>
          <a:p>
            <a:pPr marL="0" indent="0">
              <a:buNone/>
            </a:pPr>
            <a:r>
              <a:rPr lang="en-US" dirty="0"/>
              <a:t>bin/WDAG: </a:t>
            </a:r>
            <a:r>
              <a:rPr lang="en-US" dirty="0" err="1"/>
              <a:t>src</a:t>
            </a:r>
            <a:r>
              <a:rPr lang="en-US" dirty="0"/>
              <a:t>/WDAG.cpp; g++ -o bin/WDAG </a:t>
            </a:r>
            <a:r>
              <a:rPr lang="en-US" dirty="0" err="1"/>
              <a:t>src</a:t>
            </a:r>
            <a:r>
              <a:rPr lang="en-US" dirty="0"/>
              <a:t>/WDAG.cpp </a:t>
            </a:r>
          </a:p>
        </p:txBody>
      </p:sp>
    </p:spTree>
    <p:extLst>
      <p:ext uri="{BB962C8B-B14F-4D97-AF65-F5344CB8AC3E}">
        <p14:creationId xmlns:p14="http://schemas.microsoft.com/office/powerpoint/2010/main" val="426667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82DD-9495-418B-879A-1B980CA3F452}"/>
              </a:ext>
            </a:extLst>
          </p:cNvPr>
          <p:cNvSpPr>
            <a:spLocks noGrp="1"/>
          </p:cNvSpPr>
          <p:nvPr>
            <p:ph type="title"/>
          </p:nvPr>
        </p:nvSpPr>
        <p:spPr/>
        <p:txBody>
          <a:bodyPr/>
          <a:lstStyle/>
          <a:p>
            <a:r>
              <a:rPr lang="en-US" dirty="0"/>
              <a:t>Snakemake</a:t>
            </a:r>
          </a:p>
        </p:txBody>
      </p:sp>
      <p:sp>
        <p:nvSpPr>
          <p:cNvPr id="3" name="Content Placeholder 2">
            <a:extLst>
              <a:ext uri="{FF2B5EF4-FFF2-40B4-BE49-F238E27FC236}">
                <a16:creationId xmlns:a16="http://schemas.microsoft.com/office/drawing/2014/main" id="{6EFE3CDD-9C0D-4C0D-B20E-B776557A6857}"/>
              </a:ext>
            </a:extLst>
          </p:cNvPr>
          <p:cNvSpPr>
            <a:spLocks noGrp="1"/>
          </p:cNvSpPr>
          <p:nvPr>
            <p:ph idx="1"/>
          </p:nvPr>
        </p:nvSpPr>
        <p:spPr>
          <a:xfrm>
            <a:off x="838200" y="1825624"/>
            <a:ext cx="10515600" cy="5032375"/>
          </a:xfrm>
        </p:spPr>
        <p:txBody>
          <a:bodyPr>
            <a:normAutofit fontScale="92500" lnSpcReduction="10000"/>
          </a:bodyPr>
          <a:lstStyle/>
          <a:p>
            <a:r>
              <a:rPr lang="en-US" dirty="0"/>
              <a:t>The Snakemake workflow management system is a tool to create </a:t>
            </a:r>
            <a:r>
              <a:rPr lang="en-US" b="1" dirty="0"/>
              <a:t>reproducible and scalable</a:t>
            </a:r>
            <a:r>
              <a:rPr lang="en-US" dirty="0"/>
              <a:t> data analyses.</a:t>
            </a:r>
          </a:p>
          <a:p>
            <a:endParaRPr lang="en-US" dirty="0"/>
          </a:p>
          <a:p>
            <a:r>
              <a:rPr lang="en-US" dirty="0"/>
              <a:t>Workflows are described via a human readable, Python based language.</a:t>
            </a:r>
          </a:p>
          <a:p>
            <a:endParaRPr lang="en-US" dirty="0"/>
          </a:p>
          <a:p>
            <a:r>
              <a:rPr lang="en-US" dirty="0"/>
              <a:t> They can be seamlessly scaled to server, cluster, grid and cloud environments, without the need to modify the workflow definition.</a:t>
            </a:r>
          </a:p>
          <a:p>
            <a:endParaRPr lang="en-US" dirty="0"/>
          </a:p>
          <a:p>
            <a:r>
              <a:rPr lang="en-US" dirty="0"/>
              <a:t>Finally, Snakemake workflows can entail a description of required software, which will be automatically deployed to any execution environment.</a:t>
            </a:r>
          </a:p>
          <a:p>
            <a:endParaRPr lang="en-US" dirty="0"/>
          </a:p>
          <a:p>
            <a:r>
              <a:rPr lang="en-US" dirty="0">
                <a:hlinkClick r:id="rId2"/>
              </a:rPr>
              <a:t>https://snakemake.readthedocs.io/en/stable/</a:t>
            </a:r>
            <a:endParaRPr lang="en-US" dirty="0"/>
          </a:p>
        </p:txBody>
      </p:sp>
    </p:spTree>
    <p:extLst>
      <p:ext uri="{BB962C8B-B14F-4D97-AF65-F5344CB8AC3E}">
        <p14:creationId xmlns:p14="http://schemas.microsoft.com/office/powerpoint/2010/main" val="2488527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8500-D121-4E62-96A5-BF75748DDEBC}"/>
              </a:ext>
            </a:extLst>
          </p:cNvPr>
          <p:cNvSpPr>
            <a:spLocks noGrp="1"/>
          </p:cNvSpPr>
          <p:nvPr>
            <p:ph type="title"/>
          </p:nvPr>
        </p:nvSpPr>
        <p:spPr/>
        <p:txBody>
          <a:bodyPr/>
          <a:lstStyle/>
          <a:p>
            <a:r>
              <a:rPr lang="en-US" dirty="0"/>
              <a:t>Intro slides for Snakemake</a:t>
            </a:r>
          </a:p>
        </p:txBody>
      </p:sp>
      <p:sp>
        <p:nvSpPr>
          <p:cNvPr id="3" name="Content Placeholder 2">
            <a:extLst>
              <a:ext uri="{FF2B5EF4-FFF2-40B4-BE49-F238E27FC236}">
                <a16:creationId xmlns:a16="http://schemas.microsoft.com/office/drawing/2014/main" id="{2388E245-DF99-44C3-B731-0B26BCFEF98C}"/>
              </a:ext>
            </a:extLst>
          </p:cNvPr>
          <p:cNvSpPr>
            <a:spLocks noGrp="1"/>
          </p:cNvSpPr>
          <p:nvPr>
            <p:ph idx="1"/>
          </p:nvPr>
        </p:nvSpPr>
        <p:spPr/>
        <p:txBody>
          <a:bodyPr/>
          <a:lstStyle/>
          <a:p>
            <a:r>
              <a:rPr lang="en-US" dirty="0">
                <a:hlinkClick r:id="rId2"/>
              </a:rPr>
              <a:t>https://slides.com/johanneskoester/snakemake-short#/</a:t>
            </a:r>
            <a:endParaRPr lang="en-US" dirty="0"/>
          </a:p>
        </p:txBody>
      </p:sp>
    </p:spTree>
    <p:extLst>
      <p:ext uri="{BB962C8B-B14F-4D97-AF65-F5344CB8AC3E}">
        <p14:creationId xmlns:p14="http://schemas.microsoft.com/office/powerpoint/2010/main" val="191696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1D6A-CDB7-4158-A60B-39BB77FB5A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4D560D-42B9-48B5-9D6E-ED5D03AF97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509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C6F9-0EF1-4848-928A-71EF41DC9A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DB5053-B1CB-4542-B195-1772B2051E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2913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8A55-F594-4515-8E78-79153E7F95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F87895-EDF9-4B58-9DF3-878C6B4CA9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9168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Highest Weighted Path for Directed Acyclic Graphs (DAGs)</a:t>
            </a:r>
          </a:p>
        </p:txBody>
      </p:sp>
      <p:sp>
        <p:nvSpPr>
          <p:cNvPr id="3" name="Content Placeholder 2">
            <a:extLst>
              <a:ext uri="{FF2B5EF4-FFF2-40B4-BE49-F238E27FC236}">
                <a16:creationId xmlns:a16="http://schemas.microsoft.com/office/drawing/2014/main" id="{ABADA7C2-87B0-E24D-B421-4E26ACC32596}"/>
              </a:ext>
            </a:extLst>
          </p:cNvPr>
          <p:cNvSpPr>
            <a:spLocks noGrp="1"/>
          </p:cNvSpPr>
          <p:nvPr>
            <p:ph idx="1"/>
          </p:nvPr>
        </p:nvSpPr>
        <p:spPr/>
        <p:txBody>
          <a:bodyPr/>
          <a:lstStyle/>
          <a:p>
            <a:r>
              <a:rPr lang="en-US" dirty="0"/>
              <a:t>Write 2 programs</a:t>
            </a:r>
          </a:p>
          <a:p>
            <a:r>
              <a:rPr lang="en-US" dirty="0"/>
              <a:t>Test your code on our examples and compare your results</a:t>
            </a:r>
          </a:p>
          <a:p>
            <a:r>
              <a:rPr lang="en-US" dirty="0"/>
              <a:t>Run your code on the submission DAG and genome and submit these results</a:t>
            </a:r>
          </a:p>
          <a:p>
            <a:r>
              <a:rPr lang="en-US" dirty="0"/>
              <a:t>Due Jan 26, 11:59pm</a:t>
            </a:r>
          </a:p>
        </p:txBody>
      </p:sp>
    </p:spTree>
    <p:extLst>
      <p:ext uri="{BB962C8B-B14F-4D97-AF65-F5344CB8AC3E}">
        <p14:creationId xmlns:p14="http://schemas.microsoft.com/office/powerpoint/2010/main" val="276580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FF9-004A-E241-8BAB-8B0CDEE94CA4}"/>
              </a:ext>
            </a:extLst>
          </p:cNvPr>
          <p:cNvSpPr>
            <a:spLocks noGrp="1"/>
          </p:cNvSpPr>
          <p:nvPr>
            <p:ph type="title"/>
          </p:nvPr>
        </p:nvSpPr>
        <p:spPr/>
        <p:txBody>
          <a:bodyPr/>
          <a:lstStyle/>
          <a:p>
            <a:pPr algn="ctr"/>
            <a:r>
              <a:rPr lang="en-US" dirty="0"/>
              <a:t>More C++ Tips</a:t>
            </a:r>
          </a:p>
        </p:txBody>
      </p:sp>
      <p:sp>
        <p:nvSpPr>
          <p:cNvPr id="3" name="Content Placeholder 2">
            <a:extLst>
              <a:ext uri="{FF2B5EF4-FFF2-40B4-BE49-F238E27FC236}">
                <a16:creationId xmlns:a16="http://schemas.microsoft.com/office/drawing/2014/main" id="{68B6697C-0BAF-744D-8D50-CC7F028367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498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heap vs. stack memory</a:t>
            </a:r>
          </a:p>
        </p:txBody>
      </p:sp>
      <p:sp>
        <p:nvSpPr>
          <p:cNvPr id="4" name="Content Placeholder 3"/>
          <p:cNvSpPr>
            <a:spLocks noGrp="1"/>
          </p:cNvSpPr>
          <p:nvPr>
            <p:ph sz="half" idx="1"/>
          </p:nvPr>
        </p:nvSpPr>
        <p:spPr>
          <a:xfrm>
            <a:off x="2152650" y="1690690"/>
            <a:ext cx="3886200" cy="4772254"/>
          </a:xfrm>
        </p:spPr>
        <p:txBody>
          <a:bodyPr>
            <a:normAutofit fontScale="92500" lnSpcReduction="20000"/>
          </a:bodyPr>
          <a:lstStyle/>
          <a:p>
            <a:pPr marL="0" indent="0">
              <a:buNone/>
            </a:pPr>
            <a:r>
              <a:rPr lang="en-US" b="1" dirty="0"/>
              <a:t>Stack</a:t>
            </a:r>
          </a:p>
          <a:p>
            <a:r>
              <a:rPr lang="en-US" dirty="0"/>
              <a:t>Objects created inside a function stored here by default</a:t>
            </a:r>
          </a:p>
          <a:p>
            <a:r>
              <a:rPr lang="en-US" dirty="0"/>
              <a:t>Automatically deleted once the function runs to completion</a:t>
            </a:r>
          </a:p>
          <a:p>
            <a:r>
              <a:rPr lang="en-US" dirty="0"/>
              <a:t>Fixed size – stack overflow if you run out of space</a:t>
            </a:r>
          </a:p>
          <a:p>
            <a:r>
              <a:rPr lang="en-US" dirty="0"/>
              <a:t>Much faster to allocate</a:t>
            </a:r>
          </a:p>
          <a:p>
            <a:r>
              <a:rPr lang="en-US" dirty="0"/>
              <a:t>Local data, parameter passing, etc.</a:t>
            </a:r>
          </a:p>
        </p:txBody>
      </p:sp>
      <p:sp>
        <p:nvSpPr>
          <p:cNvPr id="5" name="Content Placeholder 4"/>
          <p:cNvSpPr>
            <a:spLocks noGrp="1"/>
          </p:cNvSpPr>
          <p:nvPr>
            <p:ph sz="half" idx="2"/>
          </p:nvPr>
        </p:nvSpPr>
        <p:spPr>
          <a:xfrm>
            <a:off x="6153150" y="1690691"/>
            <a:ext cx="4275153" cy="4486273"/>
          </a:xfrm>
        </p:spPr>
        <p:txBody>
          <a:bodyPr>
            <a:normAutofit fontScale="92500" lnSpcReduction="20000"/>
          </a:bodyPr>
          <a:lstStyle/>
          <a:p>
            <a:pPr marL="0" indent="0">
              <a:buNone/>
            </a:pPr>
            <a:r>
              <a:rPr lang="en-US" b="1" dirty="0"/>
              <a:t>Heap</a:t>
            </a:r>
          </a:p>
          <a:p>
            <a:r>
              <a:rPr lang="en-US" dirty="0"/>
              <a:t>Must use the “new” operator when creating objects to store them here</a:t>
            </a:r>
          </a:p>
          <a:p>
            <a:r>
              <a:rPr lang="en-US" dirty="0"/>
              <a:t>Must be manually deleted</a:t>
            </a:r>
          </a:p>
          <a:p>
            <a:r>
              <a:rPr lang="en-US" dirty="0"/>
              <a:t>More memory can be added to the heap as needed</a:t>
            </a:r>
          </a:p>
          <a:p>
            <a:pPr lvl="1"/>
            <a:r>
              <a:rPr lang="en-US" dirty="0"/>
              <a:t>Use heap memory for large objects, or if you don’t know how much space you need</a:t>
            </a:r>
          </a:p>
          <a:p>
            <a:r>
              <a:rPr lang="en-US" dirty="0"/>
              <a:t>Slower to allocate</a:t>
            </a:r>
          </a:p>
          <a:p>
            <a:r>
              <a:rPr lang="en-US" dirty="0"/>
              <a:t>Global/shared data, large objects</a:t>
            </a:r>
          </a:p>
        </p:txBody>
      </p:sp>
      <p:sp>
        <p:nvSpPr>
          <p:cNvPr id="6" name="TextBox 5"/>
          <p:cNvSpPr txBox="1"/>
          <p:nvPr/>
        </p:nvSpPr>
        <p:spPr>
          <a:xfrm>
            <a:off x="2152650" y="6180545"/>
            <a:ext cx="4556376" cy="369332"/>
          </a:xfrm>
          <a:prstGeom prst="rect">
            <a:avLst/>
          </a:prstGeom>
          <a:noFill/>
        </p:spPr>
        <p:txBody>
          <a:bodyPr wrap="none" rtlCol="0">
            <a:spAutoFit/>
          </a:bodyPr>
          <a:lstStyle/>
          <a:p>
            <a:r>
              <a:rPr lang="en-US" dirty="0"/>
              <a:t>For more info, see Stack Overflow thread </a:t>
            </a:r>
            <a:r>
              <a:rPr lang="en-US" dirty="0">
                <a:hlinkClick r:id="rId2"/>
              </a:rPr>
              <a:t>here</a:t>
            </a:r>
            <a:r>
              <a:rPr lang="en-US" dirty="0"/>
              <a:t>.</a:t>
            </a:r>
          </a:p>
        </p:txBody>
      </p:sp>
    </p:spTree>
    <p:extLst>
      <p:ext uri="{BB962C8B-B14F-4D97-AF65-F5344CB8AC3E}">
        <p14:creationId xmlns:p14="http://schemas.microsoft.com/office/powerpoint/2010/main" val="26441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arrays &amp; vectors</a:t>
            </a:r>
          </a:p>
        </p:txBody>
      </p:sp>
      <p:sp>
        <p:nvSpPr>
          <p:cNvPr id="4" name="Content Placeholder 3"/>
          <p:cNvSpPr>
            <a:spLocks noGrp="1"/>
          </p:cNvSpPr>
          <p:nvPr>
            <p:ph sz="half" idx="1"/>
          </p:nvPr>
        </p:nvSpPr>
        <p:spPr>
          <a:xfrm>
            <a:off x="2152650" y="1690691"/>
            <a:ext cx="3886200" cy="4489855"/>
          </a:xfrm>
        </p:spPr>
        <p:txBody>
          <a:bodyPr>
            <a:normAutofit fontScale="92500" lnSpcReduction="10000"/>
          </a:bodyPr>
          <a:lstStyle/>
          <a:p>
            <a:pPr marL="0" indent="0">
              <a:buNone/>
            </a:pPr>
            <a:r>
              <a:rPr lang="en-US" b="1" dirty="0"/>
              <a:t>Arrays</a:t>
            </a:r>
          </a:p>
          <a:p>
            <a:r>
              <a:rPr lang="en-US" dirty="0"/>
              <a:t>Built-in language construct for a contiguous, </a:t>
            </a:r>
            <a:r>
              <a:rPr lang="en-US" dirty="0" err="1"/>
              <a:t>indexable</a:t>
            </a:r>
            <a:r>
              <a:rPr lang="en-US" dirty="0"/>
              <a:t> sequence of elements</a:t>
            </a:r>
          </a:p>
          <a:p>
            <a:r>
              <a:rPr lang="en-US" dirty="0"/>
              <a:t>Fixed size, determined upon declaration</a:t>
            </a:r>
          </a:p>
          <a:p>
            <a:r>
              <a:rPr lang="en-US" dirty="0"/>
              <a:t>More efficient</a:t>
            </a:r>
          </a:p>
          <a:p>
            <a:r>
              <a:rPr lang="en-US" dirty="0"/>
              <a:t>For arrays of objects, the object class must have a default constructor</a:t>
            </a:r>
          </a:p>
        </p:txBody>
      </p:sp>
      <p:sp>
        <p:nvSpPr>
          <p:cNvPr id="5" name="Content Placeholder 4"/>
          <p:cNvSpPr>
            <a:spLocks noGrp="1"/>
          </p:cNvSpPr>
          <p:nvPr>
            <p:ph sz="half" idx="2"/>
          </p:nvPr>
        </p:nvSpPr>
        <p:spPr>
          <a:xfrm>
            <a:off x="6153150" y="1690691"/>
            <a:ext cx="4036733" cy="4486273"/>
          </a:xfrm>
        </p:spPr>
        <p:txBody>
          <a:bodyPr>
            <a:normAutofit fontScale="92500" lnSpcReduction="10000"/>
          </a:bodyPr>
          <a:lstStyle/>
          <a:p>
            <a:pPr marL="0" indent="0">
              <a:buNone/>
            </a:pPr>
            <a:r>
              <a:rPr lang="en-US" b="1" dirty="0"/>
              <a:t>Vectors</a:t>
            </a:r>
          </a:p>
          <a:p>
            <a:r>
              <a:rPr lang="en-US" dirty="0"/>
              <a:t>Template class implemented as a dynamic array</a:t>
            </a:r>
          </a:p>
          <a:p>
            <a:r>
              <a:rPr lang="en-US" dirty="0"/>
              <a:t>Grows and shrinks dynamically, and memory is managed automatically</a:t>
            </a:r>
          </a:p>
          <a:p>
            <a:r>
              <a:rPr lang="en-US" dirty="0"/>
              <a:t>Less efficient</a:t>
            </a:r>
          </a:p>
          <a:p>
            <a:r>
              <a:rPr lang="en-US" dirty="0"/>
              <a:t>Objects do not require a default constructor</a:t>
            </a:r>
          </a:p>
        </p:txBody>
      </p:sp>
      <p:sp>
        <p:nvSpPr>
          <p:cNvPr id="6" name="TextBox 5"/>
          <p:cNvSpPr txBox="1"/>
          <p:nvPr/>
        </p:nvSpPr>
        <p:spPr>
          <a:xfrm>
            <a:off x="2152650" y="6180545"/>
            <a:ext cx="8275652" cy="369332"/>
          </a:xfrm>
          <a:prstGeom prst="rect">
            <a:avLst/>
          </a:prstGeom>
          <a:noFill/>
        </p:spPr>
        <p:txBody>
          <a:bodyPr wrap="square" rtlCol="0">
            <a:spAutoFit/>
          </a:bodyPr>
          <a:lstStyle/>
          <a:p>
            <a:r>
              <a:rPr lang="en-US" dirty="0"/>
              <a:t>For more info, see Stack Overflow threads </a:t>
            </a:r>
            <a:r>
              <a:rPr lang="en-US" dirty="0">
                <a:hlinkClick r:id="rId3"/>
              </a:rPr>
              <a:t>here</a:t>
            </a:r>
            <a:r>
              <a:rPr lang="en-US" dirty="0"/>
              <a:t> and </a:t>
            </a:r>
            <a:r>
              <a:rPr lang="en-US" dirty="0">
                <a:hlinkClick r:id="rId4"/>
              </a:rPr>
              <a:t>here</a:t>
            </a:r>
            <a:r>
              <a:rPr lang="en-US" dirty="0"/>
              <a:t>, as well as </a:t>
            </a:r>
            <a:r>
              <a:rPr lang="en-US" dirty="0">
                <a:hlinkClick r:id="rId5"/>
              </a:rPr>
              <a:t>this tutorial</a:t>
            </a:r>
            <a:r>
              <a:rPr lang="en-US" dirty="0"/>
              <a:t>.</a:t>
            </a:r>
          </a:p>
        </p:txBody>
      </p:sp>
    </p:spTree>
    <p:extLst>
      <p:ext uri="{BB962C8B-B14F-4D97-AF65-F5344CB8AC3E}">
        <p14:creationId xmlns:p14="http://schemas.microsoft.com/office/powerpoint/2010/main" val="39059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 sorting &amp; comparators</a:t>
            </a:r>
          </a:p>
        </p:txBody>
      </p:sp>
      <p:sp>
        <p:nvSpPr>
          <p:cNvPr id="6" name="Content Placeholder 5"/>
          <p:cNvSpPr>
            <a:spLocks noGrp="1"/>
          </p:cNvSpPr>
          <p:nvPr>
            <p:ph idx="1"/>
          </p:nvPr>
        </p:nvSpPr>
        <p:spPr>
          <a:xfrm>
            <a:off x="2152650" y="1691640"/>
            <a:ext cx="7886700" cy="4664773"/>
          </a:xfrm>
        </p:spPr>
        <p:txBody>
          <a:bodyPr>
            <a:normAutofit lnSpcReduction="10000"/>
          </a:bodyPr>
          <a:lstStyle/>
          <a:p>
            <a:r>
              <a:rPr lang="en-US" dirty="0" err="1"/>
              <a:t>std</a:t>
            </a:r>
            <a:r>
              <a:rPr lang="en-US" dirty="0"/>
              <a:t>::sort() – standard C++ sorting function (</a:t>
            </a:r>
            <a:r>
              <a:rPr lang="en-US" dirty="0">
                <a:hlinkClick r:id="rId2"/>
              </a:rPr>
              <a:t>docs</a:t>
            </a:r>
            <a:r>
              <a:rPr lang="en-US" dirty="0"/>
              <a:t>)</a:t>
            </a:r>
          </a:p>
          <a:p>
            <a:pPr lvl="1">
              <a:spcBef>
                <a:spcPts val="1200"/>
              </a:spcBef>
            </a:pPr>
            <a:r>
              <a:rPr lang="en-US" dirty="0"/>
              <a:t>Usage: 	</a:t>
            </a:r>
            <a:r>
              <a:rPr lang="en-US" dirty="0" err="1"/>
              <a:t>std</a:t>
            </a:r>
            <a:r>
              <a:rPr lang="en-US" dirty="0"/>
              <a:t>::sort(first, last)		[default sorting]</a:t>
            </a:r>
            <a:br>
              <a:rPr lang="en-US" dirty="0"/>
            </a:br>
            <a:r>
              <a:rPr lang="en-US" dirty="0"/>
              <a:t>		</a:t>
            </a:r>
            <a:r>
              <a:rPr lang="en-US" dirty="0" err="1"/>
              <a:t>std</a:t>
            </a:r>
            <a:r>
              <a:rPr lang="en-US" dirty="0"/>
              <a:t>::sort(first, last, comp)	[custom sorting]</a:t>
            </a:r>
          </a:p>
          <a:p>
            <a:pPr lvl="1">
              <a:spcBef>
                <a:spcPts val="1200"/>
              </a:spcBef>
            </a:pPr>
            <a:r>
              <a:rPr lang="en-US" dirty="0"/>
              <a:t>`first` and `last` are random-access iterators indicating the range of elements to be sorted, [first, last)</a:t>
            </a:r>
          </a:p>
          <a:p>
            <a:pPr lvl="1">
              <a:spcBef>
                <a:spcPts val="1200"/>
              </a:spcBef>
            </a:pPr>
            <a:r>
              <a:rPr lang="en-US" dirty="0"/>
              <a:t>`comp` is a comparator object that describes how items should be compared for sorting</a:t>
            </a:r>
          </a:p>
          <a:p>
            <a:pPr lvl="2">
              <a:spcBef>
                <a:spcPts val="1200"/>
              </a:spcBef>
            </a:pPr>
            <a:r>
              <a:rPr lang="en-US" dirty="0"/>
              <a:t>E.g. a comparator for two Suffix objects might look like</a:t>
            </a:r>
            <a:br>
              <a:rPr lang="en-US" dirty="0"/>
            </a:br>
            <a:r>
              <a:rPr lang="en-US" dirty="0" err="1"/>
              <a:t>struct</a:t>
            </a:r>
            <a:r>
              <a:rPr lang="en-US" dirty="0"/>
              <a:t> </a:t>
            </a:r>
            <a:r>
              <a:rPr lang="en-US" dirty="0" err="1"/>
              <a:t>compSuffix</a:t>
            </a:r>
            <a:r>
              <a:rPr lang="en-US" dirty="0"/>
              <a:t> {</a:t>
            </a:r>
            <a:br>
              <a:rPr lang="en-US" dirty="0"/>
            </a:br>
            <a:r>
              <a:rPr lang="en-US" dirty="0"/>
              <a:t>	bool operator() (</a:t>
            </a:r>
            <a:r>
              <a:rPr lang="en-US" dirty="0" err="1"/>
              <a:t>const</a:t>
            </a:r>
            <a:r>
              <a:rPr lang="en-US" dirty="0"/>
              <a:t> Suffix&amp; a, </a:t>
            </a:r>
            <a:r>
              <a:rPr lang="en-US" dirty="0" err="1"/>
              <a:t>const</a:t>
            </a:r>
            <a:r>
              <a:rPr lang="en-US" dirty="0"/>
              <a:t> Suffix&amp; b) {</a:t>
            </a:r>
            <a:br>
              <a:rPr lang="en-US" dirty="0"/>
            </a:br>
            <a:r>
              <a:rPr lang="en-US" dirty="0"/>
              <a:t>		return &lt;true when a comes before b&gt;</a:t>
            </a:r>
            <a:br>
              <a:rPr lang="en-US" dirty="0"/>
            </a:br>
            <a:r>
              <a:rPr lang="en-US" dirty="0"/>
              <a:t>	}</a:t>
            </a:r>
            <a:br>
              <a:rPr lang="en-US" dirty="0"/>
            </a:br>
            <a:r>
              <a:rPr lang="en-US" dirty="0"/>
              <a:t>}</a:t>
            </a:r>
          </a:p>
        </p:txBody>
      </p:sp>
      <p:sp>
        <p:nvSpPr>
          <p:cNvPr id="7" name="TextBox 6"/>
          <p:cNvSpPr txBox="1"/>
          <p:nvPr/>
        </p:nvSpPr>
        <p:spPr>
          <a:xfrm>
            <a:off x="2152650" y="6180545"/>
            <a:ext cx="8275652" cy="369332"/>
          </a:xfrm>
          <a:prstGeom prst="rect">
            <a:avLst/>
          </a:prstGeom>
          <a:noFill/>
        </p:spPr>
        <p:txBody>
          <a:bodyPr wrap="square" rtlCol="0">
            <a:spAutoFit/>
          </a:bodyPr>
          <a:lstStyle/>
          <a:p>
            <a:r>
              <a:rPr lang="en-US" dirty="0"/>
              <a:t>For more info on custom comparators, see the Stack Overflow thread </a:t>
            </a:r>
            <a:r>
              <a:rPr lang="en-US" dirty="0">
                <a:hlinkClick r:id="rId3"/>
              </a:rPr>
              <a:t>here</a:t>
            </a:r>
            <a:r>
              <a:rPr lang="en-US" dirty="0"/>
              <a:t>.</a:t>
            </a:r>
          </a:p>
        </p:txBody>
      </p:sp>
    </p:spTree>
    <p:extLst>
      <p:ext uri="{BB962C8B-B14F-4D97-AF65-F5344CB8AC3E}">
        <p14:creationId xmlns:p14="http://schemas.microsoft.com/office/powerpoint/2010/main" val="28721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 iterators</a:t>
            </a:r>
          </a:p>
        </p:txBody>
      </p:sp>
      <p:sp>
        <p:nvSpPr>
          <p:cNvPr id="6" name="Content Placeholder 5"/>
          <p:cNvSpPr>
            <a:spLocks noGrp="1"/>
          </p:cNvSpPr>
          <p:nvPr>
            <p:ph idx="1"/>
          </p:nvPr>
        </p:nvSpPr>
        <p:spPr>
          <a:xfrm>
            <a:off x="2152650" y="1691640"/>
            <a:ext cx="7886700" cy="4664773"/>
          </a:xfrm>
        </p:spPr>
        <p:txBody>
          <a:bodyPr>
            <a:normAutofit/>
          </a:bodyPr>
          <a:lstStyle/>
          <a:p>
            <a:r>
              <a:rPr lang="en-US" dirty="0"/>
              <a:t>Iterator: something that allows you to</a:t>
            </a:r>
          </a:p>
          <a:p>
            <a:pPr lvl="1"/>
            <a:r>
              <a:rPr lang="en-US" dirty="0"/>
              <a:t>Iterate over a sequence</a:t>
            </a:r>
          </a:p>
          <a:p>
            <a:pPr lvl="1"/>
            <a:r>
              <a:rPr lang="en-US" dirty="0"/>
              <a:t>Represent a sequence or subsequence</a:t>
            </a:r>
          </a:p>
          <a:p>
            <a:pPr lvl="1"/>
            <a:r>
              <a:rPr lang="en-US" dirty="0"/>
              <a:t>Access elements of a sequence</a:t>
            </a:r>
          </a:p>
          <a:p>
            <a:pPr>
              <a:spcBef>
                <a:spcPts val="1200"/>
              </a:spcBef>
            </a:pPr>
            <a:r>
              <a:rPr lang="en-US" dirty="0"/>
              <a:t>Introductory tutorial </a:t>
            </a:r>
            <a:r>
              <a:rPr lang="en-US" dirty="0">
                <a:hlinkClick r:id="rId2"/>
              </a:rPr>
              <a:t>here</a:t>
            </a:r>
            <a:r>
              <a:rPr lang="en-US" dirty="0"/>
              <a:t>, and C++ documentation on random-access iterators </a:t>
            </a:r>
            <a:r>
              <a:rPr lang="en-US" dirty="0">
                <a:hlinkClick r:id="rId3"/>
              </a:rPr>
              <a:t>here</a:t>
            </a:r>
            <a:endParaRPr lang="en-US" dirty="0"/>
          </a:p>
          <a:p>
            <a:pPr lvl="1">
              <a:spcBef>
                <a:spcPts val="600"/>
              </a:spcBef>
            </a:pPr>
            <a:r>
              <a:rPr lang="en-US" dirty="0"/>
              <a:t>Iterator functions include `begin()` (returns beginning position of container) and `end()` (returns end position of container)</a:t>
            </a:r>
          </a:p>
          <a:p>
            <a:pPr>
              <a:spcBef>
                <a:spcPts val="1200"/>
              </a:spcBef>
            </a:pPr>
            <a:r>
              <a:rPr lang="en-US" dirty="0"/>
              <a:t>Pointers are a type of iterator</a:t>
            </a:r>
          </a:p>
        </p:txBody>
      </p:sp>
      <p:sp>
        <p:nvSpPr>
          <p:cNvPr id="7" name="TextBox 6"/>
          <p:cNvSpPr txBox="1"/>
          <p:nvPr/>
        </p:nvSpPr>
        <p:spPr>
          <a:xfrm>
            <a:off x="2152650" y="6109522"/>
            <a:ext cx="8275652" cy="646331"/>
          </a:xfrm>
          <a:prstGeom prst="rect">
            <a:avLst/>
          </a:prstGeom>
          <a:noFill/>
        </p:spPr>
        <p:txBody>
          <a:bodyPr wrap="square" rtlCol="0">
            <a:spAutoFit/>
          </a:bodyPr>
          <a:lstStyle/>
          <a:p>
            <a:r>
              <a:rPr lang="en-US" dirty="0"/>
              <a:t>For more info on pointers, see tutorial </a:t>
            </a:r>
            <a:r>
              <a:rPr lang="en-US" dirty="0">
                <a:hlinkClick r:id="rId4"/>
              </a:rPr>
              <a:t>here</a:t>
            </a:r>
            <a:r>
              <a:rPr lang="en-US" dirty="0"/>
              <a:t>,  </a:t>
            </a:r>
            <a:r>
              <a:rPr lang="en-US" dirty="0" err="1"/>
              <a:t>GameDev</a:t>
            </a:r>
            <a:r>
              <a:rPr lang="en-US" dirty="0"/>
              <a:t> post </a:t>
            </a:r>
            <a:r>
              <a:rPr lang="en-US" dirty="0">
                <a:hlinkClick r:id="rId5"/>
              </a:rPr>
              <a:t>here</a:t>
            </a:r>
            <a:r>
              <a:rPr lang="en-US" dirty="0"/>
              <a:t>, and Stack Overflow thread </a:t>
            </a:r>
            <a:r>
              <a:rPr lang="en-US" dirty="0">
                <a:hlinkClick r:id="rId6"/>
              </a:rPr>
              <a:t>here</a:t>
            </a:r>
            <a:r>
              <a:rPr lang="en-US" dirty="0"/>
              <a:t>.</a:t>
            </a:r>
          </a:p>
        </p:txBody>
      </p:sp>
    </p:spTree>
    <p:extLst>
      <p:ext uri="{BB962C8B-B14F-4D97-AF65-F5344CB8AC3E}">
        <p14:creationId xmlns:p14="http://schemas.microsoft.com/office/powerpoint/2010/main" val="24259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D85A-600F-8C42-9745-C3562C4D3EC9}"/>
              </a:ext>
            </a:extLst>
          </p:cNvPr>
          <p:cNvSpPr>
            <a:spLocks noGrp="1"/>
          </p:cNvSpPr>
          <p:nvPr>
            <p:ph type="title"/>
          </p:nvPr>
        </p:nvSpPr>
        <p:spPr/>
        <p:txBody>
          <a:bodyPr/>
          <a:lstStyle/>
          <a:p>
            <a:pPr algn="ctr"/>
            <a:r>
              <a:rPr lang="en-US" dirty="0"/>
              <a:t>See you next week!</a:t>
            </a:r>
          </a:p>
        </p:txBody>
      </p:sp>
      <p:sp>
        <p:nvSpPr>
          <p:cNvPr id="3" name="Content Placeholder 2">
            <a:extLst>
              <a:ext uri="{FF2B5EF4-FFF2-40B4-BE49-F238E27FC236}">
                <a16:creationId xmlns:a16="http://schemas.microsoft.com/office/drawing/2014/main" id="{9B720D33-186C-694F-AF5F-83FCE98F0E81}"/>
              </a:ext>
            </a:extLst>
          </p:cNvPr>
          <p:cNvSpPr>
            <a:spLocks noGrp="1"/>
          </p:cNvSpPr>
          <p:nvPr>
            <p:ph idx="1"/>
          </p:nvPr>
        </p:nvSpPr>
        <p:spPr/>
        <p:txBody>
          <a:bodyPr/>
          <a:lstStyle/>
          <a:p>
            <a:r>
              <a:rPr lang="en-US" dirty="0"/>
              <a:t>Reminder: HW1 due THIS Sunday, 11:59pm</a:t>
            </a:r>
          </a:p>
        </p:txBody>
      </p:sp>
    </p:spTree>
    <p:extLst>
      <p:ext uri="{BB962C8B-B14F-4D97-AF65-F5344CB8AC3E}">
        <p14:creationId xmlns:p14="http://schemas.microsoft.com/office/powerpoint/2010/main" val="37128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Highest Weighted Path for Directed Acyclic Graphs (DAGs)</a:t>
            </a:r>
          </a:p>
        </p:txBody>
      </p:sp>
      <p:pic>
        <p:nvPicPr>
          <p:cNvPr id="6" name="Picture 5">
            <a:extLst>
              <a:ext uri="{FF2B5EF4-FFF2-40B4-BE49-F238E27FC236}">
                <a16:creationId xmlns:a16="http://schemas.microsoft.com/office/drawing/2014/main" id="{041359C0-F57A-9444-A2AE-6A523C087D99}"/>
              </a:ext>
            </a:extLst>
          </p:cNvPr>
          <p:cNvPicPr>
            <a:picLocks noChangeAspect="1"/>
          </p:cNvPicPr>
          <p:nvPr/>
        </p:nvPicPr>
        <p:blipFill rotWithShape="1">
          <a:blip r:embed="rId2"/>
          <a:srcRect t="28333" b="16875"/>
          <a:stretch/>
        </p:blipFill>
        <p:spPr>
          <a:xfrm>
            <a:off x="1935085" y="2339698"/>
            <a:ext cx="8503920" cy="3494579"/>
          </a:xfrm>
          <a:prstGeom prst="rect">
            <a:avLst/>
          </a:prstGeom>
        </p:spPr>
      </p:pic>
    </p:spTree>
    <p:extLst>
      <p:ext uri="{BB962C8B-B14F-4D97-AF65-F5344CB8AC3E}">
        <p14:creationId xmlns:p14="http://schemas.microsoft.com/office/powerpoint/2010/main" val="38705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Write two programs</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2066307"/>
            <a:ext cx="9609513" cy="954107"/>
          </a:xfrm>
          <a:prstGeom prst="rect">
            <a:avLst/>
          </a:prstGeom>
          <a:noFill/>
        </p:spPr>
        <p:txBody>
          <a:bodyPr wrap="square" rtlCol="0">
            <a:spAutoFit/>
          </a:bodyPr>
          <a:lstStyle/>
          <a:p>
            <a:r>
              <a:rPr lang="en-US" sz="2800" b="1" dirty="0"/>
              <a:t>Program 1</a:t>
            </a:r>
            <a:r>
              <a:rPr lang="en-US" sz="2800" dirty="0"/>
              <a:t>: Find a highest-weight path in a weighted directed acyclic graph</a:t>
            </a:r>
          </a:p>
        </p:txBody>
      </p:sp>
      <p:sp>
        <p:nvSpPr>
          <p:cNvPr id="5" name="TextBox 4">
            <a:extLst>
              <a:ext uri="{FF2B5EF4-FFF2-40B4-BE49-F238E27FC236}">
                <a16:creationId xmlns:a16="http://schemas.microsoft.com/office/drawing/2014/main" id="{8854ACF3-A5F5-044B-9869-95BF4B37161F}"/>
              </a:ext>
            </a:extLst>
          </p:cNvPr>
          <p:cNvSpPr txBox="1"/>
          <p:nvPr/>
        </p:nvSpPr>
        <p:spPr>
          <a:xfrm>
            <a:off x="498762" y="4296888"/>
            <a:ext cx="8877994" cy="523220"/>
          </a:xfrm>
          <a:prstGeom prst="rect">
            <a:avLst/>
          </a:prstGeom>
          <a:noFill/>
        </p:spPr>
        <p:txBody>
          <a:bodyPr wrap="square" rtlCol="0">
            <a:spAutoFit/>
          </a:bodyPr>
          <a:lstStyle/>
          <a:p>
            <a:r>
              <a:rPr lang="en-US" sz="2800" b="1" dirty="0"/>
              <a:t>Program 2</a:t>
            </a:r>
            <a:r>
              <a:rPr lang="en-US" sz="2800" dirty="0"/>
              <a:t>: Convert a </a:t>
            </a:r>
            <a:r>
              <a:rPr lang="en-US" sz="2800" dirty="0" err="1"/>
              <a:t>fasta</a:t>
            </a:r>
            <a:r>
              <a:rPr lang="en-US" sz="2800" dirty="0"/>
              <a:t> file to written graph format</a:t>
            </a:r>
          </a:p>
        </p:txBody>
      </p:sp>
    </p:spTree>
    <p:extLst>
      <p:ext uri="{BB962C8B-B14F-4D97-AF65-F5344CB8AC3E}">
        <p14:creationId xmlns:p14="http://schemas.microsoft.com/office/powerpoint/2010/main" val="238829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Program 1</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1591294"/>
            <a:ext cx="5795159" cy="3416320"/>
          </a:xfrm>
          <a:prstGeom prst="rect">
            <a:avLst/>
          </a:prstGeom>
          <a:noFill/>
        </p:spPr>
        <p:txBody>
          <a:bodyPr wrap="square" rtlCol="0">
            <a:spAutoFit/>
          </a:bodyPr>
          <a:lstStyle/>
          <a:p>
            <a:r>
              <a:rPr lang="en-US" b="1" dirty="0"/>
              <a:t>Program 1</a:t>
            </a:r>
            <a:r>
              <a:rPr lang="en-US" dirty="0"/>
              <a:t>: Find a highest-weight path in a weighted directed acyclic graph</a:t>
            </a:r>
          </a:p>
          <a:p>
            <a:pPr marL="285750" indent="-285750">
              <a:buFont typeface="Arial" panose="020B0604020202020204" pitchFamily="34" charset="0"/>
              <a:buChar char="•"/>
            </a:pPr>
            <a:r>
              <a:rPr lang="en-US" dirty="0"/>
              <a:t>Convert graph by hand into a list of vertices and edges, which you will input into your program </a:t>
            </a:r>
          </a:p>
          <a:p>
            <a:pPr marL="285750" indent="-285750">
              <a:buFont typeface="Arial" panose="020B0604020202020204" pitchFamily="34" charset="0"/>
              <a:buChar char="•"/>
            </a:pPr>
            <a:r>
              <a:rPr lang="en-US" dirty="0"/>
              <a:t>Write a program to output the </a:t>
            </a:r>
          </a:p>
          <a:p>
            <a:pPr marL="1257300" lvl="2" indent="-342900">
              <a:buFont typeface="+mj-lt"/>
              <a:buAutoNum type="arabicPeriod"/>
            </a:pPr>
            <a:r>
              <a:rPr lang="en-US" dirty="0"/>
              <a:t>Path Score</a:t>
            </a:r>
          </a:p>
          <a:p>
            <a:pPr lvl="2"/>
            <a:r>
              <a:rPr lang="en-US" dirty="0"/>
              <a:t>2. The label of the beginning vertex on the path</a:t>
            </a:r>
          </a:p>
          <a:p>
            <a:pPr lvl="2"/>
            <a:r>
              <a:rPr lang="en-US" dirty="0"/>
              <a:t>3. the label of the ending vertex on the path</a:t>
            </a:r>
          </a:p>
          <a:p>
            <a:pPr lvl="2"/>
            <a:r>
              <a:rPr lang="en-US" dirty="0"/>
              <a:t>4. (in order) the labels for all the edges that occur on this path. </a:t>
            </a:r>
          </a:p>
          <a:p>
            <a:pPr lvl="2"/>
            <a:endParaRPr lang="en-US" dirty="0"/>
          </a:p>
          <a:p>
            <a:pPr lvl="2"/>
            <a:endParaRPr lang="en-US" dirty="0"/>
          </a:p>
        </p:txBody>
      </p:sp>
      <p:pic>
        <p:nvPicPr>
          <p:cNvPr id="6" name="Picture 5">
            <a:extLst>
              <a:ext uri="{FF2B5EF4-FFF2-40B4-BE49-F238E27FC236}">
                <a16:creationId xmlns:a16="http://schemas.microsoft.com/office/drawing/2014/main" id="{552E19CF-95A1-4843-A626-0CA9989EDB25}"/>
              </a:ext>
            </a:extLst>
          </p:cNvPr>
          <p:cNvPicPr>
            <a:picLocks noChangeAspect="1"/>
          </p:cNvPicPr>
          <p:nvPr/>
        </p:nvPicPr>
        <p:blipFill rotWithShape="1">
          <a:blip r:embed="rId2"/>
          <a:srcRect l="3594"/>
          <a:stretch/>
        </p:blipFill>
        <p:spPr>
          <a:xfrm>
            <a:off x="8229599" y="1690688"/>
            <a:ext cx="2603071" cy="4561946"/>
          </a:xfrm>
          <a:prstGeom prst="rect">
            <a:avLst/>
          </a:prstGeom>
        </p:spPr>
      </p:pic>
      <p:sp>
        <p:nvSpPr>
          <p:cNvPr id="7" name="TextBox 6">
            <a:extLst>
              <a:ext uri="{FF2B5EF4-FFF2-40B4-BE49-F238E27FC236}">
                <a16:creationId xmlns:a16="http://schemas.microsoft.com/office/drawing/2014/main" id="{A02DBC19-06CE-A448-9794-75695E791356}"/>
              </a:ext>
            </a:extLst>
          </p:cNvPr>
          <p:cNvSpPr txBox="1"/>
          <p:nvPr/>
        </p:nvSpPr>
        <p:spPr>
          <a:xfrm>
            <a:off x="6721434" y="1690688"/>
            <a:ext cx="1710046" cy="369332"/>
          </a:xfrm>
          <a:prstGeom prst="rect">
            <a:avLst/>
          </a:prstGeom>
          <a:noFill/>
        </p:spPr>
        <p:txBody>
          <a:bodyPr wrap="square" rtlCol="0">
            <a:spAutoFit/>
          </a:bodyPr>
          <a:lstStyle/>
          <a:p>
            <a:r>
              <a:rPr lang="en-US" dirty="0"/>
              <a:t>Test Example:</a:t>
            </a:r>
          </a:p>
        </p:txBody>
      </p:sp>
    </p:spTree>
    <p:extLst>
      <p:ext uri="{BB962C8B-B14F-4D97-AF65-F5344CB8AC3E}">
        <p14:creationId xmlns:p14="http://schemas.microsoft.com/office/powerpoint/2010/main" val="671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Program 1</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1591294"/>
            <a:ext cx="5795159" cy="4524315"/>
          </a:xfrm>
          <a:prstGeom prst="rect">
            <a:avLst/>
          </a:prstGeom>
          <a:noFill/>
        </p:spPr>
        <p:txBody>
          <a:bodyPr wrap="square" rtlCol="0">
            <a:spAutoFit/>
          </a:bodyPr>
          <a:lstStyle/>
          <a:p>
            <a:r>
              <a:rPr lang="en-US" b="1" dirty="0"/>
              <a:t>Program 1</a:t>
            </a:r>
            <a:r>
              <a:rPr lang="en-US" dirty="0"/>
              <a:t>: Find a highest-weight path in a weighted directed acyclic graph</a:t>
            </a:r>
          </a:p>
          <a:p>
            <a:pPr marL="285750" indent="-285750">
              <a:buFont typeface="Arial" panose="020B0604020202020204" pitchFamily="34" charset="0"/>
              <a:buChar char="•"/>
            </a:pPr>
            <a:r>
              <a:rPr lang="en-US" dirty="0"/>
              <a:t>Convert graph by hand into a list of vertices and edges, which you will input into your program </a:t>
            </a:r>
          </a:p>
          <a:p>
            <a:pPr marL="285750" indent="-285750">
              <a:buFont typeface="Arial" panose="020B0604020202020204" pitchFamily="34" charset="0"/>
              <a:buChar char="•"/>
            </a:pPr>
            <a:r>
              <a:rPr lang="en-US" dirty="0"/>
              <a:t>Write a program to output the </a:t>
            </a:r>
          </a:p>
          <a:p>
            <a:pPr marL="1257300" lvl="2" indent="-342900">
              <a:buFont typeface="+mj-lt"/>
              <a:buAutoNum type="arabicPeriod"/>
            </a:pPr>
            <a:r>
              <a:rPr lang="en-US" dirty="0"/>
              <a:t>Path Score</a:t>
            </a:r>
          </a:p>
          <a:p>
            <a:pPr lvl="2"/>
            <a:r>
              <a:rPr lang="en-US" dirty="0"/>
              <a:t>2. The label of the beginning vertex on the path</a:t>
            </a:r>
          </a:p>
          <a:p>
            <a:pPr lvl="2"/>
            <a:r>
              <a:rPr lang="en-US" dirty="0"/>
              <a:t>3. the label of the ending vertex on the path</a:t>
            </a:r>
          </a:p>
          <a:p>
            <a:pPr lvl="2"/>
            <a:r>
              <a:rPr lang="en-US" dirty="0"/>
              <a:t>4. (in order) the labels for all the edges that occur on this path. </a:t>
            </a:r>
          </a:p>
          <a:p>
            <a:pPr marL="285750" indent="-285750">
              <a:buFont typeface="Arial" panose="020B0604020202020204" pitchFamily="34" charset="0"/>
              <a:buChar char="•"/>
            </a:pPr>
            <a:r>
              <a:rPr lang="en-US" dirty="0"/>
              <a:t>Run this program “unconstrained” and with the start and end </a:t>
            </a:r>
            <a:r>
              <a:rPr lang="en-US" dirty="0" err="1"/>
              <a:t>contraints</a:t>
            </a:r>
            <a:r>
              <a:rPr lang="en-US" dirty="0"/>
              <a:t> of “vii” and “</a:t>
            </a:r>
            <a:r>
              <a:rPr lang="en-US" dirty="0" err="1"/>
              <a:t>i</a:t>
            </a:r>
            <a:r>
              <a:rPr lang="en-US" dirty="0"/>
              <a:t>” respectively</a:t>
            </a:r>
          </a:p>
          <a:p>
            <a:pPr lvl="2"/>
            <a:endParaRPr lang="en-US" dirty="0"/>
          </a:p>
          <a:p>
            <a:endParaRPr lang="en-US" dirty="0"/>
          </a:p>
          <a:p>
            <a:pPr lvl="2"/>
            <a:endParaRPr lang="en-US" dirty="0"/>
          </a:p>
          <a:p>
            <a:pPr lvl="2"/>
            <a:endParaRPr lang="en-US" dirty="0"/>
          </a:p>
        </p:txBody>
      </p:sp>
      <p:pic>
        <p:nvPicPr>
          <p:cNvPr id="6" name="Picture 5">
            <a:extLst>
              <a:ext uri="{FF2B5EF4-FFF2-40B4-BE49-F238E27FC236}">
                <a16:creationId xmlns:a16="http://schemas.microsoft.com/office/drawing/2014/main" id="{552E19CF-95A1-4843-A626-0CA9989EDB25}"/>
              </a:ext>
            </a:extLst>
          </p:cNvPr>
          <p:cNvPicPr>
            <a:picLocks noChangeAspect="1"/>
          </p:cNvPicPr>
          <p:nvPr/>
        </p:nvPicPr>
        <p:blipFill rotWithShape="1">
          <a:blip r:embed="rId2"/>
          <a:srcRect l="3594"/>
          <a:stretch/>
        </p:blipFill>
        <p:spPr>
          <a:xfrm>
            <a:off x="8229599" y="1690688"/>
            <a:ext cx="2603071" cy="4561946"/>
          </a:xfrm>
          <a:prstGeom prst="rect">
            <a:avLst/>
          </a:prstGeom>
        </p:spPr>
      </p:pic>
      <p:sp>
        <p:nvSpPr>
          <p:cNvPr id="7" name="TextBox 6">
            <a:extLst>
              <a:ext uri="{FF2B5EF4-FFF2-40B4-BE49-F238E27FC236}">
                <a16:creationId xmlns:a16="http://schemas.microsoft.com/office/drawing/2014/main" id="{A02DBC19-06CE-A448-9794-75695E791356}"/>
              </a:ext>
            </a:extLst>
          </p:cNvPr>
          <p:cNvSpPr txBox="1"/>
          <p:nvPr/>
        </p:nvSpPr>
        <p:spPr>
          <a:xfrm>
            <a:off x="6721434" y="1690688"/>
            <a:ext cx="1710046" cy="369332"/>
          </a:xfrm>
          <a:prstGeom prst="rect">
            <a:avLst/>
          </a:prstGeom>
          <a:noFill/>
        </p:spPr>
        <p:txBody>
          <a:bodyPr wrap="square" rtlCol="0">
            <a:spAutoFit/>
          </a:bodyPr>
          <a:lstStyle/>
          <a:p>
            <a:r>
              <a:rPr lang="en-US" dirty="0"/>
              <a:t>Test Example:</a:t>
            </a:r>
          </a:p>
        </p:txBody>
      </p:sp>
    </p:spTree>
    <p:extLst>
      <p:ext uri="{BB962C8B-B14F-4D97-AF65-F5344CB8AC3E}">
        <p14:creationId xmlns:p14="http://schemas.microsoft.com/office/powerpoint/2010/main" val="92384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Program 1</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1591294"/>
            <a:ext cx="5795159" cy="4524315"/>
          </a:xfrm>
          <a:prstGeom prst="rect">
            <a:avLst/>
          </a:prstGeom>
          <a:noFill/>
        </p:spPr>
        <p:txBody>
          <a:bodyPr wrap="square" rtlCol="0">
            <a:spAutoFit/>
          </a:bodyPr>
          <a:lstStyle/>
          <a:p>
            <a:r>
              <a:rPr lang="en-US" b="1" dirty="0"/>
              <a:t>Program 1</a:t>
            </a:r>
            <a:r>
              <a:rPr lang="en-US" dirty="0"/>
              <a:t>: Find a highest-weight path in a weighted directed acyclic graph</a:t>
            </a:r>
          </a:p>
          <a:p>
            <a:pPr marL="285750" indent="-285750">
              <a:buFont typeface="Arial" panose="020B0604020202020204" pitchFamily="34" charset="0"/>
              <a:buChar char="•"/>
            </a:pPr>
            <a:r>
              <a:rPr lang="en-US" dirty="0"/>
              <a:t>Convert graph by hand into a list of vertices and edges, which you will input into your program </a:t>
            </a:r>
          </a:p>
          <a:p>
            <a:pPr marL="285750" indent="-285750">
              <a:buFont typeface="Arial" panose="020B0604020202020204" pitchFamily="34" charset="0"/>
              <a:buChar char="•"/>
            </a:pPr>
            <a:r>
              <a:rPr lang="en-US" dirty="0"/>
              <a:t>Write a program to output the </a:t>
            </a:r>
          </a:p>
          <a:p>
            <a:pPr marL="1257300" lvl="2" indent="-342900">
              <a:buFont typeface="+mj-lt"/>
              <a:buAutoNum type="arabicPeriod"/>
            </a:pPr>
            <a:r>
              <a:rPr lang="en-US" dirty="0"/>
              <a:t>Path Score</a:t>
            </a:r>
          </a:p>
          <a:p>
            <a:pPr lvl="2"/>
            <a:r>
              <a:rPr lang="en-US" dirty="0"/>
              <a:t>2. The label of the beginning vertex on the path</a:t>
            </a:r>
          </a:p>
          <a:p>
            <a:pPr lvl="2"/>
            <a:r>
              <a:rPr lang="en-US" dirty="0"/>
              <a:t>3. the label of the ending vertex on the path</a:t>
            </a:r>
          </a:p>
          <a:p>
            <a:pPr lvl="2"/>
            <a:r>
              <a:rPr lang="en-US" dirty="0"/>
              <a:t>4. (in order) the labels for all the edges that occur on this path. </a:t>
            </a:r>
          </a:p>
          <a:p>
            <a:pPr marL="285750" indent="-285750">
              <a:buFont typeface="Arial" panose="020B0604020202020204" pitchFamily="34" charset="0"/>
              <a:buChar char="•"/>
            </a:pPr>
            <a:r>
              <a:rPr lang="en-US" dirty="0"/>
              <a:t>Run this program “unconstrained” and with the start and end </a:t>
            </a:r>
            <a:r>
              <a:rPr lang="en-US" dirty="0" err="1"/>
              <a:t>contraints</a:t>
            </a:r>
            <a:r>
              <a:rPr lang="en-US" dirty="0"/>
              <a:t> of “vii” and “</a:t>
            </a:r>
            <a:r>
              <a:rPr lang="en-US" dirty="0" err="1"/>
              <a:t>i</a:t>
            </a:r>
            <a:r>
              <a:rPr lang="en-US" dirty="0"/>
              <a:t>” respectively</a:t>
            </a:r>
          </a:p>
          <a:p>
            <a:pPr lvl="2"/>
            <a:endParaRPr lang="en-US" dirty="0"/>
          </a:p>
          <a:p>
            <a:endParaRPr lang="en-US" dirty="0"/>
          </a:p>
          <a:p>
            <a:pPr lvl="2"/>
            <a:endParaRPr lang="en-US" dirty="0"/>
          </a:p>
          <a:p>
            <a:pPr lvl="2"/>
            <a:endParaRPr lang="en-US" dirty="0"/>
          </a:p>
        </p:txBody>
      </p:sp>
      <p:pic>
        <p:nvPicPr>
          <p:cNvPr id="6" name="Picture 5">
            <a:extLst>
              <a:ext uri="{FF2B5EF4-FFF2-40B4-BE49-F238E27FC236}">
                <a16:creationId xmlns:a16="http://schemas.microsoft.com/office/drawing/2014/main" id="{552E19CF-95A1-4843-A626-0CA9989EDB25}"/>
              </a:ext>
            </a:extLst>
          </p:cNvPr>
          <p:cNvPicPr>
            <a:picLocks noChangeAspect="1"/>
          </p:cNvPicPr>
          <p:nvPr/>
        </p:nvPicPr>
        <p:blipFill rotWithShape="1">
          <a:blip r:embed="rId2"/>
          <a:srcRect l="3594"/>
          <a:stretch/>
        </p:blipFill>
        <p:spPr>
          <a:xfrm>
            <a:off x="8229599" y="1690688"/>
            <a:ext cx="2603071" cy="4561946"/>
          </a:xfrm>
          <a:prstGeom prst="rect">
            <a:avLst/>
          </a:prstGeom>
        </p:spPr>
      </p:pic>
      <p:sp>
        <p:nvSpPr>
          <p:cNvPr id="7" name="TextBox 6">
            <a:extLst>
              <a:ext uri="{FF2B5EF4-FFF2-40B4-BE49-F238E27FC236}">
                <a16:creationId xmlns:a16="http://schemas.microsoft.com/office/drawing/2014/main" id="{A02DBC19-06CE-A448-9794-75695E791356}"/>
              </a:ext>
            </a:extLst>
          </p:cNvPr>
          <p:cNvSpPr txBox="1"/>
          <p:nvPr/>
        </p:nvSpPr>
        <p:spPr>
          <a:xfrm>
            <a:off x="6721434" y="1690688"/>
            <a:ext cx="1710046" cy="369332"/>
          </a:xfrm>
          <a:prstGeom prst="rect">
            <a:avLst/>
          </a:prstGeom>
          <a:noFill/>
        </p:spPr>
        <p:txBody>
          <a:bodyPr wrap="square" rtlCol="0">
            <a:spAutoFit/>
          </a:bodyPr>
          <a:lstStyle/>
          <a:p>
            <a:r>
              <a:rPr lang="en-US" dirty="0"/>
              <a:t>Test Example:</a:t>
            </a:r>
          </a:p>
        </p:txBody>
      </p:sp>
      <p:sp>
        <p:nvSpPr>
          <p:cNvPr id="4" name="Rectangle 3">
            <a:extLst>
              <a:ext uri="{FF2B5EF4-FFF2-40B4-BE49-F238E27FC236}">
                <a16:creationId xmlns:a16="http://schemas.microsoft.com/office/drawing/2014/main" id="{86510B44-E65E-BF41-9B19-325CF6511CDE}"/>
              </a:ext>
            </a:extLst>
          </p:cNvPr>
          <p:cNvSpPr/>
          <p:nvPr/>
        </p:nvSpPr>
        <p:spPr>
          <a:xfrm>
            <a:off x="625434" y="5146113"/>
            <a:ext cx="6096000" cy="1938992"/>
          </a:xfrm>
          <a:prstGeom prst="rect">
            <a:avLst/>
          </a:prstGeom>
        </p:spPr>
        <p:txBody>
          <a:bodyPr>
            <a:spAutoFit/>
          </a:bodyPr>
          <a:lstStyle/>
          <a:p>
            <a:r>
              <a:rPr lang="en-US" b="1" dirty="0">
                <a:effectLst/>
                <a:cs typeface="Consolas" panose="020B0609020204030204" pitchFamily="49" charset="0"/>
              </a:rPr>
              <a:t>Example Input:</a:t>
            </a:r>
          </a:p>
          <a:p>
            <a:r>
              <a:rPr lang="en-US" sz="1400" dirty="0">
                <a:effectLst/>
                <a:latin typeface="Consolas" panose="020B0609020204030204" pitchFamily="49" charset="0"/>
                <a:cs typeface="Consolas" panose="020B0609020204030204" pitchFamily="49" charset="0"/>
              </a:rPr>
              <a:t>V vii START</a:t>
            </a:r>
          </a:p>
          <a:p>
            <a:r>
              <a:rPr lang="en-US" sz="1400" dirty="0">
                <a:effectLst/>
                <a:latin typeface="Consolas" panose="020B0609020204030204" pitchFamily="49" charset="0"/>
                <a:cs typeface="Consolas" panose="020B0609020204030204" pitchFamily="49" charset="0"/>
              </a:rPr>
              <a:t>V vi </a:t>
            </a:r>
          </a:p>
          <a:p>
            <a:r>
              <a:rPr lang="en-US" sz="1400" dirty="0">
                <a:effectLst/>
                <a:latin typeface="Consolas" panose="020B0609020204030204" pitchFamily="49" charset="0"/>
                <a:cs typeface="Consolas" panose="020B0609020204030204" pitchFamily="49" charset="0"/>
              </a:rPr>
              <a:t>V v</a:t>
            </a:r>
          </a:p>
          <a:p>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E A ii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-1</a:t>
            </a:r>
          </a:p>
          <a:p>
            <a:r>
              <a:rPr lang="en-US" sz="1400" dirty="0">
                <a:latin typeface="Consolas" panose="020B0609020204030204" pitchFamily="49" charset="0"/>
                <a:cs typeface="Consolas" panose="020B0609020204030204" pitchFamily="49" charset="0"/>
              </a:rPr>
              <a:t>E B iii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5</a:t>
            </a:r>
          </a:p>
          <a:p>
            <a:endParaRPr lang="en-US" dirty="0">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6770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F296-A3D7-E249-B1EE-4B89902B6D72}"/>
              </a:ext>
            </a:extLst>
          </p:cNvPr>
          <p:cNvSpPr>
            <a:spLocks noGrp="1"/>
          </p:cNvSpPr>
          <p:nvPr>
            <p:ph type="title"/>
          </p:nvPr>
        </p:nvSpPr>
        <p:spPr/>
        <p:txBody>
          <a:bodyPr/>
          <a:lstStyle/>
          <a:p>
            <a:pPr algn="ctr"/>
            <a:r>
              <a:rPr lang="en-US" dirty="0"/>
              <a:t>HW2: Program 1</a:t>
            </a:r>
          </a:p>
        </p:txBody>
      </p:sp>
      <p:sp>
        <p:nvSpPr>
          <p:cNvPr id="3" name="TextBox 2">
            <a:extLst>
              <a:ext uri="{FF2B5EF4-FFF2-40B4-BE49-F238E27FC236}">
                <a16:creationId xmlns:a16="http://schemas.microsoft.com/office/drawing/2014/main" id="{6CBA8937-8C4A-FD4B-9CE8-11DF1D5302AC}"/>
              </a:ext>
            </a:extLst>
          </p:cNvPr>
          <p:cNvSpPr txBox="1"/>
          <p:nvPr/>
        </p:nvSpPr>
        <p:spPr>
          <a:xfrm>
            <a:off x="498762" y="1591294"/>
            <a:ext cx="5795159" cy="4801314"/>
          </a:xfrm>
          <a:prstGeom prst="rect">
            <a:avLst/>
          </a:prstGeom>
          <a:noFill/>
        </p:spPr>
        <p:txBody>
          <a:bodyPr wrap="square" rtlCol="0">
            <a:spAutoFit/>
          </a:bodyPr>
          <a:lstStyle/>
          <a:p>
            <a:r>
              <a:rPr lang="en-US" b="1" dirty="0"/>
              <a:t>Program 1</a:t>
            </a:r>
            <a:r>
              <a:rPr lang="en-US" dirty="0"/>
              <a:t>: Find a highest-weight path in a weighted directed acyclic graph</a:t>
            </a:r>
          </a:p>
          <a:p>
            <a:pPr marL="285750" indent="-285750">
              <a:buFont typeface="Arial" panose="020B0604020202020204" pitchFamily="34" charset="0"/>
              <a:buChar char="•"/>
            </a:pPr>
            <a:r>
              <a:rPr lang="en-US" dirty="0"/>
              <a:t>Convert graph by hand into a list of vertices and edges, which you will input into your program </a:t>
            </a:r>
          </a:p>
          <a:p>
            <a:pPr marL="285750" indent="-285750">
              <a:buFont typeface="Arial" panose="020B0604020202020204" pitchFamily="34" charset="0"/>
              <a:buChar char="•"/>
            </a:pPr>
            <a:r>
              <a:rPr lang="en-US" dirty="0"/>
              <a:t>Write a program to output the </a:t>
            </a:r>
          </a:p>
          <a:p>
            <a:pPr marL="1257300" lvl="2" indent="-342900">
              <a:buFont typeface="+mj-lt"/>
              <a:buAutoNum type="arabicPeriod"/>
            </a:pPr>
            <a:r>
              <a:rPr lang="en-US" dirty="0"/>
              <a:t>Path Score</a:t>
            </a:r>
          </a:p>
          <a:p>
            <a:pPr lvl="2"/>
            <a:r>
              <a:rPr lang="en-US" dirty="0"/>
              <a:t>2. The label of the beginning vertex on the path</a:t>
            </a:r>
          </a:p>
          <a:p>
            <a:pPr lvl="2"/>
            <a:r>
              <a:rPr lang="en-US" dirty="0"/>
              <a:t>3. the label of the ending vertex on the path</a:t>
            </a:r>
          </a:p>
          <a:p>
            <a:pPr lvl="2"/>
            <a:r>
              <a:rPr lang="en-US" dirty="0"/>
              <a:t>4. (in order) the labels for all the edges that occur on this path. </a:t>
            </a:r>
          </a:p>
          <a:p>
            <a:pPr marL="285750" indent="-285750">
              <a:buFont typeface="Arial" panose="020B0604020202020204" pitchFamily="34" charset="0"/>
              <a:buChar char="•"/>
            </a:pPr>
            <a:r>
              <a:rPr lang="en-US" dirty="0"/>
              <a:t>Run this program “unconstrained” and with the start and end constraints of “vii” and “</a:t>
            </a:r>
            <a:r>
              <a:rPr lang="en-US" dirty="0" err="1"/>
              <a:t>i</a:t>
            </a:r>
            <a:r>
              <a:rPr lang="en-US" dirty="0"/>
              <a:t>” respectively</a:t>
            </a:r>
          </a:p>
          <a:p>
            <a:pPr lvl="2"/>
            <a:endParaRPr lang="en-US" dirty="0"/>
          </a:p>
          <a:p>
            <a:r>
              <a:rPr lang="en-US" dirty="0"/>
              <a:t>Example output: </a:t>
            </a:r>
          </a:p>
          <a:p>
            <a:endParaRPr lang="en-US" dirty="0"/>
          </a:p>
          <a:p>
            <a:pPr lvl="2"/>
            <a:endParaRPr lang="en-US" dirty="0"/>
          </a:p>
          <a:p>
            <a:pPr lvl="2"/>
            <a:endParaRPr lang="en-US" dirty="0"/>
          </a:p>
        </p:txBody>
      </p:sp>
      <p:pic>
        <p:nvPicPr>
          <p:cNvPr id="6" name="Picture 5">
            <a:extLst>
              <a:ext uri="{FF2B5EF4-FFF2-40B4-BE49-F238E27FC236}">
                <a16:creationId xmlns:a16="http://schemas.microsoft.com/office/drawing/2014/main" id="{552E19CF-95A1-4843-A626-0CA9989EDB25}"/>
              </a:ext>
            </a:extLst>
          </p:cNvPr>
          <p:cNvPicPr>
            <a:picLocks noChangeAspect="1"/>
          </p:cNvPicPr>
          <p:nvPr/>
        </p:nvPicPr>
        <p:blipFill rotWithShape="1">
          <a:blip r:embed="rId2"/>
          <a:srcRect l="3594"/>
          <a:stretch/>
        </p:blipFill>
        <p:spPr>
          <a:xfrm>
            <a:off x="8229599" y="1690688"/>
            <a:ext cx="2603071" cy="4561946"/>
          </a:xfrm>
          <a:prstGeom prst="rect">
            <a:avLst/>
          </a:prstGeom>
        </p:spPr>
      </p:pic>
      <p:sp>
        <p:nvSpPr>
          <p:cNvPr id="7" name="TextBox 6">
            <a:extLst>
              <a:ext uri="{FF2B5EF4-FFF2-40B4-BE49-F238E27FC236}">
                <a16:creationId xmlns:a16="http://schemas.microsoft.com/office/drawing/2014/main" id="{A02DBC19-06CE-A448-9794-75695E791356}"/>
              </a:ext>
            </a:extLst>
          </p:cNvPr>
          <p:cNvSpPr txBox="1"/>
          <p:nvPr/>
        </p:nvSpPr>
        <p:spPr>
          <a:xfrm>
            <a:off x="6721434" y="1690688"/>
            <a:ext cx="1710046" cy="369332"/>
          </a:xfrm>
          <a:prstGeom prst="rect">
            <a:avLst/>
          </a:prstGeom>
          <a:noFill/>
        </p:spPr>
        <p:txBody>
          <a:bodyPr wrap="square" rtlCol="0">
            <a:spAutoFit/>
          </a:bodyPr>
          <a:lstStyle/>
          <a:p>
            <a:r>
              <a:rPr lang="en-US" dirty="0"/>
              <a:t>Test Example:</a:t>
            </a:r>
          </a:p>
        </p:txBody>
      </p:sp>
      <p:sp>
        <p:nvSpPr>
          <p:cNvPr id="4" name="TextBox 3">
            <a:extLst>
              <a:ext uri="{FF2B5EF4-FFF2-40B4-BE49-F238E27FC236}">
                <a16:creationId xmlns:a16="http://schemas.microsoft.com/office/drawing/2014/main" id="{A6D16434-0C7F-B84E-838D-4F67796E9294}"/>
              </a:ext>
            </a:extLst>
          </p:cNvPr>
          <p:cNvSpPr txBox="1"/>
          <p:nvPr/>
        </p:nvSpPr>
        <p:spPr>
          <a:xfrm>
            <a:off x="5106390" y="5259940"/>
            <a:ext cx="1401288" cy="1477328"/>
          </a:xfrm>
          <a:prstGeom prst="rect">
            <a:avLst/>
          </a:prstGeom>
          <a:noFill/>
        </p:spPr>
        <p:txBody>
          <a:bodyPr wrap="square" rtlCol="0">
            <a:spAutoFit/>
          </a:bodyPr>
          <a:lstStyle/>
          <a:p>
            <a:r>
              <a:rPr lang="en-US" dirty="0"/>
              <a:t>Part 2 </a:t>
            </a:r>
          </a:p>
          <a:p>
            <a:r>
              <a:rPr lang="en-US" dirty="0"/>
              <a:t>Score: 4.0 Begin: vii</a:t>
            </a:r>
          </a:p>
          <a:p>
            <a:r>
              <a:rPr lang="en-US" dirty="0"/>
              <a:t>End: </a:t>
            </a:r>
            <a:r>
              <a:rPr lang="en-US" dirty="0" err="1"/>
              <a:t>i</a:t>
            </a:r>
            <a:r>
              <a:rPr lang="en-US" dirty="0"/>
              <a:t> </a:t>
            </a:r>
          </a:p>
          <a:p>
            <a:r>
              <a:rPr lang="en-US" dirty="0"/>
              <a:t>Path: LIDA</a:t>
            </a:r>
          </a:p>
        </p:txBody>
      </p:sp>
      <p:sp>
        <p:nvSpPr>
          <p:cNvPr id="8" name="TextBox 7">
            <a:extLst>
              <a:ext uri="{FF2B5EF4-FFF2-40B4-BE49-F238E27FC236}">
                <a16:creationId xmlns:a16="http://schemas.microsoft.com/office/drawing/2014/main" id="{06EFD542-0E90-0D4E-9194-2FEC36CE6BA6}"/>
              </a:ext>
            </a:extLst>
          </p:cNvPr>
          <p:cNvSpPr txBox="1"/>
          <p:nvPr/>
        </p:nvSpPr>
        <p:spPr>
          <a:xfrm>
            <a:off x="2695697" y="5259940"/>
            <a:ext cx="1401288" cy="1477328"/>
          </a:xfrm>
          <a:prstGeom prst="rect">
            <a:avLst/>
          </a:prstGeom>
          <a:noFill/>
        </p:spPr>
        <p:txBody>
          <a:bodyPr wrap="square" rtlCol="0">
            <a:spAutoFit/>
          </a:bodyPr>
          <a:lstStyle/>
          <a:p>
            <a:r>
              <a:rPr lang="en-US" dirty="0"/>
              <a:t>Part 1 </a:t>
            </a:r>
          </a:p>
          <a:p>
            <a:r>
              <a:rPr lang="en-US" dirty="0"/>
              <a:t>Score: 8.0 </a:t>
            </a:r>
          </a:p>
          <a:p>
            <a:r>
              <a:rPr lang="en-US" dirty="0"/>
              <a:t>Begin: vi </a:t>
            </a:r>
          </a:p>
          <a:p>
            <a:r>
              <a:rPr lang="en-US" dirty="0"/>
              <a:t>End: ii </a:t>
            </a:r>
          </a:p>
          <a:p>
            <a:r>
              <a:rPr lang="en-US" dirty="0"/>
              <a:t>Path: ID</a:t>
            </a:r>
          </a:p>
        </p:txBody>
      </p:sp>
    </p:spTree>
    <p:extLst>
      <p:ext uri="{BB962C8B-B14F-4D97-AF65-F5344CB8AC3E}">
        <p14:creationId xmlns:p14="http://schemas.microsoft.com/office/powerpoint/2010/main" val="374040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2112</Words>
  <Application>Microsoft Office PowerPoint</Application>
  <PresentationFormat>Widescreen</PresentationFormat>
  <Paragraphs>297</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Consolas</vt:lpstr>
      <vt:lpstr>Office Theme</vt:lpstr>
      <vt:lpstr>Week 2 Discussion Section Genome 540</vt:lpstr>
      <vt:lpstr>Agenda</vt:lpstr>
      <vt:lpstr>HW2: Highest Weighted Path for Directed Acyclic Graphs (DAGs)</vt:lpstr>
      <vt:lpstr>HW2: Highest Weighted Path for Directed Acyclic Graphs (DAGs)</vt:lpstr>
      <vt:lpstr>HW2: Write two programs</vt:lpstr>
      <vt:lpstr>HW2: Program 1</vt:lpstr>
      <vt:lpstr>HW2: Program 1</vt:lpstr>
      <vt:lpstr>HW2: Program 1</vt:lpstr>
      <vt:lpstr>HW2: Program 1</vt:lpstr>
      <vt:lpstr>HW2: Program 1</vt:lpstr>
      <vt:lpstr>Program 1 Algorithm</vt:lpstr>
      <vt:lpstr>HW2: Program 2</vt:lpstr>
      <vt:lpstr>HW2: Program 2</vt:lpstr>
      <vt:lpstr>HW2: Program 2</vt:lpstr>
      <vt:lpstr>HW2: Program 2</vt:lpstr>
      <vt:lpstr>Any Questions on HW2?</vt:lpstr>
      <vt:lpstr>Other DAG Algorithms</vt:lpstr>
      <vt:lpstr>What if graph has cycles?</vt:lpstr>
      <vt:lpstr>What if graph has cycles? (no negative edges)</vt:lpstr>
      <vt:lpstr>PowerPoint Presentation</vt:lpstr>
      <vt:lpstr>Make and Makefile</vt:lpstr>
      <vt:lpstr>Example Makefile</vt:lpstr>
      <vt:lpstr>Example Makefile </vt:lpstr>
      <vt:lpstr>Makefile for WDAG HW</vt:lpstr>
      <vt:lpstr>Snakemake</vt:lpstr>
      <vt:lpstr>Intro slides for Snakemake</vt:lpstr>
      <vt:lpstr>PowerPoint Presentation</vt:lpstr>
      <vt:lpstr>PowerPoint Presentation</vt:lpstr>
      <vt:lpstr>PowerPoint Presentation</vt:lpstr>
      <vt:lpstr>More C++ Tips</vt:lpstr>
      <vt:lpstr>C++: heap vs. stack memory</vt:lpstr>
      <vt:lpstr>C++: arrays &amp; vectors</vt:lpstr>
      <vt:lpstr>C++: sorting &amp; comparators</vt:lpstr>
      <vt:lpstr>C++: iterators</vt:lpstr>
      <vt:lpstr>See you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Discussion Section Genome 540</dc:title>
  <dc:creator>Eliah G. Overbey</dc:creator>
  <cp:lastModifiedBy>mvollger</cp:lastModifiedBy>
  <cp:revision>69</cp:revision>
  <dcterms:created xsi:type="dcterms:W3CDTF">2019-01-16T20:29:50Z</dcterms:created>
  <dcterms:modified xsi:type="dcterms:W3CDTF">2020-01-16T19:51:31Z</dcterms:modified>
</cp:coreProperties>
</file>