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0"/>
  </p:notesMasterIdLst>
  <p:sldIdLst>
    <p:sldId id="256" r:id="rId2"/>
    <p:sldId id="269" r:id="rId3"/>
    <p:sldId id="259" r:id="rId4"/>
    <p:sldId id="268" r:id="rId5"/>
    <p:sldId id="304" r:id="rId6"/>
    <p:sldId id="257" r:id="rId7"/>
    <p:sldId id="313" r:id="rId8"/>
    <p:sldId id="267" r:id="rId9"/>
    <p:sldId id="305" r:id="rId10"/>
    <p:sldId id="270" r:id="rId11"/>
    <p:sldId id="271" r:id="rId12"/>
    <p:sldId id="272" r:id="rId13"/>
    <p:sldId id="274" r:id="rId14"/>
    <p:sldId id="282" r:id="rId15"/>
    <p:sldId id="275" r:id="rId16"/>
    <p:sldId id="283" r:id="rId17"/>
    <p:sldId id="276" r:id="rId18"/>
    <p:sldId id="284" r:id="rId19"/>
    <p:sldId id="277" r:id="rId20"/>
    <p:sldId id="285" r:id="rId21"/>
    <p:sldId id="278" r:id="rId22"/>
    <p:sldId id="281" r:id="rId23"/>
    <p:sldId id="279" r:id="rId24"/>
    <p:sldId id="280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18" r:id="rId44"/>
    <p:sldId id="319" r:id="rId45"/>
    <p:sldId id="320" r:id="rId46"/>
    <p:sldId id="316" r:id="rId47"/>
    <p:sldId id="317" r:id="rId48"/>
    <p:sldId id="273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57"/>
    <p:restoredTop sz="94626"/>
  </p:normalViewPr>
  <p:slideViewPr>
    <p:cSldViewPr snapToGrid="0" snapToObjects="1">
      <p:cViewPr varScale="1">
        <p:scale>
          <a:sx n="59" d="100"/>
          <a:sy n="59" d="100"/>
        </p:scale>
        <p:origin x="72" y="10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21ED3-6C89-9F43-9AFB-9F974EBB5E24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06B43F-353D-2047-9806-0B7A0017F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008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find the maximal d segments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4FAD4-AC2B-2649-8C05-5E63DE3276F9}" type="slidenum"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757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4FAD4-AC2B-2649-8C05-5E63DE3276F9}" type="slidenum"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35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4FAD4-AC2B-2649-8C05-5E63DE3276F9}" type="slidenum"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680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5F3C7-CEE6-FA42-8BA2-29FECB149C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31F236-865A-344C-81B4-419A20C762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D2A68-DADA-EA4C-89BB-E2689C731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6A31-8CC5-4A49-8A59-1BD8E1616607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9E8057-FB32-5F46-81F1-FB3B34282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D1126F-17CC-A644-A49C-C03B7DC99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756B9-DD69-914C-9BFF-C105BA083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81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653A4-6BF9-F741-B333-D08B8F213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B80796-354C-C944-BC96-47333A465E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D3BEC9-F0AA-7F40-9D91-B1C98DE75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6A31-8CC5-4A49-8A59-1BD8E1616607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D4BF5B-8642-5045-B0D7-F0701BB6F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8E2DA-F7DC-FD47-953C-2CDD70169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756B9-DD69-914C-9BFF-C105BA083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806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5A7DFA-AAB5-4141-AB3D-3E53C22E58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AEE20E-9130-E047-B726-1C2AAD3C9B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80A521-6551-EF48-A894-17A4CFC68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6A31-8CC5-4A49-8A59-1BD8E1616607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0FBFF1-ACA6-DE4C-97E7-5F5CBE322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A90A8B-1C59-9741-9964-A02EF7E17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756B9-DD69-914C-9BFF-C105BA083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95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53774-B9EF-354E-904D-80218ED82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DDD84-CA7F-EC45-A8BF-5E9F7D826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61CD7-D5F3-F94E-B1C0-5BE106C84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6A31-8CC5-4A49-8A59-1BD8E1616607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33CC3C-C465-854A-8194-9508AD2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BB92A-E621-A14A-8B37-45B2FAC0B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756B9-DD69-914C-9BFF-C105BA083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317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05895-FE3C-234E-8F49-B824C3D77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811D5B-DF1B-164E-A0F5-868B4FAD3F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9B965B-C8ED-E149-8BBD-93A41D28A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6A31-8CC5-4A49-8A59-1BD8E1616607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09E46-3A89-D74E-B64E-109874C26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E2EB8-3337-994B-885A-DCF014734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756B9-DD69-914C-9BFF-C105BA083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69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A63F4-0484-434D-B449-6CA6A6954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952CE-9196-904D-9B5E-096CF434EE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891960-B596-C14B-BF68-03205E3B76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01655C-0DE0-A84D-BD20-EC182F322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6A31-8CC5-4A49-8A59-1BD8E1616607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6A0113-8CF5-5140-A493-8912B1E8F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2DCE6E-8AB5-024C-99E8-7950BD1F6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756B9-DD69-914C-9BFF-C105BA083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523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E8A4D-1D1A-D44F-8D56-7A480E82B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612CC4-0330-904B-943C-F88EBB06A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B4E55F-84A6-B44A-8939-43A9F4984A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B770F7-25DA-214F-B7B8-F94F7C1406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310DC6-F86A-D842-819F-8DEAD7047D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699BE9-1B8A-5A42-AED2-6928C97B5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6A31-8CC5-4A49-8A59-1BD8E1616607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61BC40-5426-6E44-BC47-12E323726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44B33B-766B-5948-8E2B-9CC88697D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756B9-DD69-914C-9BFF-C105BA083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431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D8D32-0510-BB4E-9EF5-B91131AE7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12B1D7-020D-D340-8357-D56EA83F6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6A31-8CC5-4A49-8A59-1BD8E1616607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C6637A-F1F1-2347-AE06-403EEFBF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C3CC7C-A987-8247-B683-DB3F97B32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756B9-DD69-914C-9BFF-C105BA083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76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A31657-508B-514A-A947-99A9E8B40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6A31-8CC5-4A49-8A59-1BD8E1616607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FBD094-7D4B-0949-9DC4-B9B4AE5B5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92AC9-95A7-B04C-ADA7-A89C8C807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756B9-DD69-914C-9BFF-C105BA083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943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E3AFB-0916-5F4A-B279-65C65247A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3CEB1-0844-4047-AE53-FDEA21D51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04867F-9025-1C45-BFC7-9C1AB1FDF0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63DB57-775A-274D-9FD0-7215631EA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6A31-8CC5-4A49-8A59-1BD8E1616607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71B5F6-5A99-4845-8A60-EA2B5AB14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D9B049-BF62-AD4A-8020-05A49169E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756B9-DD69-914C-9BFF-C105BA083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284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2C3C1-AC9E-A34C-AEBB-6692A1615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B25796-E7AD-EA41-B648-7BC700FE8F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D9B0E7-23E7-E34A-9E54-0BA6E32B27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872A8F-5B8E-FB42-AD49-4E677ACC5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6A31-8CC5-4A49-8A59-1BD8E1616607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AAB7CB-E3D6-6149-9140-6576AE0F8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78078A-EE2F-F54D-B232-0254FF476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756B9-DD69-914C-9BFF-C105BA083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471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C0C52C-DB55-0647-AD9A-C62747AED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808A2D-39AD-9E44-AF0D-DD6E62B9D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E2F25F-E7F4-6542-815D-D13413C8FB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56A31-8CC5-4A49-8A59-1BD8E1616607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C62FDB-B65A-4D4C-A254-F63DA1C761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DA774A-91C5-8A4B-BE84-4B976CA020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756B9-DD69-914C-9BFF-C105BA083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529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mrvollger/SnakemakeTutorial/tree/master/540_smk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52666-68E1-B14E-9A12-A6DA0B7321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Genome 540: Discussion Section </a:t>
            </a:r>
            <a:br>
              <a:rPr lang="en-US" dirty="0"/>
            </a:br>
            <a:r>
              <a:rPr lang="en-US" dirty="0"/>
              <a:t>Week 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5E37F9-8528-AD4A-BB7A-81DA695C9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75171"/>
            <a:ext cx="9144000" cy="1655762"/>
          </a:xfrm>
        </p:spPr>
        <p:txBody>
          <a:bodyPr/>
          <a:lstStyle/>
          <a:p>
            <a:r>
              <a:rPr lang="en-US" dirty="0"/>
              <a:t>Mitchel Vollger</a:t>
            </a:r>
          </a:p>
        </p:txBody>
      </p:sp>
    </p:spTree>
    <p:extLst>
      <p:ext uri="{BB962C8B-B14F-4D97-AF65-F5344CB8AC3E}">
        <p14:creationId xmlns:p14="http://schemas.microsoft.com/office/powerpoint/2010/main" val="3349933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21814" y="388437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3416301" y="4540620"/>
            <a:ext cx="322496" cy="341651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3733471" y="4064772"/>
            <a:ext cx="199449" cy="429680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4223304" y="3299077"/>
            <a:ext cx="251429" cy="313836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3946682" y="3679448"/>
            <a:ext cx="235816" cy="342419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4545928" y="3297499"/>
            <a:ext cx="251849" cy="241370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842203" y="2583597"/>
            <a:ext cx="669458" cy="989121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endCxn id="30" idx="4"/>
          </p:cNvCxnSpPr>
          <p:nvPr/>
        </p:nvCxnSpPr>
        <p:spPr>
          <a:xfrm>
            <a:off x="5530128" y="2577003"/>
            <a:ext cx="237203" cy="968338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6340226" y="3106303"/>
            <a:ext cx="687246" cy="944230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7017251" y="3131845"/>
            <a:ext cx="325915" cy="444174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7366671" y="2253890"/>
            <a:ext cx="818563" cy="1321391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8228268" y="2267797"/>
            <a:ext cx="542927" cy="705838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3153993" y="4696159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0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3416300" y="4891167"/>
            <a:ext cx="541020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>
            <a:spLocks noChangeAspect="1"/>
          </p:cNvSpPr>
          <p:nvPr/>
        </p:nvSpPr>
        <p:spPr>
          <a:xfrm>
            <a:off x="3660099" y="4473166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3864339" y="3980366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4136035" y="3588749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4441457" y="3208379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4769365" y="3468832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5097273" y="3032248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5458909" y="2528204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6601905" y="3525051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6952298" y="3099709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4" name="Oval 33"/>
          <p:cNvSpPr>
            <a:spLocks noChangeAspect="1"/>
          </p:cNvSpPr>
          <p:nvPr/>
        </p:nvSpPr>
        <p:spPr>
          <a:xfrm>
            <a:off x="7291448" y="3483829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5" name="Oval 34"/>
          <p:cNvSpPr>
            <a:spLocks noChangeAspect="1"/>
          </p:cNvSpPr>
          <p:nvPr/>
        </p:nvSpPr>
        <p:spPr>
          <a:xfrm>
            <a:off x="7574387" y="3092211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6" name="Oval 35"/>
          <p:cNvSpPr>
            <a:spLocks noChangeAspect="1"/>
          </p:cNvSpPr>
          <p:nvPr/>
        </p:nvSpPr>
        <p:spPr>
          <a:xfrm>
            <a:off x="7563144" y="3092211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Oval 36"/>
          <p:cNvSpPr>
            <a:spLocks noChangeAspect="1"/>
          </p:cNvSpPr>
          <p:nvPr/>
        </p:nvSpPr>
        <p:spPr>
          <a:xfrm>
            <a:off x="7846082" y="2621894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Oval 37"/>
          <p:cNvSpPr>
            <a:spLocks noChangeAspect="1"/>
          </p:cNvSpPr>
          <p:nvPr/>
        </p:nvSpPr>
        <p:spPr>
          <a:xfrm>
            <a:off x="8151505" y="2185308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9" name="Oval 38"/>
          <p:cNvSpPr>
            <a:spLocks noChangeAspect="1"/>
          </p:cNvSpPr>
          <p:nvPr/>
        </p:nvSpPr>
        <p:spPr>
          <a:xfrm>
            <a:off x="8445685" y="2558186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0" name="Oval 39"/>
          <p:cNvSpPr>
            <a:spLocks noChangeAspect="1"/>
          </p:cNvSpPr>
          <p:nvPr/>
        </p:nvSpPr>
        <p:spPr>
          <a:xfrm>
            <a:off x="8728622" y="2931063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5" name="TextBox 84"/>
          <p:cNvSpPr txBox="1"/>
          <p:nvPr/>
        </p:nvSpPr>
        <p:spPr>
          <a:xfrm>
            <a:off x="6355786" y="2975971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D</a:t>
            </a:r>
          </a:p>
        </p:txBody>
      </p:sp>
      <p:cxnSp>
        <p:nvCxnSpPr>
          <p:cNvPr id="49" name="Straight Connector 48"/>
          <p:cNvCxnSpPr/>
          <p:nvPr/>
        </p:nvCxnSpPr>
        <p:spPr>
          <a:xfrm flipH="1">
            <a:off x="5765331" y="2929450"/>
            <a:ext cx="274076" cy="584181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052689" y="3009779"/>
            <a:ext cx="266707" cy="980202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>
            <a:spLocks noChangeAspect="1"/>
          </p:cNvSpPr>
          <p:nvPr/>
        </p:nvSpPr>
        <p:spPr>
          <a:xfrm>
            <a:off x="6270249" y="3946647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5698750" y="3408180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5959203" y="2917826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9" name="Straight Connector 8"/>
          <p:cNvCxnSpPr/>
          <p:nvPr/>
        </p:nvCxnSpPr>
        <p:spPr>
          <a:xfrm>
            <a:off x="3416300" y="1777683"/>
            <a:ext cx="0" cy="312420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Oval 99"/>
          <p:cNvSpPr>
            <a:spLocks noChangeAspect="1"/>
          </p:cNvSpPr>
          <p:nvPr/>
        </p:nvSpPr>
        <p:spPr>
          <a:xfrm>
            <a:off x="3370100" y="4797628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77" name="Straight Arrow Connector 76"/>
          <p:cNvCxnSpPr/>
          <p:nvPr/>
        </p:nvCxnSpPr>
        <p:spPr>
          <a:xfrm flipH="1">
            <a:off x="6344628" y="2583597"/>
            <a:ext cx="0" cy="126706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4511673" y="3384935"/>
            <a:ext cx="0" cy="147408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3416300" y="5358306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sequence position</a:t>
            </a:r>
          </a:p>
        </p:txBody>
      </p:sp>
      <p:sp>
        <p:nvSpPr>
          <p:cNvPr id="76" name="TextBox 75"/>
          <p:cNvSpPr txBox="1"/>
          <p:nvPr/>
        </p:nvSpPr>
        <p:spPr>
          <a:xfrm rot="16200000">
            <a:off x="1252881" y="3145311"/>
            <a:ext cx="3104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cumulative score</a:t>
            </a:r>
          </a:p>
        </p:txBody>
      </p:sp>
    </p:spTree>
    <p:extLst>
      <p:ext uri="{BB962C8B-B14F-4D97-AF65-F5344CB8AC3E}">
        <p14:creationId xmlns:p14="http://schemas.microsoft.com/office/powerpoint/2010/main" val="392378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21814" y="388437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B050"/>
                </a:solidFill>
              </a:rPr>
              <a:t>S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3416301" y="4540620"/>
            <a:ext cx="322496" cy="341651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3733471" y="4064772"/>
            <a:ext cx="199449" cy="429680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4223304" y="3299077"/>
            <a:ext cx="251429" cy="313836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3946682" y="3679448"/>
            <a:ext cx="235816" cy="342419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4545928" y="3297499"/>
            <a:ext cx="251849" cy="241370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842203" y="2583597"/>
            <a:ext cx="669458" cy="989121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endCxn id="30" idx="4"/>
          </p:cNvCxnSpPr>
          <p:nvPr/>
        </p:nvCxnSpPr>
        <p:spPr>
          <a:xfrm>
            <a:off x="5530128" y="2577003"/>
            <a:ext cx="237203" cy="968338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6340226" y="3106303"/>
            <a:ext cx="687246" cy="944230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7017251" y="3131845"/>
            <a:ext cx="325915" cy="444174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7366671" y="2253890"/>
            <a:ext cx="818563" cy="1321391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8228268" y="2267797"/>
            <a:ext cx="542927" cy="705838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3153993" y="4696159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0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3416300" y="4891167"/>
            <a:ext cx="541020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>
            <a:spLocks noChangeAspect="1"/>
          </p:cNvSpPr>
          <p:nvPr/>
        </p:nvSpPr>
        <p:spPr>
          <a:xfrm>
            <a:off x="3660099" y="4473166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3864339" y="3980366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4136035" y="3588749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4441457" y="3208379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4769365" y="3468832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5097273" y="3032248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5458909" y="2528204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6601905" y="3525051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6952298" y="3099709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4" name="Oval 33"/>
          <p:cNvSpPr>
            <a:spLocks noChangeAspect="1"/>
          </p:cNvSpPr>
          <p:nvPr/>
        </p:nvSpPr>
        <p:spPr>
          <a:xfrm>
            <a:off x="7291448" y="3483829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5" name="Oval 34"/>
          <p:cNvSpPr>
            <a:spLocks noChangeAspect="1"/>
          </p:cNvSpPr>
          <p:nvPr/>
        </p:nvSpPr>
        <p:spPr>
          <a:xfrm>
            <a:off x="7574387" y="3092211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6" name="Oval 35"/>
          <p:cNvSpPr>
            <a:spLocks noChangeAspect="1"/>
          </p:cNvSpPr>
          <p:nvPr/>
        </p:nvSpPr>
        <p:spPr>
          <a:xfrm>
            <a:off x="7563144" y="3092211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Oval 36"/>
          <p:cNvSpPr>
            <a:spLocks noChangeAspect="1"/>
          </p:cNvSpPr>
          <p:nvPr/>
        </p:nvSpPr>
        <p:spPr>
          <a:xfrm>
            <a:off x="7846082" y="2621894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Oval 37"/>
          <p:cNvSpPr>
            <a:spLocks noChangeAspect="1"/>
          </p:cNvSpPr>
          <p:nvPr/>
        </p:nvSpPr>
        <p:spPr>
          <a:xfrm>
            <a:off x="8151505" y="2185308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9" name="Oval 38"/>
          <p:cNvSpPr>
            <a:spLocks noChangeAspect="1"/>
          </p:cNvSpPr>
          <p:nvPr/>
        </p:nvSpPr>
        <p:spPr>
          <a:xfrm>
            <a:off x="8445685" y="2558186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0" name="Oval 39"/>
          <p:cNvSpPr>
            <a:spLocks noChangeAspect="1"/>
          </p:cNvSpPr>
          <p:nvPr/>
        </p:nvSpPr>
        <p:spPr>
          <a:xfrm>
            <a:off x="8728622" y="2931063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5" name="TextBox 84"/>
          <p:cNvSpPr txBox="1"/>
          <p:nvPr/>
        </p:nvSpPr>
        <p:spPr>
          <a:xfrm>
            <a:off x="6355786" y="2975971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D</a:t>
            </a:r>
          </a:p>
        </p:txBody>
      </p:sp>
      <p:cxnSp>
        <p:nvCxnSpPr>
          <p:cNvPr id="86" name="Straight Connector 85"/>
          <p:cNvCxnSpPr/>
          <p:nvPr/>
        </p:nvCxnSpPr>
        <p:spPr>
          <a:xfrm flipV="1">
            <a:off x="3438219" y="5044448"/>
            <a:ext cx="2089270" cy="3328"/>
          </a:xfrm>
          <a:prstGeom prst="line">
            <a:avLst/>
          </a:prstGeom>
          <a:ln w="38100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100" idx="4"/>
          </p:cNvCxnSpPr>
          <p:nvPr/>
        </p:nvCxnSpPr>
        <p:spPr>
          <a:xfrm flipH="1">
            <a:off x="3438221" y="4934788"/>
            <a:ext cx="461" cy="125688"/>
          </a:xfrm>
          <a:prstGeom prst="line">
            <a:avLst/>
          </a:prstGeom>
          <a:ln w="285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28" idx="4"/>
          </p:cNvCxnSpPr>
          <p:nvPr/>
        </p:nvCxnSpPr>
        <p:spPr>
          <a:xfrm>
            <a:off x="5527489" y="2665364"/>
            <a:ext cx="0" cy="2368146"/>
          </a:xfrm>
          <a:prstGeom prst="line">
            <a:avLst/>
          </a:prstGeom>
          <a:ln w="285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5765331" y="2929450"/>
            <a:ext cx="274076" cy="584181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052689" y="3009779"/>
            <a:ext cx="266707" cy="980202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>
            <a:spLocks noChangeAspect="1"/>
          </p:cNvSpPr>
          <p:nvPr/>
        </p:nvSpPr>
        <p:spPr>
          <a:xfrm>
            <a:off x="6270249" y="3946647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5698750" y="3408180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5959203" y="2917826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9" name="Straight Connector 8"/>
          <p:cNvCxnSpPr/>
          <p:nvPr/>
        </p:nvCxnSpPr>
        <p:spPr>
          <a:xfrm>
            <a:off x="3416300" y="1777683"/>
            <a:ext cx="0" cy="312420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Oval 99"/>
          <p:cNvSpPr>
            <a:spLocks noChangeAspect="1"/>
          </p:cNvSpPr>
          <p:nvPr/>
        </p:nvSpPr>
        <p:spPr>
          <a:xfrm>
            <a:off x="3370100" y="4797628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77" name="Straight Arrow Connector 76"/>
          <p:cNvCxnSpPr/>
          <p:nvPr/>
        </p:nvCxnSpPr>
        <p:spPr>
          <a:xfrm flipH="1">
            <a:off x="6344628" y="2583597"/>
            <a:ext cx="0" cy="126706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4511673" y="3384935"/>
            <a:ext cx="0" cy="147408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3416300" y="5358306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sequence position</a:t>
            </a:r>
          </a:p>
        </p:txBody>
      </p:sp>
      <p:sp>
        <p:nvSpPr>
          <p:cNvPr id="76" name="TextBox 75"/>
          <p:cNvSpPr txBox="1"/>
          <p:nvPr/>
        </p:nvSpPr>
        <p:spPr>
          <a:xfrm rot="16200000">
            <a:off x="1252881" y="3145311"/>
            <a:ext cx="3104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cumulative score</a:t>
            </a:r>
          </a:p>
        </p:txBody>
      </p:sp>
    </p:spTree>
    <p:extLst>
      <p:ext uri="{BB962C8B-B14F-4D97-AF65-F5344CB8AC3E}">
        <p14:creationId xmlns:p14="http://schemas.microsoft.com/office/powerpoint/2010/main" val="2816339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21814" y="388437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B050"/>
                </a:solidFill>
              </a:rPr>
              <a:t>S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3416301" y="4540620"/>
            <a:ext cx="322496" cy="341651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3733471" y="4064772"/>
            <a:ext cx="199449" cy="429680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4223304" y="3299077"/>
            <a:ext cx="251429" cy="313836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3946682" y="3679448"/>
            <a:ext cx="235816" cy="342419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4545928" y="3297499"/>
            <a:ext cx="251849" cy="241370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842203" y="2583597"/>
            <a:ext cx="669458" cy="989121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endCxn id="30" idx="4"/>
          </p:cNvCxnSpPr>
          <p:nvPr/>
        </p:nvCxnSpPr>
        <p:spPr>
          <a:xfrm>
            <a:off x="5530128" y="2577003"/>
            <a:ext cx="237203" cy="968338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6340226" y="3106303"/>
            <a:ext cx="687246" cy="944230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7017251" y="3131845"/>
            <a:ext cx="325915" cy="444174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7366671" y="2253890"/>
            <a:ext cx="818563" cy="1321391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8228268" y="2267797"/>
            <a:ext cx="542927" cy="705838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3153993" y="4696159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0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3416300" y="4891167"/>
            <a:ext cx="541020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>
            <a:spLocks noChangeAspect="1"/>
          </p:cNvSpPr>
          <p:nvPr/>
        </p:nvSpPr>
        <p:spPr>
          <a:xfrm>
            <a:off x="3660099" y="4473166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3864339" y="3980366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4136035" y="3588749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4441457" y="3208379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4769365" y="3468832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5097273" y="3032248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5458909" y="2528204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6601905" y="3525051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6952298" y="3099709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4" name="Oval 33"/>
          <p:cNvSpPr>
            <a:spLocks noChangeAspect="1"/>
          </p:cNvSpPr>
          <p:nvPr/>
        </p:nvSpPr>
        <p:spPr>
          <a:xfrm>
            <a:off x="7291448" y="3483829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5" name="Oval 34"/>
          <p:cNvSpPr>
            <a:spLocks noChangeAspect="1"/>
          </p:cNvSpPr>
          <p:nvPr/>
        </p:nvSpPr>
        <p:spPr>
          <a:xfrm>
            <a:off x="7574387" y="3092211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6" name="Oval 35"/>
          <p:cNvSpPr>
            <a:spLocks noChangeAspect="1"/>
          </p:cNvSpPr>
          <p:nvPr/>
        </p:nvSpPr>
        <p:spPr>
          <a:xfrm>
            <a:off x="7563144" y="3092211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Oval 36"/>
          <p:cNvSpPr>
            <a:spLocks noChangeAspect="1"/>
          </p:cNvSpPr>
          <p:nvPr/>
        </p:nvSpPr>
        <p:spPr>
          <a:xfrm>
            <a:off x="7846082" y="2621894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Oval 37"/>
          <p:cNvSpPr>
            <a:spLocks noChangeAspect="1"/>
          </p:cNvSpPr>
          <p:nvPr/>
        </p:nvSpPr>
        <p:spPr>
          <a:xfrm>
            <a:off x="8151505" y="2185308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9" name="Oval 38"/>
          <p:cNvSpPr>
            <a:spLocks noChangeAspect="1"/>
          </p:cNvSpPr>
          <p:nvPr/>
        </p:nvSpPr>
        <p:spPr>
          <a:xfrm>
            <a:off x="8445685" y="2558186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0" name="Oval 39"/>
          <p:cNvSpPr>
            <a:spLocks noChangeAspect="1"/>
          </p:cNvSpPr>
          <p:nvPr/>
        </p:nvSpPr>
        <p:spPr>
          <a:xfrm>
            <a:off x="8728622" y="2931063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5" name="TextBox 84"/>
          <p:cNvSpPr txBox="1"/>
          <p:nvPr/>
        </p:nvSpPr>
        <p:spPr>
          <a:xfrm>
            <a:off x="6355786" y="2975971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D</a:t>
            </a:r>
          </a:p>
        </p:txBody>
      </p:sp>
      <p:cxnSp>
        <p:nvCxnSpPr>
          <p:cNvPr id="86" name="Straight Connector 85"/>
          <p:cNvCxnSpPr/>
          <p:nvPr/>
        </p:nvCxnSpPr>
        <p:spPr>
          <a:xfrm flipV="1">
            <a:off x="3438219" y="5044448"/>
            <a:ext cx="2089270" cy="3328"/>
          </a:xfrm>
          <a:prstGeom prst="line">
            <a:avLst/>
          </a:prstGeom>
          <a:ln w="38100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6334614" y="5044448"/>
            <a:ext cx="1882678" cy="0"/>
          </a:xfrm>
          <a:prstGeom prst="line">
            <a:avLst/>
          </a:prstGeom>
          <a:ln w="38100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6329987" y="4079042"/>
            <a:ext cx="0" cy="981434"/>
          </a:xfrm>
          <a:prstGeom prst="line">
            <a:avLst/>
          </a:prstGeom>
          <a:ln w="285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8216819" y="2316066"/>
            <a:ext cx="732" cy="2744411"/>
          </a:xfrm>
          <a:prstGeom prst="line">
            <a:avLst/>
          </a:prstGeom>
          <a:ln w="285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100" idx="4"/>
          </p:cNvCxnSpPr>
          <p:nvPr/>
        </p:nvCxnSpPr>
        <p:spPr>
          <a:xfrm flipH="1">
            <a:off x="3438221" y="4934788"/>
            <a:ext cx="461" cy="125688"/>
          </a:xfrm>
          <a:prstGeom prst="line">
            <a:avLst/>
          </a:prstGeom>
          <a:ln w="285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28" idx="4"/>
          </p:cNvCxnSpPr>
          <p:nvPr/>
        </p:nvCxnSpPr>
        <p:spPr>
          <a:xfrm>
            <a:off x="5527489" y="2665364"/>
            <a:ext cx="0" cy="2368146"/>
          </a:xfrm>
          <a:prstGeom prst="line">
            <a:avLst/>
          </a:prstGeom>
          <a:ln w="285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5765331" y="2929450"/>
            <a:ext cx="274076" cy="584181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052689" y="3009779"/>
            <a:ext cx="266707" cy="980202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>
            <a:spLocks noChangeAspect="1"/>
          </p:cNvSpPr>
          <p:nvPr/>
        </p:nvSpPr>
        <p:spPr>
          <a:xfrm>
            <a:off x="6270249" y="3946647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5698750" y="3408180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5959203" y="2917826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9" name="Straight Connector 8"/>
          <p:cNvCxnSpPr/>
          <p:nvPr/>
        </p:nvCxnSpPr>
        <p:spPr>
          <a:xfrm>
            <a:off x="3416300" y="1777683"/>
            <a:ext cx="0" cy="312420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Oval 99"/>
          <p:cNvSpPr>
            <a:spLocks noChangeAspect="1"/>
          </p:cNvSpPr>
          <p:nvPr/>
        </p:nvSpPr>
        <p:spPr>
          <a:xfrm>
            <a:off x="3370100" y="4797628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77" name="Straight Arrow Connector 76"/>
          <p:cNvCxnSpPr/>
          <p:nvPr/>
        </p:nvCxnSpPr>
        <p:spPr>
          <a:xfrm flipH="1">
            <a:off x="6344628" y="2583597"/>
            <a:ext cx="0" cy="126706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4511673" y="3384935"/>
            <a:ext cx="0" cy="147408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3416300" y="5358306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sequence position</a:t>
            </a:r>
          </a:p>
        </p:txBody>
      </p:sp>
      <p:sp>
        <p:nvSpPr>
          <p:cNvPr id="76" name="TextBox 75"/>
          <p:cNvSpPr txBox="1"/>
          <p:nvPr/>
        </p:nvSpPr>
        <p:spPr>
          <a:xfrm rot="16200000">
            <a:off x="1252881" y="3145311"/>
            <a:ext cx="3104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cumulative score</a:t>
            </a:r>
          </a:p>
        </p:txBody>
      </p:sp>
    </p:spTree>
    <p:extLst>
      <p:ext uri="{BB962C8B-B14F-4D97-AF65-F5344CB8AC3E}">
        <p14:creationId xmlns:p14="http://schemas.microsoft.com/office/powerpoint/2010/main" val="3037404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2026" y="967592"/>
            <a:ext cx="8515350" cy="48945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position         1    2    3    4    5    6    7    8    9   10   11   12   13   14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# read starts    0    0    0    0    1    2    0    4    1    2    0    0    0    0 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score          -0.5 -0.5 -0.5 -0.5  0.52 1.1 -0.5  1.7  0.52 1.1 -0.5 -0.5 -0.5 -0.5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D = -3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 = 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max = 0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start = 1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end = 1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ea typeface="Monaco" charset="0"/>
                <a:cs typeface="Monaco" charset="0"/>
              </a:rPr>
              <a:t>cumul</a:t>
            </a: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 = 0</a:t>
            </a:r>
          </a:p>
        </p:txBody>
      </p:sp>
      <p:sp>
        <p:nvSpPr>
          <p:cNvPr id="4" name="Rectangle 3"/>
          <p:cNvSpPr/>
          <p:nvPr/>
        </p:nvSpPr>
        <p:spPr>
          <a:xfrm>
            <a:off x="3388706" y="967593"/>
            <a:ext cx="461141" cy="1703881"/>
          </a:xfrm>
          <a:prstGeom prst="rect">
            <a:avLst/>
          </a:prstGeom>
          <a:solidFill>
            <a:srgbClr val="7030A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854438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2026" y="967592"/>
            <a:ext cx="8515350" cy="48945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position         1    2    3    4    5    6    7    8    9   10   11   12   13   14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# read starts    0    0    0    0    1    2    0    4    1    2    0    0    0    0 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score          -0.5 -0.5 -0.5 -0.5  0.52 1.1 -0.5  1.7  0.52 1.1 -0.5 -0.5 -0.5 -0.5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D = -3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 = 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max = 0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start = 2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end = 2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ea typeface="Monaco" charset="0"/>
                <a:cs typeface="Monaco" charset="0"/>
              </a:rPr>
              <a:t>cumul</a:t>
            </a: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 = 0</a:t>
            </a:r>
          </a:p>
        </p:txBody>
      </p:sp>
      <p:sp>
        <p:nvSpPr>
          <p:cNvPr id="4" name="Rectangle 3"/>
          <p:cNvSpPr/>
          <p:nvPr/>
        </p:nvSpPr>
        <p:spPr>
          <a:xfrm>
            <a:off x="3388706" y="967593"/>
            <a:ext cx="461141" cy="1703881"/>
          </a:xfrm>
          <a:prstGeom prst="rect">
            <a:avLst/>
          </a:prstGeom>
          <a:solidFill>
            <a:srgbClr val="7030A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382266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2026" y="967592"/>
            <a:ext cx="8515350" cy="48945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position         1    2    3    4    5    6    7    8    9   10   11   12   13   14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# read starts    0    0    0    0    1    2    0    4    1    2    0    0    0    0 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score          -0.5 -0.5 -0.5 -0.5  0.52 1.1 -0.5  1.7  0.52 1.1 -0.5 -0.5 -0.5 -0.5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D = -3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 = 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max = 0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start = 2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end = 2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ea typeface="Monaco" charset="0"/>
                <a:cs typeface="Monaco" charset="0"/>
              </a:rPr>
              <a:t>cumul</a:t>
            </a: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 = 0</a:t>
            </a:r>
          </a:p>
        </p:txBody>
      </p:sp>
      <p:sp>
        <p:nvSpPr>
          <p:cNvPr id="4" name="Rectangle 3"/>
          <p:cNvSpPr/>
          <p:nvPr/>
        </p:nvSpPr>
        <p:spPr>
          <a:xfrm>
            <a:off x="3874899" y="967593"/>
            <a:ext cx="461141" cy="1703881"/>
          </a:xfrm>
          <a:prstGeom prst="rect">
            <a:avLst/>
          </a:prstGeom>
          <a:solidFill>
            <a:srgbClr val="7030A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522450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2026" y="967592"/>
            <a:ext cx="8515350" cy="48945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position         1    2    3    4    5    6    7    8    9   10   11   12   13   14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# read starts    0    0    0    0    1    2    0    4    1    2    0    0    0    0 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score          -0.5 -0.5 -0.5 -0.5  0.52 1.1 -0.5  1.7  0.52 1.1 -0.5 -0.5 -0.5 -0.5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D = -3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 = 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max = 0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start = 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end = 3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ea typeface="Monaco" charset="0"/>
                <a:cs typeface="Monaco" charset="0"/>
              </a:rPr>
              <a:t>cumul</a:t>
            </a: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 = 0</a:t>
            </a:r>
          </a:p>
        </p:txBody>
      </p:sp>
      <p:sp>
        <p:nvSpPr>
          <p:cNvPr id="4" name="Rectangle 3"/>
          <p:cNvSpPr/>
          <p:nvPr/>
        </p:nvSpPr>
        <p:spPr>
          <a:xfrm>
            <a:off x="3874899" y="967593"/>
            <a:ext cx="461141" cy="1703881"/>
          </a:xfrm>
          <a:prstGeom prst="rect">
            <a:avLst/>
          </a:prstGeom>
          <a:solidFill>
            <a:srgbClr val="7030A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786075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2026" y="967592"/>
            <a:ext cx="8515350" cy="48945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position         1    2    3    4    5    6    7    8    9   10   11   12   13   14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# read starts    0    0    0    0    1    2    0    4    1    2    0    0    0    0 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score          -0.5 -0.5 -0.5 -0.5  0.52 1.1 -0.5  1.7  0.52 1.1 -0.5 -0.5 -0.5 -0.5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D = -3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 = 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max = 0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start = 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end = 3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ea typeface="Monaco" charset="0"/>
                <a:cs typeface="Monaco" charset="0"/>
              </a:rPr>
              <a:t>cumul</a:t>
            </a: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 = 0</a:t>
            </a:r>
          </a:p>
        </p:txBody>
      </p:sp>
      <p:sp>
        <p:nvSpPr>
          <p:cNvPr id="4" name="Rectangle 3"/>
          <p:cNvSpPr/>
          <p:nvPr/>
        </p:nvSpPr>
        <p:spPr>
          <a:xfrm>
            <a:off x="4361092" y="967593"/>
            <a:ext cx="461141" cy="1703881"/>
          </a:xfrm>
          <a:prstGeom prst="rect">
            <a:avLst/>
          </a:prstGeom>
          <a:solidFill>
            <a:srgbClr val="7030A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903079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2026" y="967592"/>
            <a:ext cx="8515350" cy="48945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position         1    2    3    4    5    6    7    8    9   10   11   12   13   14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# read starts    0    0    0    0    1    2    0    4    1    2    0    0    0    0 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score          -0.5 -0.5 -0.5 -0.5  0.52 1.1 -0.5  1.7  0.52 1.1 -0.5 -0.5 -0.5 -0.5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D = -3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 = 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max = 0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start = 4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end = 4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ea typeface="Monaco" charset="0"/>
                <a:cs typeface="Monaco" charset="0"/>
              </a:rPr>
              <a:t>cumul</a:t>
            </a: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 = 0</a:t>
            </a:r>
          </a:p>
        </p:txBody>
      </p:sp>
      <p:sp>
        <p:nvSpPr>
          <p:cNvPr id="4" name="Rectangle 3"/>
          <p:cNvSpPr/>
          <p:nvPr/>
        </p:nvSpPr>
        <p:spPr>
          <a:xfrm>
            <a:off x="4361092" y="967593"/>
            <a:ext cx="461141" cy="1703881"/>
          </a:xfrm>
          <a:prstGeom prst="rect">
            <a:avLst/>
          </a:prstGeom>
          <a:solidFill>
            <a:srgbClr val="7030A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519775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2026" y="967592"/>
            <a:ext cx="8515350" cy="48945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position         1    2    3    4    5    6    7    8    9   10   11   12   13   14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# read starts    0    0    0    0    1    2    0    4    1    2    0    0    0    0 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score          -0.5 -0.5 -0.5 -0.5  0.52 1.1 -0.5  1.7  0.52 1.1 -0.5 -0.5 -0.5 -0.5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D = -3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 = 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max = 0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start = 4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end = 4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ea typeface="Monaco" charset="0"/>
                <a:cs typeface="Monaco" charset="0"/>
              </a:rPr>
              <a:t>cumul</a:t>
            </a: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 = 0</a:t>
            </a:r>
          </a:p>
        </p:txBody>
      </p:sp>
      <p:sp>
        <p:nvSpPr>
          <p:cNvPr id="4" name="Rectangle 3"/>
          <p:cNvSpPr/>
          <p:nvPr/>
        </p:nvSpPr>
        <p:spPr>
          <a:xfrm>
            <a:off x="4874659" y="967593"/>
            <a:ext cx="461141" cy="1703881"/>
          </a:xfrm>
          <a:prstGeom prst="rect">
            <a:avLst/>
          </a:prstGeom>
          <a:solidFill>
            <a:srgbClr val="7030A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751313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E729C-160B-1140-A979-210076C93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E74A0-08A7-B846-8BAF-48299C676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419" y="1837500"/>
            <a:ext cx="10843161" cy="4351338"/>
          </a:xfrm>
        </p:spPr>
        <p:txBody>
          <a:bodyPr/>
          <a:lstStyle/>
          <a:p>
            <a:r>
              <a:rPr lang="en-US" dirty="0"/>
              <a:t>HW1 Quick Recap</a:t>
            </a:r>
          </a:p>
          <a:p>
            <a:r>
              <a:rPr lang="en-US" dirty="0"/>
              <a:t>HW2 Questions?</a:t>
            </a:r>
          </a:p>
          <a:p>
            <a:r>
              <a:rPr lang="en-US" dirty="0"/>
              <a:t>HW3 Introduction</a:t>
            </a:r>
          </a:p>
          <a:p>
            <a:r>
              <a:rPr lang="en-US" dirty="0"/>
              <a:t>Snakemake example</a:t>
            </a:r>
          </a:p>
        </p:txBody>
      </p:sp>
    </p:spTree>
    <p:extLst>
      <p:ext uri="{BB962C8B-B14F-4D97-AF65-F5344CB8AC3E}">
        <p14:creationId xmlns:p14="http://schemas.microsoft.com/office/powerpoint/2010/main" val="4524942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2026" y="967592"/>
            <a:ext cx="8515350" cy="48945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position         1    2    3    4    5    6    7    8    9   10   11   12   13   14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# read starts    0    0    0    0    1    2    0    4    1    2    0    0    0    0 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score          -0.5 -0.5 -0.5 -0.5  0.52 1.1 -0.5  1.7  0.52 1.1 -0.5 -0.5 -0.5 -0.5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D = -3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 = 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max = 0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start = 5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end = 5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ea typeface="Monaco" charset="0"/>
                <a:cs typeface="Monaco" charset="0"/>
              </a:rPr>
              <a:t>cumul</a:t>
            </a: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 = 0</a:t>
            </a:r>
          </a:p>
        </p:txBody>
      </p:sp>
      <p:sp>
        <p:nvSpPr>
          <p:cNvPr id="4" name="Rectangle 3"/>
          <p:cNvSpPr/>
          <p:nvPr/>
        </p:nvSpPr>
        <p:spPr>
          <a:xfrm>
            <a:off x="4874659" y="967593"/>
            <a:ext cx="461141" cy="1703881"/>
          </a:xfrm>
          <a:prstGeom prst="rect">
            <a:avLst/>
          </a:prstGeom>
          <a:solidFill>
            <a:srgbClr val="7030A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9179357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2026" y="967592"/>
            <a:ext cx="8515350" cy="48945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position         1    2    3    4    5    6    7    8    9   10   11   12   13   14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# read starts    0    0    0    0    1    2    0    4    1    2    0    0    0    0 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score          -0.5 -0.5 -0.5 -0.5  0.52 1.1 -0.5  1.7  0.52 1.1 -0.5 -0.5 -0.5 -0.5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D = -3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 = 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max = 0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start = 5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end = 5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ea typeface="Monaco" charset="0"/>
                <a:cs typeface="Monaco" charset="0"/>
              </a:rPr>
              <a:t>cumul</a:t>
            </a: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 = 0</a:t>
            </a:r>
          </a:p>
        </p:txBody>
      </p:sp>
      <p:sp>
        <p:nvSpPr>
          <p:cNvPr id="4" name="Rectangle 3"/>
          <p:cNvSpPr/>
          <p:nvPr/>
        </p:nvSpPr>
        <p:spPr>
          <a:xfrm>
            <a:off x="5413278" y="967593"/>
            <a:ext cx="461141" cy="1703881"/>
          </a:xfrm>
          <a:prstGeom prst="rect">
            <a:avLst/>
          </a:prstGeom>
          <a:solidFill>
            <a:srgbClr val="7030A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4635673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2026" y="967592"/>
            <a:ext cx="8515350" cy="48945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position         1    2    3    4    5    6    7    8    9   10   11   12   13   14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# read starts    0    0    0    0    1    2    0    4    1    2    0    0    0    0 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score          -0.5 -0.5 -0.5 -0.5  0.52 1.1 -0.5  1.7  0.52 1.1 -0.5 -0.5 -0.5 -0.5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D = -3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 = 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max = 0.52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start = 5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end = 5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ea typeface="Monaco" charset="0"/>
                <a:cs typeface="Monaco" charset="0"/>
              </a:rPr>
              <a:t>cumul</a:t>
            </a: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 = 0.52</a:t>
            </a:r>
          </a:p>
        </p:txBody>
      </p:sp>
      <p:sp>
        <p:nvSpPr>
          <p:cNvPr id="4" name="Rectangle 3"/>
          <p:cNvSpPr/>
          <p:nvPr/>
        </p:nvSpPr>
        <p:spPr>
          <a:xfrm>
            <a:off x="5413278" y="967593"/>
            <a:ext cx="461141" cy="1703881"/>
          </a:xfrm>
          <a:prstGeom prst="rect">
            <a:avLst/>
          </a:prstGeom>
          <a:solidFill>
            <a:srgbClr val="7030A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5009063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2026" y="967592"/>
            <a:ext cx="8515350" cy="48945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position         1    2    3    4    5    6    7    8    9   10   11   12   13   14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# read starts    0    0    0    0    1    2    0    4    1    2    0    0    0    0 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score          -0.5 -0.5 -0.5 -0.5  0.52 1.1 -0.5  1.7  0.52 1.1 -0.5 -0.5 -0.5 -0.5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D = -3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 = 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max = 0.52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start = 5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end = 5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ea typeface="Monaco" charset="0"/>
                <a:cs typeface="Monaco" charset="0"/>
              </a:rPr>
              <a:t>cumul</a:t>
            </a: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 = 0.52</a:t>
            </a:r>
          </a:p>
        </p:txBody>
      </p:sp>
      <p:sp>
        <p:nvSpPr>
          <p:cNvPr id="4" name="Rectangle 3"/>
          <p:cNvSpPr/>
          <p:nvPr/>
        </p:nvSpPr>
        <p:spPr>
          <a:xfrm>
            <a:off x="5879131" y="967592"/>
            <a:ext cx="461141" cy="1703881"/>
          </a:xfrm>
          <a:prstGeom prst="rect">
            <a:avLst/>
          </a:prstGeom>
          <a:solidFill>
            <a:srgbClr val="7030A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7256814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2026" y="967592"/>
            <a:ext cx="8515350" cy="48945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position         1    2    3    4    5    6    7    8    9   10   11   12   13   14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# read starts    0    0    0    0    1    2    0    4    1    2    0    0    0    0 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score          -0.5 -0.5 -0.5 -0.5  0.52 1.1 -0.5  1.7  0.52 1.1 -0.5 -0.5 -0.5 -0.5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D = -3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 = 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max = 1.62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start = 5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end = 6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ea typeface="Monaco" charset="0"/>
                <a:cs typeface="Monaco" charset="0"/>
              </a:rPr>
              <a:t>cumul</a:t>
            </a: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 = 1.62</a:t>
            </a:r>
          </a:p>
        </p:txBody>
      </p:sp>
      <p:sp>
        <p:nvSpPr>
          <p:cNvPr id="4" name="Rectangle 3"/>
          <p:cNvSpPr/>
          <p:nvPr/>
        </p:nvSpPr>
        <p:spPr>
          <a:xfrm>
            <a:off x="5879131" y="967592"/>
            <a:ext cx="461141" cy="1703881"/>
          </a:xfrm>
          <a:prstGeom prst="rect">
            <a:avLst/>
          </a:prstGeom>
          <a:solidFill>
            <a:srgbClr val="7030A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1489354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2026" y="967592"/>
            <a:ext cx="8515350" cy="48945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position         1    2    3    4    5    6    7    8    9   10   11   12   13   14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# read starts    0    0    0    0    1    2    0    4    1    2    0    0    0    0 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score          -0.5 -0.5 -0.5 -0.5  0.52 1.1 -0.5  1.7  0.52 1.1 -0.5 -0.5 -0.5 -0.5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D = -3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 = 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max = 1.62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start = 5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end = 6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ea typeface="Monaco" charset="0"/>
                <a:cs typeface="Monaco" charset="0"/>
              </a:rPr>
              <a:t>cumul</a:t>
            </a: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 = 1.62</a:t>
            </a:r>
          </a:p>
        </p:txBody>
      </p:sp>
      <p:sp>
        <p:nvSpPr>
          <p:cNvPr id="4" name="Rectangle 3"/>
          <p:cNvSpPr/>
          <p:nvPr/>
        </p:nvSpPr>
        <p:spPr>
          <a:xfrm>
            <a:off x="6340272" y="967592"/>
            <a:ext cx="461141" cy="1703881"/>
          </a:xfrm>
          <a:prstGeom prst="rect">
            <a:avLst/>
          </a:prstGeom>
          <a:solidFill>
            <a:srgbClr val="7030A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3159836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2026" y="967592"/>
            <a:ext cx="8515350" cy="48945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position         1    2    3    4    5    6    7    8    9   10   11   12   13   14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# read starts    0    0    0    0    1    2    0    4    1    2    0    0    0    0 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score          -0.5 -0.5 -0.5 -0.5  0.52 1.1 -0.5  1.7  0.52 1.1 -0.5 -0.5 -0.5 -0.5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D = -3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 = 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max = 1.62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start = 5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end = 6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ea typeface="Monaco" charset="0"/>
                <a:cs typeface="Monaco" charset="0"/>
              </a:rPr>
              <a:t>cumul</a:t>
            </a: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 = 1.12</a:t>
            </a:r>
          </a:p>
        </p:txBody>
      </p:sp>
      <p:sp>
        <p:nvSpPr>
          <p:cNvPr id="4" name="Rectangle 3"/>
          <p:cNvSpPr/>
          <p:nvPr/>
        </p:nvSpPr>
        <p:spPr>
          <a:xfrm>
            <a:off x="6340272" y="967592"/>
            <a:ext cx="461141" cy="1703881"/>
          </a:xfrm>
          <a:prstGeom prst="rect">
            <a:avLst/>
          </a:prstGeom>
          <a:solidFill>
            <a:srgbClr val="7030A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3373179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2026" y="967592"/>
            <a:ext cx="8515350" cy="48945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position         1    2    3    4    5    6    7    8    9   10   11   12   13   14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# read starts    0    0    0    0    1    2    0    4    1    2    0    0    0    0 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score          -0.5 -0.5 -0.5 -0.5  0.52 1.1 -0.5  1.7  0.52 1.1 -0.5 -0.5 -0.5 -0.5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D = -3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 = 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max = 1.62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start = 5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end = 6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ea typeface="Monaco" charset="0"/>
                <a:cs typeface="Monaco" charset="0"/>
              </a:rPr>
              <a:t>cumul</a:t>
            </a: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 = 1.12</a:t>
            </a:r>
          </a:p>
        </p:txBody>
      </p:sp>
      <p:sp>
        <p:nvSpPr>
          <p:cNvPr id="4" name="Rectangle 3"/>
          <p:cNvSpPr/>
          <p:nvPr/>
        </p:nvSpPr>
        <p:spPr>
          <a:xfrm>
            <a:off x="6885154" y="967592"/>
            <a:ext cx="461141" cy="1703881"/>
          </a:xfrm>
          <a:prstGeom prst="rect">
            <a:avLst/>
          </a:prstGeom>
          <a:solidFill>
            <a:srgbClr val="7030A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4543418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2026" y="967592"/>
            <a:ext cx="8515350" cy="48945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position         1    2    3    4    5    6    7    8    9   10   11   12   13   14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# read starts    0    0    0    0    1    2    0    4    1    2    0    0    0    0 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score          -0.5 -0.5 -0.5 -0.5  0.52 1.1 -0.5  1.7  0.52 1.1 -0.5 -0.5 -0.5 -0.5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D = -3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 = 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max = 2.82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start = 5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end = 8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ea typeface="Monaco" charset="0"/>
                <a:cs typeface="Monaco" charset="0"/>
              </a:rPr>
              <a:t>cumul</a:t>
            </a: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 = 2.82</a:t>
            </a:r>
          </a:p>
        </p:txBody>
      </p:sp>
      <p:sp>
        <p:nvSpPr>
          <p:cNvPr id="4" name="Rectangle 3"/>
          <p:cNvSpPr/>
          <p:nvPr/>
        </p:nvSpPr>
        <p:spPr>
          <a:xfrm>
            <a:off x="6885154" y="967592"/>
            <a:ext cx="461141" cy="1703881"/>
          </a:xfrm>
          <a:prstGeom prst="rect">
            <a:avLst/>
          </a:prstGeom>
          <a:solidFill>
            <a:srgbClr val="7030A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8536553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2026" y="967592"/>
            <a:ext cx="8515350" cy="48945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position         1    2    3    4    5    6    7    8    9   10   11   12   13   14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# read starts    0    0    0    0    1    2    0    4    1    2    0    0    0    0 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score          -0.5 -0.5 -0.5 -0.5  0.52 1.1 -0.5  1.7  0.52 1.1 -0.5 -0.5 -0.5 -0.5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D = -3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 = 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max = 2.82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start = 5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end = 8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ea typeface="Monaco" charset="0"/>
                <a:cs typeface="Monaco" charset="0"/>
              </a:rPr>
              <a:t>cumul</a:t>
            </a: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 = 2.82</a:t>
            </a:r>
          </a:p>
        </p:txBody>
      </p:sp>
      <p:sp>
        <p:nvSpPr>
          <p:cNvPr id="4" name="Rectangle 3"/>
          <p:cNvSpPr/>
          <p:nvPr/>
        </p:nvSpPr>
        <p:spPr>
          <a:xfrm>
            <a:off x="7423773" y="967592"/>
            <a:ext cx="461141" cy="1703881"/>
          </a:xfrm>
          <a:prstGeom prst="rect">
            <a:avLst/>
          </a:prstGeom>
          <a:solidFill>
            <a:srgbClr val="7030A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53233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HW1 comments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825625"/>
            <a:ext cx="7886700" cy="476306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Testing</a:t>
            </a:r>
          </a:p>
          <a:p>
            <a:pPr lvl="1"/>
            <a:r>
              <a:rPr lang="en-US" dirty="0"/>
              <a:t>Test cases with known output</a:t>
            </a:r>
          </a:p>
          <a:p>
            <a:pPr lvl="1"/>
            <a:r>
              <a:rPr lang="en-US" dirty="0"/>
              <a:t>Built-in checks (e.g. match locations for a string and its reverse complement should have the same position, on opposite strands)Descriptions: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dirty="0"/>
              <a:t>Descriptions:</a:t>
            </a:r>
          </a:p>
          <a:p>
            <a:pPr lvl="1">
              <a:lnSpc>
                <a:spcPct val="120000"/>
              </a:lnSpc>
              <a:spcBef>
                <a:spcPts val="1800"/>
              </a:spcBef>
            </a:pPr>
            <a:r>
              <a:rPr lang="en-US" dirty="0"/>
              <a:t>Descriptions should reflect some annotation from the </a:t>
            </a:r>
            <a:r>
              <a:rPr lang="en-US" dirty="0" err="1"/>
              <a:t>genbank</a:t>
            </a:r>
            <a:r>
              <a:rPr lang="en-US" dirty="0"/>
              <a:t> or </a:t>
            </a:r>
            <a:r>
              <a:rPr lang="en-US" dirty="0" err="1"/>
              <a:t>gff</a:t>
            </a:r>
            <a:r>
              <a:rPr lang="en-US" dirty="0"/>
              <a:t> files. </a:t>
            </a:r>
          </a:p>
          <a:p>
            <a:pPr lvl="1">
              <a:lnSpc>
                <a:spcPct val="120000"/>
              </a:lnSpc>
              <a:spcBef>
                <a:spcPts val="1800"/>
              </a:spcBef>
            </a:pPr>
            <a:r>
              <a:rPr lang="en-US" dirty="0"/>
              <a:t>It may be that there is no overlapping annotations in which case you do not have to report one. </a:t>
            </a:r>
          </a:p>
          <a:p>
            <a:pPr>
              <a:spcBef>
                <a:spcPts val="1800"/>
              </a:spcBef>
            </a:pPr>
            <a:r>
              <a:rPr lang="en-US" dirty="0"/>
              <a:t>Working together</a:t>
            </a:r>
          </a:p>
          <a:p>
            <a:pPr lvl="1"/>
            <a:r>
              <a:rPr lang="en-US" dirty="0"/>
              <a:t>It’s okay to compare final output, just not code</a:t>
            </a:r>
          </a:p>
          <a:p>
            <a:pPr>
              <a:spcBef>
                <a:spcPts val="1800"/>
              </a:spcBef>
            </a:pPr>
            <a:r>
              <a:rPr lang="en-US" dirty="0"/>
              <a:t>Formatting</a:t>
            </a:r>
          </a:p>
          <a:p>
            <a:pPr lvl="1"/>
            <a:r>
              <a:rPr lang="en-US" dirty="0"/>
              <a:t>Include your name in the filename</a:t>
            </a:r>
          </a:p>
          <a:p>
            <a:pPr lvl="1"/>
            <a:r>
              <a:rPr lang="en-US" dirty="0"/>
              <a:t>Please try to match the template (white space differences are okay)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4758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2026" y="967592"/>
            <a:ext cx="8515350" cy="48945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position         1    2    3    4    5    6    7    8    9   10   11   12   13   14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# read starts    0    0    0    0    1    2    0    4    1    2    0    0    0    0 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score          -0.5 -0.5 -0.5 -0.5  0.52 1.1 -0.5  1.7  0.52 1.1 -0.5 -0.5 -0.5 -0.5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D = -3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 = 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max = 3.34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start = 5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end = 9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ea typeface="Monaco" charset="0"/>
                <a:cs typeface="Monaco" charset="0"/>
              </a:rPr>
              <a:t>cumul</a:t>
            </a: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 = 3.34</a:t>
            </a:r>
          </a:p>
        </p:txBody>
      </p:sp>
      <p:sp>
        <p:nvSpPr>
          <p:cNvPr id="4" name="Rectangle 3"/>
          <p:cNvSpPr/>
          <p:nvPr/>
        </p:nvSpPr>
        <p:spPr>
          <a:xfrm>
            <a:off x="7423773" y="967592"/>
            <a:ext cx="461141" cy="1703881"/>
          </a:xfrm>
          <a:prstGeom prst="rect">
            <a:avLst/>
          </a:prstGeom>
          <a:solidFill>
            <a:srgbClr val="7030A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0321995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2026" y="967592"/>
            <a:ext cx="8515350" cy="48945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position         1    2    3    4    5    6    7    8    9   10   11   12   13   14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# read starts    0    0    0    0    1    2    0    4    1    2    0    0    0    0 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score          -0.5 -0.5 -0.5 -0.5  0.52 1.1 -0.5  1.7  0.52 1.1 -0.5 -0.5 -0.5 -0.5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D = -3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 = 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max = 3.34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start = 5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end = 9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ea typeface="Monaco" charset="0"/>
                <a:cs typeface="Monaco" charset="0"/>
              </a:rPr>
              <a:t>cumul</a:t>
            </a: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 = 3.34</a:t>
            </a:r>
          </a:p>
        </p:txBody>
      </p:sp>
      <p:sp>
        <p:nvSpPr>
          <p:cNvPr id="4" name="Rectangle 3"/>
          <p:cNvSpPr/>
          <p:nvPr/>
        </p:nvSpPr>
        <p:spPr>
          <a:xfrm>
            <a:off x="7884914" y="967592"/>
            <a:ext cx="461141" cy="1703881"/>
          </a:xfrm>
          <a:prstGeom prst="rect">
            <a:avLst/>
          </a:prstGeom>
          <a:solidFill>
            <a:srgbClr val="7030A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2236919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2026" y="967592"/>
            <a:ext cx="8515350" cy="48945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position         1    2    3    4    5    6    7    8    9   10   11   12   13   14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# read starts    0    0    0    0    1    2    0    4    1    2    0    0    0    0 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score          -0.5 -0.5 -0.5 -0.5  0.52 1.1 -0.5  1.7  0.52 1.1 -0.5 -0.5 -0.5 -0.5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D = -3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 = 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max = 4.44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start = 5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end = 10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ea typeface="Monaco" charset="0"/>
                <a:cs typeface="Monaco" charset="0"/>
              </a:rPr>
              <a:t>cumul</a:t>
            </a: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 = 4.44</a:t>
            </a:r>
          </a:p>
        </p:txBody>
      </p:sp>
      <p:sp>
        <p:nvSpPr>
          <p:cNvPr id="4" name="Rectangle 3"/>
          <p:cNvSpPr/>
          <p:nvPr/>
        </p:nvSpPr>
        <p:spPr>
          <a:xfrm>
            <a:off x="7884914" y="967592"/>
            <a:ext cx="461141" cy="1703881"/>
          </a:xfrm>
          <a:prstGeom prst="rect">
            <a:avLst/>
          </a:prstGeom>
          <a:solidFill>
            <a:srgbClr val="7030A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7582769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2026" y="967592"/>
            <a:ext cx="8515350" cy="48945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position         1    2    3    4    5    6    7    8    9   10   11   12   13   14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# read starts    0    0    0    0    1    2    0    4    1    2    0    0    0    0 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score          -0.5 -0.5 -0.5 -0.5  0.52 1.1 -0.5  1.7  0.52 1.1 -0.5 -0.5 -0.5 -0.5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D = -3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 = 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max = 4.44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start = 5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end = 10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ea typeface="Monaco" charset="0"/>
                <a:cs typeface="Monaco" charset="0"/>
              </a:rPr>
              <a:t>cumul</a:t>
            </a: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 = 4.44</a:t>
            </a:r>
          </a:p>
        </p:txBody>
      </p:sp>
      <p:sp>
        <p:nvSpPr>
          <p:cNvPr id="4" name="Rectangle 3"/>
          <p:cNvSpPr/>
          <p:nvPr/>
        </p:nvSpPr>
        <p:spPr>
          <a:xfrm>
            <a:off x="8327266" y="967592"/>
            <a:ext cx="461141" cy="1703881"/>
          </a:xfrm>
          <a:prstGeom prst="rect">
            <a:avLst/>
          </a:prstGeom>
          <a:solidFill>
            <a:srgbClr val="7030A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8412840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2026" y="967592"/>
            <a:ext cx="8515350" cy="48945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position         1    2    3    4    5    6    7    8    9   10   11   12   13   14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# read starts    0    0    0    0    1    2    0    4    1    2    0    0    0    0 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score          -0.5 -0.5 -0.5 -0.5  0.52 1.1 -0.5  1.7  0.52 1.1 -0.5 -0.5 -0.5 -0.5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D = -3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 = 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max = 4.44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start = 5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end = 10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ea typeface="Monaco" charset="0"/>
                <a:cs typeface="Monaco" charset="0"/>
              </a:rPr>
              <a:t>cumul</a:t>
            </a: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 = 3.94</a:t>
            </a:r>
          </a:p>
        </p:txBody>
      </p:sp>
      <p:sp>
        <p:nvSpPr>
          <p:cNvPr id="4" name="Rectangle 3"/>
          <p:cNvSpPr/>
          <p:nvPr/>
        </p:nvSpPr>
        <p:spPr>
          <a:xfrm>
            <a:off x="8327266" y="967592"/>
            <a:ext cx="461141" cy="1703881"/>
          </a:xfrm>
          <a:prstGeom prst="rect">
            <a:avLst/>
          </a:prstGeom>
          <a:solidFill>
            <a:srgbClr val="7030A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5390594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2026" y="967592"/>
            <a:ext cx="8515350" cy="48945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position         1    2    3    4    5    6    7    8    9   10   11   12   13   14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# read starts    0    0    0    0    1    2    0    4    1    2    0    0    0    0 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score          -0.5 -0.5 -0.5 -0.5  0.52 1.1 -0.5  1.7  0.52 1.1 -0.5 -0.5 -0.5 -0.5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D = -3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 = 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max = 4.44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start = 5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end = 10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ea typeface="Monaco" charset="0"/>
                <a:cs typeface="Monaco" charset="0"/>
              </a:rPr>
              <a:t>cumul</a:t>
            </a: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 = 3.94</a:t>
            </a:r>
          </a:p>
        </p:txBody>
      </p:sp>
      <p:sp>
        <p:nvSpPr>
          <p:cNvPr id="4" name="Rectangle 3"/>
          <p:cNvSpPr/>
          <p:nvPr/>
        </p:nvSpPr>
        <p:spPr>
          <a:xfrm>
            <a:off x="8813459" y="967592"/>
            <a:ext cx="461141" cy="1703881"/>
          </a:xfrm>
          <a:prstGeom prst="rect">
            <a:avLst/>
          </a:prstGeom>
          <a:solidFill>
            <a:srgbClr val="7030A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3858755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2026" y="967592"/>
            <a:ext cx="8515350" cy="48945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position         1    2    3    4    5    6    7    8    9   10   11   12   13   14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# read starts    0    0    0    0    1    2    0    4    1    2    0    0    0    0 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score          -0.5 -0.5 -0.5 -0.5  0.52 1.1 -0.5  1.7  0.52 1.1 -0.5 -0.5 -0.5 -0.5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D = -3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 = 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max = 4.44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start = 5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end = 10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ea typeface="Monaco" charset="0"/>
                <a:cs typeface="Monaco" charset="0"/>
              </a:rPr>
              <a:t>cumul</a:t>
            </a: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 = 3.44</a:t>
            </a:r>
          </a:p>
        </p:txBody>
      </p:sp>
      <p:sp>
        <p:nvSpPr>
          <p:cNvPr id="4" name="Rectangle 3"/>
          <p:cNvSpPr/>
          <p:nvPr/>
        </p:nvSpPr>
        <p:spPr>
          <a:xfrm>
            <a:off x="8813459" y="967592"/>
            <a:ext cx="461141" cy="1703881"/>
          </a:xfrm>
          <a:prstGeom prst="rect">
            <a:avLst/>
          </a:prstGeom>
          <a:solidFill>
            <a:srgbClr val="7030A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6035232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2026" y="967592"/>
            <a:ext cx="8515350" cy="48945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position         1    2    3    4    5    6    7    8    9   10   11   12   13   14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# read starts    0    0    0    0    1    2    0    4    1    2    0    0    0    0 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score          -0.5 -0.5 -0.5 -0.5  0.52 1.1 -0.5  1.7  0.52 1.1 -0.5 -0.5 -0.5 -0.5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D = -3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 = 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max = 4.44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start = 5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end = 10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ea typeface="Monaco" charset="0"/>
                <a:cs typeface="Monaco" charset="0"/>
              </a:rPr>
              <a:t>cumul</a:t>
            </a: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 = 3.44</a:t>
            </a:r>
          </a:p>
        </p:txBody>
      </p:sp>
      <p:sp>
        <p:nvSpPr>
          <p:cNvPr id="4" name="Rectangle 3"/>
          <p:cNvSpPr/>
          <p:nvPr/>
        </p:nvSpPr>
        <p:spPr>
          <a:xfrm>
            <a:off x="9301975" y="967592"/>
            <a:ext cx="461141" cy="1703881"/>
          </a:xfrm>
          <a:prstGeom prst="rect">
            <a:avLst/>
          </a:prstGeom>
          <a:solidFill>
            <a:srgbClr val="7030A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6036716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2026" y="967592"/>
            <a:ext cx="8515350" cy="48945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position         1    2    3    4    5    6    7    8    9   10   11   12   13   14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# read starts    0    0    0    0    1    2    0    4    1    2    0    0    0    0 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score          -0.5 -0.5 -0.5 -0.5  0.52 1.1 -0.5  1.7  0.52 1.1 -0.5 -0.5 -0.5 -0.5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D = -3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 = 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max = 4.44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start = 5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end = 10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ea typeface="Monaco" charset="0"/>
                <a:cs typeface="Monaco" charset="0"/>
              </a:rPr>
              <a:t>cumul</a:t>
            </a: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 = 2.94</a:t>
            </a:r>
          </a:p>
        </p:txBody>
      </p:sp>
      <p:sp>
        <p:nvSpPr>
          <p:cNvPr id="4" name="Rectangle 3"/>
          <p:cNvSpPr/>
          <p:nvPr/>
        </p:nvSpPr>
        <p:spPr>
          <a:xfrm>
            <a:off x="9301975" y="967592"/>
            <a:ext cx="461141" cy="1703881"/>
          </a:xfrm>
          <a:prstGeom prst="rect">
            <a:avLst/>
          </a:prstGeom>
          <a:solidFill>
            <a:srgbClr val="7030A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1991341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2026" y="967592"/>
            <a:ext cx="8515350" cy="48945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position         1    2    3    4    5    6    7    8    9   10   11   12   13   14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# read starts    0    0    0    0    1    2    0    4    1    2    0    0    0    0 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score          -0.5 -0.5 -0.5 -0.5  0.52 1.1 -0.5  1.7  0.52 1.1 -0.5 -0.5 -0.5 -0.5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D = -3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 = 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max = 4.44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start = 5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end = 10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ea typeface="Monaco" charset="0"/>
                <a:cs typeface="Monaco" charset="0"/>
              </a:rPr>
              <a:t>cumul</a:t>
            </a: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 = 2.94</a:t>
            </a:r>
          </a:p>
        </p:txBody>
      </p:sp>
      <p:sp>
        <p:nvSpPr>
          <p:cNvPr id="4" name="Rectangle 3"/>
          <p:cNvSpPr/>
          <p:nvPr/>
        </p:nvSpPr>
        <p:spPr>
          <a:xfrm>
            <a:off x="9788168" y="967592"/>
            <a:ext cx="461141" cy="1703881"/>
          </a:xfrm>
          <a:prstGeom prst="rect">
            <a:avLst/>
          </a:prstGeom>
          <a:solidFill>
            <a:srgbClr val="7030A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575080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HW2 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Notes:</a:t>
            </a:r>
          </a:p>
          <a:p>
            <a:pPr lvl="1">
              <a:buFont typeface="Calibri" panose="020F0502020204030204" pitchFamily="34" charset="0"/>
              <a:buChar char="ꟷ"/>
            </a:pPr>
            <a:r>
              <a:rPr lang="en-US" dirty="0"/>
              <a:t> Assume that any input graph text file lists the vertices in depth order</a:t>
            </a:r>
          </a:p>
          <a:p>
            <a:pPr lvl="2"/>
            <a:r>
              <a:rPr lang="en-US" dirty="0"/>
              <a:t>Write your representation of the graph image in depth order</a:t>
            </a:r>
          </a:p>
          <a:p>
            <a:pPr lvl="2"/>
            <a:r>
              <a:rPr lang="en-US" dirty="0"/>
              <a:t>Make sure you write the sequence graph file in depth order</a:t>
            </a:r>
          </a:p>
          <a:p>
            <a:pPr lvl="1">
              <a:spcBef>
                <a:spcPts val="1800"/>
              </a:spcBef>
              <a:buFont typeface="Calibri" panose="020F0502020204030204" pitchFamily="34" charset="0"/>
              <a:buChar char="ꟷ"/>
            </a:pPr>
            <a:r>
              <a:rPr lang="en-US" dirty="0"/>
              <a:t>You can write separate functions for parts 1, 2, and 3 instead of programs, but two programs are recommended. </a:t>
            </a:r>
          </a:p>
          <a:p>
            <a:pPr lvl="1">
              <a:spcBef>
                <a:spcPts val="1800"/>
              </a:spcBef>
              <a:buFont typeface="Calibri" panose="020F0502020204030204" pitchFamily="34" charset="0"/>
              <a:buChar char="ꟷ"/>
            </a:pPr>
            <a:r>
              <a:rPr lang="en-US" dirty="0"/>
              <a:t>You can round any floating point numbers, but do include at least 2 decimal places!</a:t>
            </a:r>
          </a:p>
          <a:p>
            <a:pPr lvl="1">
              <a:spcBef>
                <a:spcPts val="1800"/>
              </a:spcBef>
              <a:buFont typeface="Calibri" panose="020F0502020204030204" pitchFamily="34" charset="0"/>
              <a:buChar char="ꟷ"/>
            </a:pPr>
            <a:r>
              <a:rPr lang="en-US" dirty="0"/>
              <a:t>What if there are multiple highest weighted paths?</a:t>
            </a:r>
          </a:p>
        </p:txBody>
      </p:sp>
    </p:spTree>
    <p:extLst>
      <p:ext uri="{BB962C8B-B14F-4D97-AF65-F5344CB8AC3E}">
        <p14:creationId xmlns:p14="http://schemas.microsoft.com/office/powerpoint/2010/main" val="23611064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2026" y="967592"/>
            <a:ext cx="8515350" cy="48945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position         1    2    3    4    5    6    7    8    9   10   11   12   13   14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# read starts    0    0    0    0    1    2    0    4    1    2    0    0    0    0 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score          -0.5 -0.5 -0.5 -0.5  0.52 1.1 -0.5  1.7  0.52 1.1 -0.5 -0.5 -0.5 -0.5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D = -3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 = 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max = 4.44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start = 5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end = 10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ea typeface="Monaco" charset="0"/>
                <a:cs typeface="Monaco" charset="0"/>
              </a:rPr>
              <a:t>cumul</a:t>
            </a: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 = 2.44</a:t>
            </a:r>
          </a:p>
        </p:txBody>
      </p:sp>
      <p:sp>
        <p:nvSpPr>
          <p:cNvPr id="4" name="Rectangle 3"/>
          <p:cNvSpPr/>
          <p:nvPr/>
        </p:nvSpPr>
        <p:spPr>
          <a:xfrm>
            <a:off x="9788168" y="967592"/>
            <a:ext cx="461141" cy="1703881"/>
          </a:xfrm>
          <a:prstGeom prst="rect">
            <a:avLst/>
          </a:prstGeom>
          <a:solidFill>
            <a:srgbClr val="7030A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2686763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2026" y="967592"/>
            <a:ext cx="8515350" cy="48945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position         1    2    3    4    5    6    7    8    9   10   11   12   13   14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# read starts    0    0    0    0    1    2    0    4    1    2    0    0    0    0 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score          -0.5 -0.5 -0.5 -0.5  0.52 1.1 -0.5  1.7  0.52 1.1 -0.5 -0.5 -0.5 -0.5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D = -3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 = 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max = 4.44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start = 5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end = 10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ea typeface="Monaco" charset="0"/>
                <a:cs typeface="Monaco" charset="0"/>
              </a:rPr>
              <a:t>cumul</a:t>
            </a: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 = 2.44</a:t>
            </a:r>
          </a:p>
        </p:txBody>
      </p:sp>
    </p:spTree>
    <p:extLst>
      <p:ext uri="{BB962C8B-B14F-4D97-AF65-F5344CB8AC3E}">
        <p14:creationId xmlns:p14="http://schemas.microsoft.com/office/powerpoint/2010/main" val="36725383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2026" y="967592"/>
            <a:ext cx="8515350" cy="48945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position         1    2    3    4    5    6    7    8    9   10   11   12   13   14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# read starts    0    0    0    0    1    2    0    4    1    2    0    0    0    0 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ea typeface="Monaco" charset="0"/>
                <a:cs typeface="Monaco" charset="0"/>
              </a:rPr>
              <a:t>score          -0.5 -0.5 -0.5 -0.5  0.52 1.1 -0.5  1.7  0.52 1.1 -0.5 -0.5 -0.5 -0.5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ea typeface="Monaco" charset="0"/>
              <a:cs typeface="Monaco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D = -3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 = 3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max = 4.44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start = 5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end = 10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ea typeface="Monaco" charset="0"/>
                <a:cs typeface="Monaco" charset="0"/>
              </a:rPr>
              <a:t>cumul</a:t>
            </a:r>
            <a:r>
              <a:rPr lang="en-US" sz="2000" dirty="0">
                <a:latin typeface="Consolas" panose="020B0609020204030204" pitchFamily="49" charset="0"/>
                <a:ea typeface="Monaco" charset="0"/>
                <a:cs typeface="Monaco" charset="0"/>
              </a:rPr>
              <a:t> = 2.44</a:t>
            </a:r>
          </a:p>
        </p:txBody>
      </p:sp>
      <p:sp>
        <p:nvSpPr>
          <p:cNvPr id="4" name="Rectangle 3"/>
          <p:cNvSpPr/>
          <p:nvPr/>
        </p:nvSpPr>
        <p:spPr>
          <a:xfrm>
            <a:off x="5394544" y="967592"/>
            <a:ext cx="2932722" cy="1703881"/>
          </a:xfrm>
          <a:prstGeom prst="rect">
            <a:avLst/>
          </a:prstGeom>
          <a:solidFill>
            <a:srgbClr val="7030A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extBox 1"/>
          <p:cNvSpPr txBox="1"/>
          <p:nvPr/>
        </p:nvSpPr>
        <p:spPr>
          <a:xfrm>
            <a:off x="5016447" y="2772532"/>
            <a:ext cx="4215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D-segment:        5, 10, 4.44</a:t>
            </a:r>
            <a:br>
              <a:rPr lang="en-US" sz="2400" dirty="0"/>
            </a:br>
            <a:r>
              <a:rPr lang="en-US" sz="2400" dirty="0"/>
              <a:t>	        (start, end, max)</a:t>
            </a:r>
          </a:p>
        </p:txBody>
      </p:sp>
    </p:spTree>
    <p:extLst>
      <p:ext uri="{BB962C8B-B14F-4D97-AF65-F5344CB8AC3E}">
        <p14:creationId xmlns:p14="http://schemas.microsoft.com/office/powerpoint/2010/main" val="613274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1BBA5-F7F3-42A7-A801-9BCDB70F3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Snakemake example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35DA1-81D8-4A33-AA29-2F272EFB2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08323" cy="4351338"/>
          </a:xfrm>
        </p:spPr>
        <p:txBody>
          <a:bodyPr/>
          <a:lstStyle/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https://github.com/mrvollger/SnakemakeTutorial/tree/master/540_smk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2445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09FB4-7454-4F85-B70F-85BAD9878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43666-550A-41EB-8D6A-A755DBE6E8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1151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83A6F-FF3E-4954-ACCC-D6F6FD0B6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7A702-2C07-4754-8C08-C418F8FB7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0401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27363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9420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65" y="1594193"/>
            <a:ext cx="7315200" cy="47223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14071" y="687295"/>
            <a:ext cx="6711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Pseudo-code for the D-segment algorithm:</a:t>
            </a:r>
          </a:p>
        </p:txBody>
      </p:sp>
    </p:spTree>
    <p:extLst>
      <p:ext uri="{BB962C8B-B14F-4D97-AF65-F5344CB8AC3E}">
        <p14:creationId xmlns:p14="http://schemas.microsoft.com/office/powerpoint/2010/main" val="16100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HW3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434230"/>
            <a:ext cx="8108254" cy="5210828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Due 11:59pm on Sunday, Feb 2</a:t>
            </a:r>
          </a:p>
          <a:p>
            <a:r>
              <a:rPr lang="en-US" sz="2400" dirty="0"/>
              <a:t>Assignment: use D-segment algorithm to identify sequence segments with high copy number.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Input: </a:t>
            </a:r>
          </a:p>
          <a:p>
            <a:pPr lvl="2"/>
            <a:r>
              <a:rPr lang="en-US" dirty="0"/>
              <a:t>Count file reporting number a likelihood ratio of two Poisson models    (Chromosome\</a:t>
            </a:r>
            <a:r>
              <a:rPr lang="en-US" dirty="0" err="1"/>
              <a:t>tPosition</a:t>
            </a:r>
            <a:r>
              <a:rPr lang="en-US" dirty="0"/>
              <a:t>\</a:t>
            </a:r>
            <a:r>
              <a:rPr lang="en-US" dirty="0" err="1"/>
              <a:t>tScore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Scoring scheme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Output:</a:t>
            </a:r>
          </a:p>
          <a:p>
            <a:pPr lvl="2"/>
            <a:r>
              <a:rPr lang="en-US" dirty="0"/>
              <a:t>Number of normal and elevated copy-number segments</a:t>
            </a:r>
          </a:p>
          <a:p>
            <a:pPr lvl="2"/>
            <a:r>
              <a:rPr lang="en-US" dirty="0"/>
              <a:t>List of elevated copy-number segments (start, end, score)</a:t>
            </a:r>
          </a:p>
          <a:p>
            <a:pPr lvl="2"/>
            <a:r>
              <a:rPr lang="en-US" dirty="0"/>
              <a:t>Annotations for the first three segments (look up using UCSC genome browser)</a:t>
            </a:r>
          </a:p>
          <a:p>
            <a:pPr lvl="2"/>
            <a:r>
              <a:rPr lang="en-US" dirty="0"/>
              <a:t>Histograms of read-start counts (i.e. number of positions with 0, 1, 2, and &gt;=3 read-starts) for non-elevated and elevated segments</a:t>
            </a:r>
          </a:p>
        </p:txBody>
      </p:sp>
    </p:spTree>
    <p:extLst>
      <p:ext uri="{BB962C8B-B14F-4D97-AF65-F5344CB8AC3E}">
        <p14:creationId xmlns:p14="http://schemas.microsoft.com/office/powerpoint/2010/main" val="2332974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76678-90C1-EE4A-9A03-12E7169C5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Match the template!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858DC-55FE-DD46-A65C-549564202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testing your code on the example, run ‘diff’ between your output and the sample output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&gt; diff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your_output.txt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example_output.txt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cs typeface="Consolas" panose="020B0609020204030204" pitchFamily="49" charset="0"/>
              </a:rPr>
              <a:t>The only differences should be the header. </a:t>
            </a:r>
          </a:p>
          <a:p>
            <a:r>
              <a:rPr lang="en-US" dirty="0">
                <a:cs typeface="Consolas" panose="020B0609020204030204" pitchFamily="49" charset="0"/>
              </a:rPr>
              <a:t>This assignment has a lot of output, so </a:t>
            </a:r>
            <a:r>
              <a:rPr lang="en-US" b="1" dirty="0">
                <a:cs typeface="Consolas" panose="020B0609020204030204" pitchFamily="49" charset="0"/>
              </a:rPr>
              <a:t>points may be deducted if you do not follow the template exactly!</a:t>
            </a:r>
            <a:endParaRPr lang="en-US" dirty="0"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842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6CD53-F173-7840-9577-FCBFE8113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Diff Example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2E4E54-D523-AE40-A67B-E20A93A5E6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9811" y="389980"/>
            <a:ext cx="8852189" cy="5794690"/>
          </a:xfrm>
        </p:spPr>
      </p:pic>
    </p:spTree>
    <p:extLst>
      <p:ext uri="{BB962C8B-B14F-4D97-AF65-F5344CB8AC3E}">
        <p14:creationId xmlns:p14="http://schemas.microsoft.com/office/powerpoint/2010/main" val="3435646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Maximal segment vs. Maximal D-segment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Maximal segment:</a:t>
            </a:r>
          </a:p>
          <a:p>
            <a:pPr lvl="1"/>
            <a:r>
              <a:rPr lang="en-US" dirty="0"/>
              <a:t>No </a:t>
            </a:r>
            <a:r>
              <a:rPr lang="en-US" dirty="0" err="1"/>
              <a:t>subsegment</a:t>
            </a:r>
            <a:r>
              <a:rPr lang="en-US" dirty="0"/>
              <a:t> has a higher score</a:t>
            </a:r>
          </a:p>
          <a:p>
            <a:pPr lvl="1"/>
            <a:r>
              <a:rPr lang="en-US" dirty="0"/>
              <a:t>No segment properly containing the segment satisfies the above condition</a:t>
            </a:r>
          </a:p>
          <a:p>
            <a:pPr>
              <a:spcBef>
                <a:spcPts val="3000"/>
              </a:spcBef>
            </a:pPr>
            <a:r>
              <a:rPr lang="en-US" dirty="0"/>
              <a:t>Maximal D-segment:</a:t>
            </a:r>
          </a:p>
          <a:p>
            <a:pPr lvl="1"/>
            <a:r>
              <a:rPr lang="en-US" dirty="0"/>
              <a:t>No </a:t>
            </a:r>
            <a:r>
              <a:rPr lang="en-US" dirty="0" err="1"/>
              <a:t>subsegment</a:t>
            </a:r>
            <a:r>
              <a:rPr lang="en-US" dirty="0"/>
              <a:t> has score &lt; D, where D is the </a:t>
            </a:r>
            <a:r>
              <a:rPr lang="en-US" dirty="0" err="1"/>
              <a:t>dropoff</a:t>
            </a:r>
            <a:r>
              <a:rPr lang="en-US" dirty="0"/>
              <a:t> value</a:t>
            </a:r>
          </a:p>
          <a:p>
            <a:pPr lvl="1"/>
            <a:r>
              <a:rPr lang="en-US" dirty="0"/>
              <a:t>No D-segment properly containing the D-segment satisfies the above condition</a:t>
            </a:r>
          </a:p>
          <a:p>
            <a:pPr lvl="1"/>
            <a:r>
              <a:rPr lang="en-US" dirty="0"/>
              <a:t>The segment score must be &gt;= S, where S &gt;= -D</a:t>
            </a:r>
          </a:p>
        </p:txBody>
      </p:sp>
    </p:spTree>
    <p:extLst>
      <p:ext uri="{BB962C8B-B14F-4D97-AF65-F5344CB8AC3E}">
        <p14:creationId xmlns:p14="http://schemas.microsoft.com/office/powerpoint/2010/main" val="263673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51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1601</TotalTime>
  <Words>2774</Words>
  <Application>Microsoft Office PowerPoint</Application>
  <PresentationFormat>Widescreen</PresentationFormat>
  <Paragraphs>468</Paragraphs>
  <Slides>48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Arial</vt:lpstr>
      <vt:lpstr>Calibri</vt:lpstr>
      <vt:lpstr>Calibri Light</vt:lpstr>
      <vt:lpstr>Consolas</vt:lpstr>
      <vt:lpstr>Office Theme</vt:lpstr>
      <vt:lpstr>Genome 540: Discussion Section  Week 3</vt:lpstr>
      <vt:lpstr>Agenda</vt:lpstr>
      <vt:lpstr>HW1 comments</vt:lpstr>
      <vt:lpstr>HW2 questions?</vt:lpstr>
      <vt:lpstr>HW3 </vt:lpstr>
      <vt:lpstr>Match the template!</vt:lpstr>
      <vt:lpstr>Diff Example</vt:lpstr>
      <vt:lpstr>Maximal segment vs. Maximal D-segment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Snakemake example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Discussion Section 3</dc:title>
  <dc:creator>Eliah G. Overbey</dc:creator>
  <cp:lastModifiedBy>mvollger</cp:lastModifiedBy>
  <cp:revision>24</cp:revision>
  <dcterms:created xsi:type="dcterms:W3CDTF">2019-01-23T20:27:55Z</dcterms:created>
  <dcterms:modified xsi:type="dcterms:W3CDTF">2020-01-23T19:56:26Z</dcterms:modified>
</cp:coreProperties>
</file>