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74" r:id="rId4"/>
    <p:sldId id="275" r:id="rId5"/>
    <p:sldId id="267" r:id="rId6"/>
    <p:sldId id="257" r:id="rId7"/>
    <p:sldId id="269" r:id="rId8"/>
    <p:sldId id="260" r:id="rId9"/>
    <p:sldId id="276" r:id="rId10"/>
    <p:sldId id="277" r:id="rId11"/>
    <p:sldId id="270" r:id="rId12"/>
    <p:sldId id="271" r:id="rId13"/>
    <p:sldId id="272" r:id="rId14"/>
    <p:sldId id="273" r:id="rId15"/>
    <p:sldId id="264" r:id="rId16"/>
    <p:sldId id="265" r:id="rId17"/>
    <p:sldId id="259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1"/>
    <p:restoredTop sz="94643"/>
  </p:normalViewPr>
  <p:slideViewPr>
    <p:cSldViewPr snapToGrid="0" snapToObjects="1">
      <p:cViewPr varScale="1">
        <p:scale>
          <a:sx n="107" d="100"/>
          <a:sy n="107" d="100"/>
        </p:scale>
        <p:origin x="126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818FD-A687-B540-8486-0CC401186D2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B8669-CC86-BD47-A185-A2EE8F247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9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67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28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55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2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0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23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82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25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30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CBFFD-F87A-7343-B5D7-4B4E5AE3B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E04B2-E7E6-E04C-8FA4-ECED9BFA7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51BC7-E54A-C44F-B6C7-02D2DC774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7820A-CA23-934B-9949-47C0E93B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42588-77A5-4141-BA36-A82A8A83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7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CFBCA-EFB4-1F41-854A-985FF985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4C9251-5568-F049-888E-9BD428213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1076B-ED09-9F4F-8F71-171C90E1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D99B5-A2B9-1840-BBA2-EF7D93CB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F5FD4-5837-8444-BF87-3D22BC61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7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EEDD8-51C0-4944-B0C4-3BF5D2EE77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20FF5-9876-B74D-BC2E-1C08C80B3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4DAC3-F34B-A549-8F31-524D194C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98762-A06A-C548-93A8-3925B0BC8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8E854-D415-F94F-B914-7E383DAB2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8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DA092-289E-9243-8D8E-8B9C93E26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BDD1-FE72-3F46-A70D-65AA29C60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3BC4A-938D-6F4D-9629-F0579BB07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A726A-6805-1349-9ACE-5A8A5CDE0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E35C6-C669-404D-AA17-37B1CE34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9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EB021-EDC7-014B-8AE6-40CA09DC4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BAA30-2DF7-4140-A2C9-9B4DA8364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C119D-708B-994A-A7EC-8222D73AE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9DDC6-6AC5-684A-A807-424B184E6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9B38D-6F14-D443-B702-1830E7617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1BB5A-12F7-1646-BBAE-9D73EBBA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EF5E5-164D-6642-90DC-F37EA9D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D10AA-AB7A-C847-8939-E5DAF994D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3D3FC-4C5E-AA43-8A7B-B6DBB523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FA797-A7A9-CF4A-AD70-6BDB6D2A8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8C2C6-3BF2-004B-B184-3CF1FA83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1CBED-FDF8-444E-87EE-968550F3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3EB04-1421-7745-AD63-BAA9F3EC4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10281-616E-B942-BA5B-8C976340B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337324-5DB4-FE4D-8692-2B703C3AA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93EA5E-2C1F-FB40-85AE-9E9917018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3EB30-8864-5C48-BB96-9074E8B6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4627E8-2ED3-7947-9DBA-8B02B47F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E5C01-8EC9-9747-9C1C-ABF36294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3F43F-0073-0642-BCF1-8797570A3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E7A37-7ECC-8C46-ADB7-B08A4C7F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9AD5F-06C8-154E-A81D-C2150338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82EDC9-727B-394C-8D85-8F5E5F09D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3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676857-0435-BC4E-A311-D6B6D7972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281B62-9A07-B846-A96E-EE237CA6B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7A1E1-568D-2E45-820F-CB6A8321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2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16A62-8834-CE49-89E2-7BD1AF9FA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859-3CA6-774A-926F-4FE279E70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E888F-44E2-FA44-9E7D-BC34F9CA4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AF953-6A2E-BD46-8FEF-A31E1C512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CAFE2-55F3-7C41-A8EB-B9C92A269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612F6-5AD6-FA40-A7A9-B23FC752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7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2EDB-861D-E647-83CB-08C4E315D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A74C0A-2702-3C46-AA81-D3A2CDA71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16E3B-0894-A34D-9BA3-51B52CA1D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E66A8-6665-7B40-AAA4-FEC9FAA0A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1F7D2-D5FE-394B-A171-C25DF791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ECFC5-5B66-1A4F-A771-16D6ECC6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9E6538-0466-DA49-AA1A-DD0D8FF3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A8345-8899-9646-9295-F1CE5DBB2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3D8DB-3EC9-A546-9A48-4E3795448B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5537A-D870-3A49-97D9-F0062AB0B128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FC961-FE48-4346-BEAC-A5A2A5F08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2D706-CE2B-9943-9095-D8E16ACE1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1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ncbi.nlm.nih.gov/refseq/about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47C43-4B04-BD4D-A887-FC9F87ED41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6</a:t>
            </a:r>
            <a:br>
              <a:rPr lang="en-US" dirty="0"/>
            </a:br>
            <a:r>
              <a:rPr lang="en-US" dirty="0"/>
              <a:t>Discussion Section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6D5C8E-4AC0-084A-BDCC-B5099424BA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Mitchell Vollger</a:t>
            </a:r>
          </a:p>
          <a:p>
            <a:r>
              <a:rPr lang="en-US" dirty="0"/>
              <a:t>2/13/2020</a:t>
            </a:r>
          </a:p>
        </p:txBody>
      </p:sp>
    </p:spTree>
    <p:extLst>
      <p:ext uri="{BB962C8B-B14F-4D97-AF65-F5344CB8AC3E}">
        <p14:creationId xmlns:p14="http://schemas.microsoft.com/office/powerpoint/2010/main" val="201183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D40A4-D921-ED4A-A674-5BB08CD75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94"/>
            <a:ext cx="10515600" cy="1325563"/>
          </a:xfrm>
        </p:spPr>
        <p:txBody>
          <a:bodyPr/>
          <a:lstStyle/>
          <a:p>
            <a:r>
              <a:rPr lang="en-US" dirty="0"/>
              <a:t>Handling ‘Duplicate’ Entries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379B2C-DB95-BE49-8A28-F48554FF6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376" y="1272516"/>
            <a:ext cx="5537095" cy="39668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497C0B-B658-4E4A-A1E5-8E9114871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336" y="1417554"/>
            <a:ext cx="5292424" cy="3762461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591C20F-3FAD-BA47-B7D8-B676537A2A96}"/>
              </a:ext>
            </a:extLst>
          </p:cNvPr>
          <p:cNvCxnSpPr>
            <a:cxnSpLocks/>
          </p:cNvCxnSpPr>
          <p:nvPr/>
        </p:nvCxnSpPr>
        <p:spPr>
          <a:xfrm>
            <a:off x="3379717" y="3070958"/>
            <a:ext cx="4232366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C6E4057-FAA3-6D40-9416-25AEE87BEE15}"/>
              </a:ext>
            </a:extLst>
          </p:cNvPr>
          <p:cNvSpPr txBox="1"/>
          <p:nvPr/>
        </p:nvSpPr>
        <p:spPr>
          <a:xfrm>
            <a:off x="226336" y="5343792"/>
            <a:ext cx="115571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specific sequences were annotated by the </a:t>
            </a:r>
            <a:r>
              <a:rPr lang="en-US" dirty="0" err="1"/>
              <a:t>RefSeq</a:t>
            </a:r>
            <a:r>
              <a:rPr lang="en-US" dirty="0"/>
              <a:t> genome annotation pipeline (more info </a:t>
            </a:r>
            <a:r>
              <a:rPr lang="en-US" dirty="0">
                <a:hlinkClick r:id="rId4"/>
              </a:rPr>
              <a:t>here</a:t>
            </a:r>
            <a:r>
              <a:rPr lang="en-US" dirty="0"/>
              <a:t>), which is supposed to generate non-redundant annotations.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Consider each CDS entry listed in the file one time, regardless of whether there are other CDS entries that are similar/identical/overlapping.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60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8127598" cy="1325563"/>
          </a:xfrm>
        </p:spPr>
        <p:txBody>
          <a:bodyPr/>
          <a:lstStyle/>
          <a:p>
            <a:r>
              <a:rPr lang="en-US" dirty="0"/>
              <a:t>Computing a TSS site weight matrix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583084" y="2911034"/>
            <a:ext cx="704088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ent-Up Arrow 6"/>
          <p:cNvSpPr/>
          <p:nvPr/>
        </p:nvSpPr>
        <p:spPr>
          <a:xfrm rot="16200000">
            <a:off x="3514743" y="2124286"/>
            <a:ext cx="537175" cy="731520"/>
          </a:xfrm>
          <a:prstGeom prst="bentUpArrow">
            <a:avLst>
              <a:gd name="adj1" fmla="val 9524"/>
              <a:gd name="adj2" fmla="val 2381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-Up Arrow 7"/>
          <p:cNvSpPr/>
          <p:nvPr/>
        </p:nvSpPr>
        <p:spPr>
          <a:xfrm rot="5400000">
            <a:off x="7783668" y="3186914"/>
            <a:ext cx="537175" cy="731520"/>
          </a:xfrm>
          <a:prstGeom prst="bentUpArrow">
            <a:avLst>
              <a:gd name="adj1" fmla="val 9524"/>
              <a:gd name="adj2" fmla="val 2381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69523" y="1897454"/>
            <a:ext cx="29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17075" y="1897454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93741" y="1897181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65070" y="2398163"/>
            <a:ext cx="29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12622" y="2398163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90234" y="2389964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-10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583084" y="3112420"/>
            <a:ext cx="704088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13760" y="2758634"/>
            <a:ext cx="2037806" cy="52527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1" y="2758634"/>
            <a:ext cx="1563189" cy="52527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64679" y="2651937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4679" y="2974972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647593" y="2651937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3’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647593" y="2974972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5’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002183" y="2908278"/>
            <a:ext cx="914400" cy="0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004358" y="3103692"/>
            <a:ext cx="914400" cy="0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152650" y="3783540"/>
                <a:ext cx="8264530" cy="3028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b="1" dirty="0"/>
                  <a:t>Step 0</a:t>
                </a:r>
                <a:r>
                  <a:rPr lang="en-US" dirty="0"/>
                  <a:t>: Compute background nucleotide frequencies (genome + reverse complement).</a:t>
                </a:r>
                <a:endParaRPr lang="en-US" b="1" dirty="0"/>
              </a:p>
              <a:p>
                <a:pPr>
                  <a:spcBef>
                    <a:spcPts val="600"/>
                  </a:spcBef>
                </a:pPr>
                <a:r>
                  <a:rPr lang="en-US" b="1" dirty="0"/>
                  <a:t>Step 1</a:t>
                </a:r>
                <a:r>
                  <a:rPr lang="en-US" dirty="0"/>
                  <a:t>: Count matrix – record the number of times each nucleotide shows up at each motif position (-10 to +10).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b="1" dirty="0"/>
                  <a:t>Step 2</a:t>
                </a:r>
                <a:r>
                  <a:rPr lang="en-US" dirty="0"/>
                  <a:t>: Frequency matrix – proportion of times each nucleotide shows up at each motif position (-10 to +10).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b="1" dirty="0"/>
                  <a:t>Step 3</a:t>
                </a:r>
                <a:r>
                  <a:rPr lang="en-US" dirty="0"/>
                  <a:t>: Weight matrix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weight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nt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frequency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at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motif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position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nt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background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frequency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If a </a:t>
                </a:r>
                <a:r>
                  <a:rPr lang="en-US" dirty="0" err="1"/>
                  <a:t>nt</a:t>
                </a:r>
                <a:r>
                  <a:rPr lang="en-US" dirty="0"/>
                  <a:t> has frequency zero, assign a weight of -99.0 (2</a:t>
                </a:r>
                <a:r>
                  <a:rPr lang="en-US" baseline="30000" dirty="0"/>
                  <a:t>-99</a:t>
                </a:r>
                <a:r>
                  <a:rPr lang="en-US" dirty="0"/>
                  <a:t> = 1.6x10</a:t>
                </a:r>
                <a:r>
                  <a:rPr lang="en-US" baseline="30000" dirty="0"/>
                  <a:t>-30</a:t>
                </a:r>
                <a:r>
                  <a:rPr lang="en-US" dirty="0"/>
                  <a:t> ≈ 0)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650" y="3783540"/>
                <a:ext cx="8264530" cy="3028971"/>
              </a:xfrm>
              <a:prstGeom prst="rect">
                <a:avLst/>
              </a:prstGeom>
              <a:blipFill>
                <a:blip r:embed="rId3"/>
                <a:stretch>
                  <a:fillRect l="-614" t="-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38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/>
      <p:bldP spid="12" grpId="0"/>
      <p:bldP spid="13" grpId="0"/>
      <p:bldP spid="14" grpId="0"/>
      <p:bldP spid="1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site scores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2583084" y="2911034"/>
            <a:ext cx="704088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ent-Up Arrow 3"/>
          <p:cNvSpPr/>
          <p:nvPr/>
        </p:nvSpPr>
        <p:spPr>
          <a:xfrm rot="16200000">
            <a:off x="3514743" y="2124286"/>
            <a:ext cx="537175" cy="731520"/>
          </a:xfrm>
          <a:prstGeom prst="bentUpArrow">
            <a:avLst>
              <a:gd name="adj1" fmla="val 9524"/>
              <a:gd name="adj2" fmla="val 2381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ent-Up Arrow 4"/>
          <p:cNvSpPr/>
          <p:nvPr/>
        </p:nvSpPr>
        <p:spPr>
          <a:xfrm rot="5400000">
            <a:off x="7783668" y="3186914"/>
            <a:ext cx="537175" cy="731520"/>
          </a:xfrm>
          <a:prstGeom prst="bentUpArrow">
            <a:avLst>
              <a:gd name="adj1" fmla="val 9524"/>
              <a:gd name="adj2" fmla="val 2381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69523" y="1897454"/>
            <a:ext cx="29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17075" y="1897454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93741" y="1897181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65070" y="2398163"/>
            <a:ext cx="29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12622" y="2398163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90234" y="2389964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-10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583084" y="3112420"/>
            <a:ext cx="704088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413760" y="2758634"/>
            <a:ext cx="2037806" cy="52527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1" y="2758634"/>
            <a:ext cx="1563189" cy="52527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64679" y="2651937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64679" y="2974972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3’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47593" y="2651937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647593" y="2974972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5’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002183" y="2908278"/>
            <a:ext cx="914400" cy="0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8004358" y="3103692"/>
            <a:ext cx="914400" cy="0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32078" y="4036028"/>
            <a:ext cx="81428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Score for a position = sum of the weights for each nucleotide in the 21bp motif </a:t>
            </a:r>
            <a:r>
              <a:rPr lang="en-US" sz="2400" i="1" dirty="0"/>
              <a:t>centered at</a:t>
            </a:r>
            <a:r>
              <a:rPr lang="en-US" sz="2400" dirty="0"/>
              <a:t> that position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Scores for a position are strand-specific (different for forward vs. reverse)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Compute scores for </a:t>
            </a:r>
            <a:r>
              <a:rPr lang="en-US" sz="2400" i="1" dirty="0"/>
              <a:t>all </a:t>
            </a:r>
            <a:r>
              <a:rPr lang="en-US" sz="2400" dirty="0"/>
              <a:t>possible positions (both strands)</a:t>
            </a:r>
          </a:p>
        </p:txBody>
      </p:sp>
    </p:spTree>
    <p:extLst>
      <p:ext uri="{BB962C8B-B14F-4D97-AF65-F5344CB8AC3E}">
        <p14:creationId xmlns:p14="http://schemas.microsoft.com/office/powerpoint/2010/main" val="2769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Noncontiguous CDSs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Positions downstream of the translation start site could be noncontiguous</a:t>
            </a:r>
          </a:p>
          <a:p>
            <a:pPr lvl="1"/>
            <a:r>
              <a:rPr lang="en-US" dirty="0"/>
              <a:t>join(1000…1008, 1200…1500)</a:t>
            </a:r>
          </a:p>
          <a:p>
            <a:pPr>
              <a:spcBef>
                <a:spcPts val="2400"/>
              </a:spcBef>
            </a:pPr>
            <a:r>
              <a:rPr lang="en-US" dirty="0"/>
              <a:t>How would you construct the TSS motif?</a:t>
            </a:r>
          </a:p>
        </p:txBody>
      </p:sp>
    </p:spTree>
    <p:extLst>
      <p:ext uri="{BB962C8B-B14F-4D97-AF65-F5344CB8AC3E}">
        <p14:creationId xmlns:p14="http://schemas.microsoft.com/office/powerpoint/2010/main" val="4187217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Noncontiguous CDSs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Positions downstream of the translation start site could be noncontiguous</a:t>
            </a:r>
          </a:p>
          <a:p>
            <a:pPr lvl="1"/>
            <a:r>
              <a:rPr lang="en-US" dirty="0"/>
              <a:t>join(1000…1008, 1200…1500)</a:t>
            </a:r>
          </a:p>
          <a:p>
            <a:pPr>
              <a:spcBef>
                <a:spcPts val="2400"/>
              </a:spcBef>
            </a:pPr>
            <a:r>
              <a:rPr lang="en-US" dirty="0"/>
              <a:t>How would you construct the TSS motif?</a:t>
            </a:r>
          </a:p>
          <a:p>
            <a:pPr>
              <a:spcBef>
                <a:spcPts val="2400"/>
              </a:spcBef>
            </a:pPr>
            <a:endParaRPr lang="en-US" dirty="0"/>
          </a:p>
          <a:p>
            <a:pPr>
              <a:spcBef>
                <a:spcPts val="2400"/>
              </a:spcBef>
            </a:pPr>
            <a:endParaRPr lang="en-US" dirty="0"/>
          </a:p>
          <a:p>
            <a:pPr>
              <a:spcBef>
                <a:spcPts val="2400"/>
              </a:spcBef>
            </a:pPr>
            <a:r>
              <a:rPr lang="en-US" dirty="0"/>
              <a:t>Note in the </a:t>
            </a:r>
            <a:r>
              <a:rPr lang="en-US" dirty="0" err="1"/>
              <a:t>gbff</a:t>
            </a:r>
            <a:r>
              <a:rPr lang="en-US" dirty="0"/>
              <a:t> that ranges are </a:t>
            </a:r>
            <a:r>
              <a:rPr lang="en-US" b="1" dirty="0"/>
              <a:t>one indexed </a:t>
            </a:r>
            <a:r>
              <a:rPr lang="en-US" dirty="0"/>
              <a:t>and inclusive on both ends.</a:t>
            </a:r>
          </a:p>
          <a:p>
            <a:pPr>
              <a:spcBef>
                <a:spcPts val="2400"/>
              </a:spcBef>
            </a:pPr>
            <a:endParaRPr lang="en-US" dirty="0"/>
          </a:p>
          <a:p>
            <a:pPr>
              <a:spcBef>
                <a:spcPts val="2400"/>
              </a:spcBef>
            </a:pPr>
            <a:endParaRPr lang="en-US" dirty="0"/>
          </a:p>
          <a:p>
            <a:pPr>
              <a:spcBef>
                <a:spcPts val="2400"/>
              </a:spcBef>
            </a:pPr>
            <a:endParaRPr lang="en-US" dirty="0"/>
          </a:p>
          <a:p>
            <a:pPr>
              <a:spcBef>
                <a:spcPts val="2400"/>
              </a:spcBef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B3126C-C895-DE45-98DB-47B49974FAB2}"/>
              </a:ext>
            </a:extLst>
          </p:cNvPr>
          <p:cNvSpPr txBox="1"/>
          <p:nvPr/>
        </p:nvSpPr>
        <p:spPr>
          <a:xfrm>
            <a:off x="130629" y="427150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-10 -9  -8  -7  -6  -5  -4  -3  -2  -1  0    1    2    3    4    5    6    7    8    9    10</a:t>
            </a:r>
          </a:p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990 991 992 993 994 995 996 997 998 999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1000 1001 1002 1003 1004 1005 1006 1007 1008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1200 1201 </a:t>
            </a:r>
          </a:p>
        </p:txBody>
      </p:sp>
    </p:spTree>
    <p:extLst>
      <p:ext uri="{BB962C8B-B14F-4D97-AF65-F5344CB8AC3E}">
        <p14:creationId xmlns:p14="http://schemas.microsoft.com/office/powerpoint/2010/main" val="2928042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score histograms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5"/>
            <a:ext cx="6159902" cy="45925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Two histograms:</a:t>
            </a:r>
          </a:p>
          <a:p>
            <a:pPr lvl="1"/>
            <a:r>
              <a:rPr lang="en-US" dirty="0"/>
              <a:t>All genomic positions</a:t>
            </a:r>
          </a:p>
          <a:p>
            <a:pPr lvl="1"/>
            <a:r>
              <a:rPr lang="en-US" dirty="0"/>
              <a:t>Positions that are annotated CDS TSSs</a:t>
            </a:r>
          </a:p>
          <a:p>
            <a:pPr>
              <a:spcBef>
                <a:spcPts val="1800"/>
              </a:spcBef>
            </a:pPr>
            <a:r>
              <a:rPr lang="en-US" dirty="0"/>
              <a:t>Group scores into bins of size 1 (round down to nearest integer)</a:t>
            </a:r>
          </a:p>
          <a:p>
            <a:pPr>
              <a:spcBef>
                <a:spcPts val="1800"/>
              </a:spcBef>
            </a:pPr>
            <a:r>
              <a:rPr lang="en-US" dirty="0"/>
              <a:t>Format – two columns:</a:t>
            </a:r>
          </a:p>
          <a:p>
            <a:pPr lvl="1"/>
            <a:r>
              <a:rPr lang="en-US" dirty="0"/>
              <a:t>Score bin</a:t>
            </a:r>
          </a:p>
          <a:p>
            <a:pPr lvl="1"/>
            <a:r>
              <a:rPr lang="en-US" dirty="0"/>
              <a:t>Number of sites with that score</a:t>
            </a:r>
          </a:p>
          <a:p>
            <a:pPr>
              <a:spcBef>
                <a:spcPts val="1800"/>
              </a:spcBef>
            </a:pPr>
            <a:r>
              <a:rPr lang="en-US" dirty="0"/>
              <a:t>Print all bins with at least one count</a:t>
            </a:r>
          </a:p>
          <a:p>
            <a:pPr>
              <a:spcBef>
                <a:spcPts val="1800"/>
              </a:spcBef>
            </a:pPr>
            <a:r>
              <a:rPr lang="en-US" dirty="0"/>
              <a:t>Put all scores less than -50 into one bin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5867" y="1598124"/>
            <a:ext cx="234961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Score Histogram All: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-5 101880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-4 76413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-3 54704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-2 38081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-1 27202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0 21440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1 18671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2 18825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3 19072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4 18675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5 17308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6 14429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7 10595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8 6915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9 3886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10 1850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11 699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12 225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13 46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14 4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lt-50 6132782 </a:t>
            </a:r>
            <a:b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</a:br>
            <a:endParaRPr lang="en-US" sz="1400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745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5"/>
            <a:ext cx="7977127" cy="4351338"/>
          </a:xfrm>
        </p:spPr>
        <p:txBody>
          <a:bodyPr/>
          <a:lstStyle/>
          <a:p>
            <a:r>
              <a:rPr lang="en-US" dirty="0"/>
              <a:t>List of </a:t>
            </a:r>
            <a:r>
              <a:rPr lang="en-US" i="1" dirty="0"/>
              <a:t>non-CDS</a:t>
            </a:r>
            <a:r>
              <a:rPr lang="en-US" dirty="0"/>
              <a:t> positions with a motif score &gt;= 10</a:t>
            </a:r>
          </a:p>
          <a:p>
            <a:r>
              <a:rPr lang="en-US" dirty="0"/>
              <a:t>Format – three columns:</a:t>
            </a:r>
          </a:p>
          <a:p>
            <a:pPr lvl="1"/>
            <a:r>
              <a:rPr lang="en-US" dirty="0"/>
              <a:t>1-indexed genome position (on forward strand)</a:t>
            </a:r>
          </a:p>
          <a:p>
            <a:pPr lvl="1"/>
            <a:r>
              <a:rPr lang="en-US" dirty="0"/>
              <a:t>Strand indicator (0 for forward, 1 for reverse)</a:t>
            </a:r>
          </a:p>
          <a:p>
            <a:pPr lvl="1"/>
            <a:r>
              <a:rPr lang="en-US" dirty="0"/>
              <a:t>Score (to four decimal places)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2393931" y="411294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 List: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1899 0 10.1167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2274 0 10.1923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2502 0 10.1098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4646 0 10.5886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5252 0 10.5534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6127 0 11.0669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7250 1 10.0453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11016 1 10.1616 </a:t>
            </a:r>
            <a:b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101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HW6 output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Nucleotide histogram</a:t>
            </a:r>
          </a:p>
          <a:p>
            <a:r>
              <a:rPr lang="en-US" dirty="0"/>
              <a:t>Background </a:t>
            </a:r>
            <a:r>
              <a:rPr lang="en-US" dirty="0" err="1"/>
              <a:t>nt</a:t>
            </a:r>
            <a:r>
              <a:rPr lang="en-US" dirty="0"/>
              <a:t> frequencies (based on both strands)</a:t>
            </a:r>
          </a:p>
          <a:p>
            <a:r>
              <a:rPr lang="en-US" dirty="0"/>
              <a:t>Count matrix (-10 to +10 nucleotides)</a:t>
            </a:r>
          </a:p>
          <a:p>
            <a:r>
              <a:rPr lang="en-US" dirty="0"/>
              <a:t>Frequency matrix (-10 to +10 nucleotides)</a:t>
            </a:r>
          </a:p>
          <a:p>
            <a:r>
              <a:rPr lang="en-US" dirty="0"/>
              <a:t>Weight matrix (-10 to +10 nucleotides)</a:t>
            </a:r>
          </a:p>
          <a:p>
            <a:r>
              <a:rPr lang="en-US" dirty="0"/>
              <a:t>Maximum score</a:t>
            </a:r>
          </a:p>
          <a:p>
            <a:r>
              <a:rPr lang="en-US" dirty="0"/>
              <a:t>Score histogram for annotated CDS TSSs</a:t>
            </a:r>
          </a:p>
          <a:p>
            <a:r>
              <a:rPr lang="en-US" dirty="0"/>
              <a:t>Score histogram for all positions</a:t>
            </a:r>
          </a:p>
          <a:p>
            <a:r>
              <a:rPr lang="en-US" dirty="0"/>
              <a:t>List of non-CDS positions with score &gt;=10</a:t>
            </a:r>
          </a:p>
        </p:txBody>
      </p:sp>
    </p:spTree>
    <p:extLst>
      <p:ext uri="{BB962C8B-B14F-4D97-AF65-F5344CB8AC3E}">
        <p14:creationId xmlns:p14="http://schemas.microsoft.com/office/powerpoint/2010/main" val="1310567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HW6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679347"/>
          </a:xfrm>
        </p:spPr>
        <p:txBody>
          <a:bodyPr>
            <a:normAutofit fontScale="92500"/>
          </a:bodyPr>
          <a:lstStyle/>
          <a:p>
            <a:r>
              <a:rPr lang="en-US" dirty="0"/>
              <a:t>Looking only for ‘CDS’ features</a:t>
            </a:r>
          </a:p>
          <a:p>
            <a:pPr lvl="1"/>
            <a:r>
              <a:rPr lang="en-US" dirty="0"/>
              <a:t>Only consider positions where location is certain (no &lt; or &gt;)</a:t>
            </a:r>
          </a:p>
          <a:p>
            <a:pPr>
              <a:spcBef>
                <a:spcPts val="1800"/>
              </a:spcBef>
            </a:pPr>
            <a:r>
              <a:rPr lang="en-US" dirty="0"/>
              <a:t>Positions downstream of the translation start site could be noncontiguous</a:t>
            </a:r>
          </a:p>
          <a:p>
            <a:pPr lvl="1"/>
            <a:r>
              <a:rPr lang="en-US" dirty="0"/>
              <a:t>join(1000…1008, 1200…1500)</a:t>
            </a:r>
          </a:p>
          <a:p>
            <a:pPr>
              <a:spcBef>
                <a:spcPts val="1800"/>
              </a:spcBef>
            </a:pPr>
            <a:r>
              <a:rPr lang="en-US" dirty="0"/>
              <a:t>Also watch out for multi-line joins (c.f. examples 2 &amp; 3 in slide 8)</a:t>
            </a:r>
          </a:p>
          <a:p>
            <a:pPr>
              <a:spcBef>
                <a:spcPts val="1800"/>
              </a:spcBef>
            </a:pPr>
            <a:r>
              <a:rPr lang="en-US" dirty="0"/>
              <a:t>Precision matters! (use doubles over floats)</a:t>
            </a:r>
          </a:p>
          <a:p>
            <a:pPr>
              <a:spcBef>
                <a:spcPts val="1800"/>
              </a:spcBef>
            </a:pPr>
            <a:r>
              <a:rPr lang="en-US" dirty="0"/>
              <a:t>Make sure outputs make sense (frequencies sum to 1, etc. </a:t>
            </a:r>
            <a:r>
              <a:rPr lang="is-I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81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Section 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52650" y="2141317"/>
            <a:ext cx="7886700" cy="4035646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dirty="0"/>
              <a:t>HW5 questions</a:t>
            </a:r>
          </a:p>
          <a:p>
            <a:pPr>
              <a:spcBef>
                <a:spcPts val="3600"/>
              </a:spcBef>
            </a:pPr>
            <a:r>
              <a:rPr lang="en-US" dirty="0"/>
              <a:t>HW6: modeling translation start sites (TSSs)</a:t>
            </a:r>
          </a:p>
          <a:p>
            <a:pPr>
              <a:spcBef>
                <a:spcPts val="3600"/>
              </a:spcBef>
            </a:pPr>
            <a:r>
              <a:rPr lang="en-US" dirty="0"/>
              <a:t>Snakemake or more HW5 help</a:t>
            </a:r>
          </a:p>
        </p:txBody>
      </p:sp>
    </p:spTree>
    <p:extLst>
      <p:ext uri="{BB962C8B-B14F-4D97-AF65-F5344CB8AC3E}">
        <p14:creationId xmlns:p14="http://schemas.microsoft.com/office/powerpoint/2010/main" val="197013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4DE27-5899-B246-8EA3-13492634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on rounding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DFBAF-F792-2F48-AFB5-BF4E86F9C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5833"/>
            <a:ext cx="10515600" cy="315113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Could be due to rounding earlier in code. </a:t>
            </a:r>
          </a:p>
          <a:p>
            <a:r>
              <a:rPr lang="en-US" dirty="0"/>
              <a:t>Use ‘double’ instead of ‘float’</a:t>
            </a:r>
          </a:p>
          <a:p>
            <a:pPr lvl="1"/>
            <a:r>
              <a:rPr lang="en-US" dirty="0"/>
              <a:t>Python’s “float” has “double” precision</a:t>
            </a:r>
          </a:p>
          <a:p>
            <a:r>
              <a:rPr lang="en-US" dirty="0"/>
              <a:t>Use the ‘long’ keyword for extra variable storage (e.g. long double)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5BA588-E9C1-EA4B-BDB2-8E733773A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598" y="2078879"/>
            <a:ext cx="4076700" cy="685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97FB1E-E3B3-6649-B961-A214B60DD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00" y="2155079"/>
            <a:ext cx="41148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1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41A2C-2994-0443-A541-4DC89718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HW5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E66A9-A086-AC48-B515-D8FDDF922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8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8156535" cy="1325563"/>
          </a:xfrm>
        </p:spPr>
        <p:txBody>
          <a:bodyPr/>
          <a:lstStyle/>
          <a:p>
            <a:r>
              <a:rPr lang="en-US" dirty="0"/>
              <a:t>HW6: create a motif model for TSSs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598324"/>
          </a:xfrm>
        </p:spPr>
        <p:txBody>
          <a:bodyPr/>
          <a:lstStyle/>
          <a:p>
            <a:r>
              <a:rPr lang="en-US" dirty="0"/>
              <a:t>Due 11:59pm on Sunday, Feb. 23</a:t>
            </a:r>
            <a:r>
              <a:rPr lang="en-US" baseline="30000" dirty="0"/>
              <a:t>th</a:t>
            </a:r>
          </a:p>
          <a:p>
            <a:pPr>
              <a:spcBef>
                <a:spcPts val="1800"/>
              </a:spcBef>
            </a:pPr>
            <a:r>
              <a:rPr lang="en-US" dirty="0"/>
              <a:t>Assignment:</a:t>
            </a:r>
          </a:p>
          <a:p>
            <a:pPr lvl="1"/>
            <a:r>
              <a:rPr lang="en-US" dirty="0"/>
              <a:t>Parse a </a:t>
            </a:r>
            <a:r>
              <a:rPr lang="en-US" dirty="0" err="1"/>
              <a:t>Genbank</a:t>
            </a:r>
            <a:r>
              <a:rPr lang="en-US" dirty="0"/>
              <a:t> file (</a:t>
            </a:r>
            <a:r>
              <a:rPr lang="en-US" dirty="0" err="1"/>
              <a:t>gbff</a:t>
            </a:r>
            <a:r>
              <a:rPr lang="en-US" dirty="0"/>
              <a:t> format) with sequence info and annotated CDS locations</a:t>
            </a:r>
          </a:p>
          <a:p>
            <a:pPr lvl="2"/>
            <a:r>
              <a:rPr lang="en-US" dirty="0"/>
              <a:t>Write your own code to parse the file! Do not use a third-party </a:t>
            </a:r>
            <a:r>
              <a:rPr lang="en-US" dirty="0" err="1"/>
              <a:t>Genbank</a:t>
            </a:r>
            <a:r>
              <a:rPr lang="en-US" dirty="0"/>
              <a:t> file parser.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Using the CDS information, compute a site weight matrix for a 21bp motif centered at the translation start site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Using the weight matrix, compute scores for annotated CDS translation start sites and for non-annotated positions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9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Genbank</a:t>
            </a:r>
            <a:r>
              <a:rPr lang="en-US" sz="3600" dirty="0"/>
              <a:t> flat file format (.</a:t>
            </a:r>
            <a:r>
              <a:rPr lang="en-US" sz="3600" dirty="0" err="1"/>
              <a:t>gbff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1" y="1909823"/>
            <a:ext cx="7982915" cy="4267140"/>
          </a:xfrm>
        </p:spPr>
        <p:txBody>
          <a:bodyPr>
            <a:normAutofit/>
          </a:bodyPr>
          <a:lstStyle/>
          <a:p>
            <a:r>
              <a:rPr lang="en-US" dirty="0"/>
              <a:t>Feature list</a:t>
            </a:r>
          </a:p>
          <a:p>
            <a:pPr lvl="1"/>
            <a:r>
              <a:rPr lang="en-US" dirty="0"/>
              <a:t>Each locus has entries for gene, mRNA, and CDS</a:t>
            </a:r>
          </a:p>
          <a:p>
            <a:pPr lvl="1"/>
            <a:r>
              <a:rPr lang="en-US" dirty="0"/>
              <a:t>CDS features are coding sequences (these are the entries we care about)</a:t>
            </a:r>
          </a:p>
          <a:p>
            <a:pPr lvl="1"/>
            <a:r>
              <a:rPr lang="en-US" dirty="0"/>
              <a:t>‘complement’ indicates the reverse complement</a:t>
            </a:r>
          </a:p>
          <a:p>
            <a:pPr>
              <a:spcBef>
                <a:spcPts val="2400"/>
              </a:spcBef>
            </a:pPr>
            <a:r>
              <a:rPr lang="en-US" dirty="0"/>
              <a:t>ORIGIN</a:t>
            </a:r>
          </a:p>
          <a:p>
            <a:pPr lvl="1"/>
            <a:r>
              <a:rPr lang="en-US" dirty="0"/>
              <a:t>Located after the feature list, at the end of the file</a:t>
            </a:r>
          </a:p>
          <a:p>
            <a:pPr lvl="1"/>
            <a:r>
              <a:rPr lang="en-US" dirty="0"/>
              <a:t>Contains the genome sequence </a:t>
            </a:r>
          </a:p>
        </p:txBody>
      </p:sp>
    </p:spTree>
    <p:extLst>
      <p:ext uri="{BB962C8B-B14F-4D97-AF65-F5344CB8AC3E}">
        <p14:creationId xmlns:p14="http://schemas.microsoft.com/office/powerpoint/2010/main" val="378801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Genbank</a:t>
            </a:r>
            <a:r>
              <a:rPr lang="en-US" sz="3600" dirty="0"/>
              <a:t> flat file format (.</a:t>
            </a:r>
            <a:r>
              <a:rPr lang="en-US" sz="3600" dirty="0" err="1"/>
              <a:t>gbff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1" y="1556795"/>
            <a:ext cx="7982915" cy="47803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FEATURES             Location/Qualifiers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source          1..2895605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/organism="Plasmodium falciparum 3D7"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mol_type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="genomic DNA"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/isolate="3D7"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="taxon:36329"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/chromosome="13"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gene            21467..28890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/gene="VAR"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locus_tag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="MAL13P1.1"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="GeneID:813647"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mRNA            join(&lt;21467..26641,27577..&gt;28890)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/gene="VAR"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locus_tag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="MAL13P1.1"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transcript_id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="XM_001349702.1"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="GI:124512763"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="GeneID:813647"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CDS             join(21467..26641,27577..28890)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/gene="VAR"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locus_tag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="MAL13P1.1"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codon_start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/product="erythrocyte membrane protein 1, PfEMP1"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protein_id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="XP_001349738.1"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="GI:124512764"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="GOA:Q8IEV1"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="InterPro:IPR008602"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UniProtKB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/TrEMBL:Q8IEV1"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="GeneID:813647"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/translation="MGPPGITGTQGETAKHMFDRIGKQVYETVKNEAENYISELEGKL                   		        SQATLLGERVSSLKTCQLVEDYRSKANGDVKRYPCANRSPVRFSDESRSQCTYNRIKD…"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900" dirty="0">
              <a:latin typeface="Courier New" panose="02070309020205020404" pitchFamily="49" charset="0"/>
              <a:ea typeface="Ebrima" panose="02000000000000000000" pitchFamily="2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ORIGIN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1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taaaccctga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accctaaacc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ctaaaccctg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aaccctaaac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cctaaaccct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aaacctaaac</a:t>
            </a:r>
            <a:endParaRPr lang="en-US" sz="900" dirty="0">
              <a:latin typeface="Courier New" panose="02070309020205020404" pitchFamily="49" charset="0"/>
              <a:ea typeface="Ebrima" panose="02000000000000000000" pitchFamily="2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61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ctaaaccctg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aaccctaaac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cctgaaccct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gaaccctaaa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ccctaaaccc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tgaaccctaa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4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09851" y="2822840"/>
            <a:ext cx="6829425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CDS             join(10183..10943,11138..11246,11408..11525,11697..11815,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12006..12056,12284..12445,12661..12792,12989..13135,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13293..13400,13597..13661,13848..13957,14104..14208,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14364..14440,14606..14773,14909..15013)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/locus_tag="PTSG_00005"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/codon_start=1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/product="hypothetical protein"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/protein_id="EGD71989.1"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/db_xref="GI:326426419"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/translation="MMMMMMMMRPCCSLPSTWWLVVVVLAAACCAATPTAAAVPAAAP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AEAADPSVVNVGQFVVSLDEDGVLSAVRNPAQMPNPHLAWHSTGEILEVAASKMYLHG...“</a:t>
            </a: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9851" y="4503490"/>
            <a:ext cx="655796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CDS             complement(join(15291..15934,16108..16234,16358..16394,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16582..16790,17086..17196,17376..17456,17810..17877,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18020..18060,18199..18256,18556..18598,18767..19187,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19334..19410,19552..19631,19795..19917,20098..20183,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20449..20577,20789..20904,21261..21449,21667..21787,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21936..22108,22453..22549,22808..22934,23895..23970,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24140..24246,24389..27209))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/locus_tag="PTSG_11525"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/codon_start=1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/product="hypothetical protein"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/protein_id="EGD71990.1"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/db_xref="GI:326426420"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/translation="MWRSWRHGEVGSGVAGGENGKDAQQASSNSHGSHGSHGSNHPNG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NHGGSSDNVGSSHDERSSSDREQERGQVQRRKRRHARMHEKHASNHAASSVARPSRLT...“ </a:t>
            </a: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09851" y="1499704"/>
            <a:ext cx="65579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CDS             96094..97215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/locus_tag="PTSG_00022"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/codon_start=1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/product="hypothetical protein"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/protein_id="EGD72006.1"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/db_xref="GI:326426436"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/translation="MVVAAGSGGASRPTNAPSCPLCPGGSVGGAVLMVVPLLVCIALL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AGCLSVSSLWRRNKRQRHAPQYASTCASGRAKPNKRAAPRVQPDLRLPHQQQQPQHPQ...“</a:t>
            </a: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more CDS examples</a:t>
            </a:r>
          </a:p>
        </p:txBody>
      </p:sp>
    </p:spTree>
    <p:extLst>
      <p:ext uri="{BB962C8B-B14F-4D97-AF65-F5344CB8AC3E}">
        <p14:creationId xmlns:p14="http://schemas.microsoft.com/office/powerpoint/2010/main" val="262165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D40A4-D921-ED4A-A674-5BB08CD75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94"/>
            <a:ext cx="10515600" cy="1325563"/>
          </a:xfrm>
        </p:spPr>
        <p:txBody>
          <a:bodyPr/>
          <a:lstStyle/>
          <a:p>
            <a:r>
              <a:rPr lang="en-US" dirty="0"/>
              <a:t>Handling ‘Duplicate’ Entries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379B2C-DB95-BE49-8A28-F48554FF6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376" y="1272516"/>
            <a:ext cx="5537095" cy="39668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497C0B-B658-4E4A-A1E5-8E9114871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336" y="1417554"/>
            <a:ext cx="5292424" cy="3762461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591C20F-3FAD-BA47-B7D8-B676537A2A96}"/>
              </a:ext>
            </a:extLst>
          </p:cNvPr>
          <p:cNvCxnSpPr>
            <a:cxnSpLocks/>
          </p:cNvCxnSpPr>
          <p:nvPr/>
        </p:nvCxnSpPr>
        <p:spPr>
          <a:xfrm>
            <a:off x="3379717" y="3070958"/>
            <a:ext cx="4232366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97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1469</Words>
  <Application>Microsoft Office PowerPoint</Application>
  <PresentationFormat>Widescreen</PresentationFormat>
  <Paragraphs>226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Consolas</vt:lpstr>
      <vt:lpstr>Courier New</vt:lpstr>
      <vt:lpstr>Office Theme</vt:lpstr>
      <vt:lpstr>Week 6 Discussion Section</vt:lpstr>
      <vt:lpstr>Discussion Section 6</vt:lpstr>
      <vt:lpstr>Comment on rounding </vt:lpstr>
      <vt:lpstr>HW5 Questions?</vt:lpstr>
      <vt:lpstr>HW6: create a motif model for TSSs</vt:lpstr>
      <vt:lpstr>Genbank flat file format (.gbff)</vt:lpstr>
      <vt:lpstr>Genbank flat file format (.gbff)</vt:lpstr>
      <vt:lpstr>Some more CDS examples</vt:lpstr>
      <vt:lpstr>Handling ‘Duplicate’ Entries</vt:lpstr>
      <vt:lpstr>Handling ‘Duplicate’ Entries</vt:lpstr>
      <vt:lpstr>Computing a TSS site weight matrix</vt:lpstr>
      <vt:lpstr>Computing site scores</vt:lpstr>
      <vt:lpstr>Noncontiguous CDSs</vt:lpstr>
      <vt:lpstr>Noncontiguous CDSs</vt:lpstr>
      <vt:lpstr>Reporting score histograms</vt:lpstr>
      <vt:lpstr>Position list</vt:lpstr>
      <vt:lpstr>HW6 output summary</vt:lpstr>
      <vt:lpstr>HW6 Tips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 Discussion Section</dc:title>
  <dc:creator>Eliah G. Overbey</dc:creator>
  <cp:lastModifiedBy>mvollger</cp:lastModifiedBy>
  <cp:revision>22</cp:revision>
  <dcterms:created xsi:type="dcterms:W3CDTF">2019-02-07T16:42:25Z</dcterms:created>
  <dcterms:modified xsi:type="dcterms:W3CDTF">2020-02-13T21:27:42Z</dcterms:modified>
</cp:coreProperties>
</file>