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37" r:id="rId3"/>
    <p:sldId id="338" r:id="rId4"/>
    <p:sldId id="341" r:id="rId5"/>
    <p:sldId id="340" r:id="rId6"/>
    <p:sldId id="342" r:id="rId7"/>
    <p:sldId id="347" r:id="rId8"/>
    <p:sldId id="350" r:id="rId9"/>
    <p:sldId id="351" r:id="rId10"/>
    <p:sldId id="345" r:id="rId11"/>
    <p:sldId id="346" r:id="rId12"/>
    <p:sldId id="348" r:id="rId13"/>
    <p:sldId id="328" r:id="rId14"/>
    <p:sldId id="352" r:id="rId15"/>
    <p:sldId id="336" r:id="rId16"/>
    <p:sldId id="34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0659"/>
  </p:normalViewPr>
  <p:slideViewPr>
    <p:cSldViewPr snapToGrid="0" snapToObjects="1">
      <p:cViewPr varScale="1">
        <p:scale>
          <a:sx n="58" d="100"/>
          <a:sy n="58" d="100"/>
        </p:scale>
        <p:origin x="7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44C19-72A1-214F-9068-CA6F2F0A8340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32BAB-26D5-9F4D-85B4-8EAC4FA0C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80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up how to do the addition in this statement. Will it create an underflow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4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www.cs.rochester.edu</a:t>
            </a:r>
            <a:r>
              <a:rPr lang="en-US" dirty="0"/>
              <a:t>/u/</a:t>
            </a:r>
            <a:r>
              <a:rPr lang="en-US" dirty="0" err="1"/>
              <a:t>james</a:t>
            </a:r>
            <a:r>
              <a:rPr lang="en-US" dirty="0"/>
              <a:t>/CSC248/Lec11.pdf</a:t>
            </a:r>
          </a:p>
          <a:p>
            <a:endParaRPr lang="en-US" dirty="0"/>
          </a:p>
          <a:p>
            <a:r>
              <a:rPr lang="en-US" dirty="0" err="1"/>
              <a:t>Extentions</a:t>
            </a:r>
            <a:r>
              <a:rPr lang="en-US" dirty="0"/>
              <a:t> of HMM models</a:t>
            </a:r>
          </a:p>
          <a:p>
            <a:r>
              <a:rPr lang="en-US" dirty="0"/>
              <a:t>How to combine HMMs with other modeling strategies</a:t>
            </a:r>
          </a:p>
          <a:p>
            <a:r>
              <a:rPr lang="en-US" dirty="0"/>
              <a:t>Tuesday of week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32BAB-26D5-9F4D-85B4-8EAC4FA0C72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2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78BF-9DB6-D84B-A5EA-E08D0BC07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F4409-DF0F-B74E-936B-FD332100B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0778-DC4E-124D-81C4-4579C3E0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87A30-D0DE-6941-8E9C-93734290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5B92E-1727-3D4E-B497-02DCFA49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743D-252C-9045-88B0-DE47AD8F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B9676-CDDF-5B4F-AE6F-E1AA91379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18865-591F-3742-BD00-635B1A80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B4B6B-4BB1-F842-B061-D2FC28D7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12B0B-D115-F64A-BBAE-D89F9469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7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304150-8F1A-EB4C-AFAA-C0C65159F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9E903-D848-B647-9BCD-7E093E34E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0C93C-299C-D141-87DE-773391B98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70290-9AED-364A-9F88-66D54AA2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2323D-67C1-E44A-B271-2F440E10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8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536B-EF5B-C841-BDBD-9DC32C4B2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43CB6-5696-8B4F-B36A-DB384F2A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2A547-BE7E-0A4C-BB50-5DE05C41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4FB29-EBFD-6B49-A1A0-04286FF0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5A76C-E5BD-D145-A089-CE72A6B64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8992C-0F8B-CA42-AD9E-B0C1EFA8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6A8DC-B527-B24B-94EC-4565EB93D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4A3B3-AF14-4944-8B93-EEEB78CF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1A9F2-AEEF-0B4E-83B3-7719E4DA9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AF4E-77DD-C946-BA0A-51579B60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9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CD23-CEAC-754A-B8AC-AE4703D2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3EB25-4011-1642-A120-E1FA1E321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8CB8D-AD71-D649-8F95-35C8040AC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1FE32-2EA1-014A-AAF3-17A18A39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6FAE3-6252-3D48-B4EF-30CD8E0C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2B3A7-6037-1C4D-A6F4-721062C3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7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C07C-7217-574B-96E1-C793BD6F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60EA7-081F-7240-9602-2AC2427CA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95DFB-C1FC-D246-8F25-47336B1E4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1208F-D312-3E44-998E-808EBF176C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F06C7-D05A-C943-B7CF-ECC468EC6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AB691-1F9C-1C4B-B939-4BAD61F1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FB8EA1-5626-9C41-8ED5-4A79154B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D4F80-0EE3-4F4E-B5E5-D2253672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6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E45A-96DB-3C45-9422-DD1A9933F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2DB7B2-D552-724A-A92C-4A1DB6E1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6A29B-E0E3-5846-830C-1F760BAB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A5DB7-E7D1-2046-853A-9322FE50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6F392-11BA-674F-9EC8-E2A22384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4A5C41-940B-1C48-B1F1-D65EEBF7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1C541-E9C3-5142-A8E6-6ECF9189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3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ECEAD-A979-B344-894A-8987C8F8A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5786B-8D1C-1745-80CA-32E20B08A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4D7DF-B34E-EE4F-B3FB-3DEE7C000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8DD29-267F-654A-945A-9A866ECE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9291F-1E63-114D-AF18-539476C26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99ED1-1FA6-9546-AD63-6BC4EC34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8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364B-6EE8-2241-B555-C1C599AC1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567B47-D2F2-6846-9713-35E22BC94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6ABA6-80A3-CA4E-B30D-36DBE5B88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9D135-C4C0-6C41-820A-05AB21B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46714-8847-A744-B622-D74012DA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E0CD2-D916-9741-AA8A-263F6CC1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3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6BBBB-F918-EE4D-B591-C2C546D6C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8754A-2DAE-3E43-9E73-2EC5CCEE2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AFDBF-C02F-1C48-B579-88F040C8B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A0E9-5B67-144C-AE25-8397509AE4C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66747-8B46-B849-9B72-671054DFD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67199-07DB-E643-9A74-202E797AD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DF4D5-3AFC-8E4A-BD15-28C512BE5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6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asstationwithoutpumps.wordpress.com/2014/05/06/sum-of-probabilities-in-log-prob-spac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5C699-B952-FB4B-B50B-F4DE5D299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Section </a:t>
            </a:r>
            <a:br>
              <a:rPr lang="en-US" dirty="0"/>
            </a:br>
            <a:r>
              <a:rPr lang="en-US" dirty="0"/>
              <a:t>Week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46A09-937A-3C40-B148-EBDE51ACC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Mitchell Vollger</a:t>
            </a:r>
          </a:p>
          <a:p>
            <a:r>
              <a:rPr lang="en-US" dirty="0"/>
              <a:t>Feb 27</a:t>
            </a:r>
            <a:r>
              <a:rPr lang="en-US" baseline="30000" dirty="0"/>
              <a:t>th</a:t>
            </a:r>
            <a:r>
              <a:rPr lang="en-US" dirty="0"/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86102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way to think about updating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2642" y="4004508"/>
            <a:ext cx="8686800" cy="2548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probabilities at each node:</a:t>
            </a:r>
          </a:p>
          <a:p>
            <a:r>
              <a:rPr lang="en-US" dirty="0"/>
              <a:t>Figure out the probability of being in state </a:t>
            </a:r>
            <a:r>
              <a:rPr lang="en-US" i="1" dirty="0"/>
              <a:t>k</a:t>
            </a:r>
            <a:r>
              <a:rPr lang="en-US" dirty="0"/>
              <a:t> at position </a:t>
            </a:r>
            <a:r>
              <a:rPr lang="en-US" i="1" dirty="0" err="1"/>
              <a:t>i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513" y="5207749"/>
            <a:ext cx="387933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3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way to think about updating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2642" y="3833618"/>
            <a:ext cx="8686800" cy="2719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Consider the probabilities at each edge:</a:t>
            </a:r>
          </a:p>
          <a:p>
            <a:r>
              <a:rPr lang="en-US" sz="1800" dirty="0"/>
              <a:t>Figure out the probability of going from state </a:t>
            </a:r>
            <a:r>
              <a:rPr lang="en-US" sz="1800" i="1" dirty="0"/>
              <a:t>k </a:t>
            </a:r>
            <a:r>
              <a:rPr lang="en-US" sz="1800" dirty="0"/>
              <a:t>to state </a:t>
            </a:r>
            <a:r>
              <a:rPr lang="en-US" sz="1800" i="1" dirty="0"/>
              <a:t>l </a:t>
            </a:r>
            <a:r>
              <a:rPr lang="en-US" sz="1800" dirty="0"/>
              <a:t>from position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dirty="0"/>
              <a:t>to position </a:t>
            </a:r>
            <a:r>
              <a:rPr lang="en-US" sz="1800" i="1" dirty="0"/>
              <a:t>i</a:t>
            </a:r>
            <a:r>
              <a:rPr lang="en-US" sz="1800" dirty="0"/>
              <a:t>+1</a:t>
            </a:r>
          </a:p>
          <a:p>
            <a:r>
              <a:rPr lang="en-US" sz="1800" dirty="0"/>
              <a:t>Note: The emission probability </a:t>
            </a:r>
            <a:r>
              <a:rPr lang="en-US" sz="1800" dirty="0" err="1"/>
              <a:t>e</a:t>
            </a:r>
            <a:r>
              <a:rPr lang="en-US" sz="1800" baseline="-25000" dirty="0" err="1"/>
              <a:t>k</a:t>
            </a:r>
            <a:r>
              <a:rPr lang="en-US" sz="1800" dirty="0"/>
              <a:t>(S</a:t>
            </a:r>
            <a:r>
              <a:rPr lang="en-US" sz="1800" baseline="-25000" dirty="0"/>
              <a:t>i</a:t>
            </a:r>
            <a:r>
              <a:rPr lang="en-US" sz="1800" dirty="0"/>
              <a:t>) has been factored out of the forward probability below. If you already calculated it in to the forward probability, you don’t have to do it twice.</a:t>
            </a:r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705600" y="3037738"/>
            <a:ext cx="0" cy="7315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284" y="5453624"/>
            <a:ext cx="6020364" cy="124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way to think about updating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8382000" cy="5105400"/>
          </a:xfrm>
        </p:spPr>
        <p:txBody>
          <a:bodyPr/>
          <a:lstStyle/>
          <a:p>
            <a:r>
              <a:rPr lang="en-US" sz="3000" dirty="0"/>
              <a:t>The initial probabilities for each state </a:t>
            </a:r>
            <a:r>
              <a:rPr lang="en-US" sz="3000" i="1" dirty="0"/>
              <a:t>k</a:t>
            </a:r>
            <a:r>
              <a:rPr lang="en-US" sz="3000" dirty="0"/>
              <a:t> can be updated to</a:t>
            </a:r>
            <a:br>
              <a:rPr lang="en-US" dirty="0"/>
            </a:br>
            <a:r>
              <a:rPr lang="en-US" sz="1600" dirty="0"/>
              <a:t> </a:t>
            </a:r>
          </a:p>
          <a:p>
            <a:r>
              <a:rPr lang="en-US" sz="3000" dirty="0"/>
              <a:t>The transition probability from state </a:t>
            </a:r>
            <a:r>
              <a:rPr lang="en-US" sz="3000" i="1" dirty="0"/>
              <a:t>k</a:t>
            </a:r>
            <a:r>
              <a:rPr lang="en-US" sz="3000" dirty="0"/>
              <a:t> to state </a:t>
            </a:r>
            <a:r>
              <a:rPr lang="en-US" sz="3000" i="1" dirty="0"/>
              <a:t>l</a:t>
            </a:r>
            <a:r>
              <a:rPr lang="en-US" sz="3000" dirty="0"/>
              <a:t> can be updated to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r>
              <a:rPr lang="en-US" sz="3000" dirty="0"/>
              <a:t>The emission probability for symbol </a:t>
            </a:r>
            <a:r>
              <a:rPr lang="en-US" sz="3000" i="1" dirty="0"/>
              <a:t>v</a:t>
            </a:r>
            <a:r>
              <a:rPr lang="en-US" sz="3000" dirty="0"/>
              <a:t> from state </a:t>
            </a:r>
            <a:r>
              <a:rPr lang="en-US" sz="3000" i="1" dirty="0"/>
              <a:t>k </a:t>
            </a:r>
            <a:r>
              <a:rPr lang="en-US" sz="3000" dirty="0"/>
              <a:t> can be updated to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7777" b="20000"/>
          <a:stretch/>
        </p:blipFill>
        <p:spPr>
          <a:xfrm>
            <a:off x="4286250" y="2057718"/>
            <a:ext cx="180975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4793" b="3665"/>
          <a:stretch/>
        </p:blipFill>
        <p:spPr>
          <a:xfrm>
            <a:off x="5220928" y="3390318"/>
            <a:ext cx="1061120" cy="1084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650" y="5166360"/>
            <a:ext cx="1965064" cy="14630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48104" y="351371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Remember to ignore the last position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5965" y="5440680"/>
            <a:ext cx="290132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8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dirty="0"/>
              <a:t>Notes for debugging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789" y="1544782"/>
            <a:ext cx="10818421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Try calculating some simple forward and backward probabilities by hand to check your algorithm</a:t>
            </a:r>
          </a:p>
          <a:p>
            <a:pPr marL="51435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Make sure the sum of the numerators for a single state or transition from a given state equals the associated denominator</a:t>
            </a:r>
          </a:p>
          <a:p>
            <a:pPr marL="51435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The likelihood at each iteration should increase; if it decreases, then you have a bug</a:t>
            </a:r>
          </a:p>
          <a:p>
            <a:pPr marL="51435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Have a print statement in your program to keep track of iterations as your program is running. The assignment will provide an estimate on the number of iterations to converge.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31-7DD0-BC4C-9850-88569A9E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14733-5EAC-C04C-AF8D-3AB07CDF6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happens when numbers are too small to be stored in a variable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Solutions: </a:t>
            </a:r>
          </a:p>
          <a:p>
            <a:r>
              <a:rPr lang="en-US" dirty="0"/>
              <a:t>Scale weights to be close to 1 (affects all paths by same constant factor – which can be multiplied back later)</a:t>
            </a:r>
          </a:p>
          <a:p>
            <a:r>
              <a:rPr lang="en-US" dirty="0"/>
              <a:t>Use log weights, so can add instead of multiplying</a:t>
            </a:r>
          </a:p>
          <a:p>
            <a:endParaRPr lang="en-US" dirty="0"/>
          </a:p>
          <a:p>
            <a:r>
              <a:rPr lang="en-US" dirty="0"/>
              <a:t>Ex: Instead of 0.0001 * 0.0002, you can do: </a:t>
            </a:r>
          </a:p>
          <a:p>
            <a:pPr marL="0" indent="0">
              <a:buNone/>
            </a:pPr>
            <a:r>
              <a:rPr lang="en-US" dirty="0"/>
              <a:t>   log(0.0001) + log(0.0002)</a:t>
            </a:r>
          </a:p>
          <a:p>
            <a:pPr marL="0" indent="0">
              <a:buNone/>
            </a:pPr>
            <a:r>
              <a:rPr lang="en-US" dirty="0"/>
              <a:t>What about when you need to sum probabilities in </a:t>
            </a:r>
            <a:r>
              <a:rPr lang="en-US" dirty="0" err="1"/>
              <a:t>logspace</a:t>
            </a:r>
            <a:r>
              <a:rPr lang="en-US" dirty="0"/>
              <a:t>? See this blogpost for a solution or Tobias Mann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https://gasstationwithoutpumps.wordpress.com/2014/05/06/sum-of-probabilities-in-log-prob-space/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3284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483878"/>
            <a:ext cx="117565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HW8: detecting G+C-rich regions round II </a:t>
            </a:r>
            <a:br>
              <a:rPr lang="en-US" dirty="0"/>
            </a:br>
            <a:r>
              <a:rPr lang="en-US" dirty="0"/>
              <a:t>(Baum-Welch)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11257807" cy="4953000"/>
          </a:xfrm>
        </p:spPr>
        <p:txBody>
          <a:bodyPr>
            <a:normAutofit/>
          </a:bodyPr>
          <a:lstStyle/>
          <a:p>
            <a:r>
              <a:rPr lang="en-US" dirty="0"/>
              <a:t>Due 11:59pm Sunday, March 8</a:t>
            </a:r>
          </a:p>
          <a:p>
            <a:endParaRPr lang="en-US" dirty="0"/>
          </a:p>
          <a:p>
            <a:r>
              <a:rPr lang="en-US" dirty="0"/>
              <a:t>Assignment: use Baum-Welch algorithm to identify G+C-rich regions in a genome sequence</a:t>
            </a:r>
          </a:p>
          <a:p>
            <a:pPr lvl="1"/>
            <a:r>
              <a:rPr lang="en-US" dirty="0"/>
              <a:t>Input: same as last time!</a:t>
            </a:r>
          </a:p>
          <a:p>
            <a:pPr lvl="1"/>
            <a:r>
              <a:rPr lang="en-US" dirty="0"/>
              <a:t>Run Baum-Welch until the increase in sequence log-likelihood is less than 0.1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14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483878"/>
            <a:ext cx="117565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HW8: detecting G+C-rich regions round II </a:t>
            </a:r>
            <a:br>
              <a:rPr lang="en-US" dirty="0"/>
            </a:br>
            <a:r>
              <a:rPr lang="en-US" dirty="0"/>
              <a:t>(Baum-Welch)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11257807" cy="4953000"/>
          </a:xfrm>
        </p:spPr>
        <p:txBody>
          <a:bodyPr>
            <a:normAutofit/>
          </a:bodyPr>
          <a:lstStyle/>
          <a:p>
            <a:r>
              <a:rPr lang="en-US" dirty="0"/>
              <a:t>Due 11:59pm Sunday, March 8</a:t>
            </a:r>
          </a:p>
          <a:p>
            <a:endParaRPr lang="en-US" dirty="0"/>
          </a:p>
          <a:p>
            <a:r>
              <a:rPr lang="en-US" dirty="0"/>
              <a:t>Assignment: use Baum-Welch algorithm to identify G+C-rich regions in a genome sequence</a:t>
            </a:r>
          </a:p>
          <a:p>
            <a:pPr lvl="1"/>
            <a:r>
              <a:rPr lang="en-US" dirty="0"/>
              <a:t>Input: same as last time!</a:t>
            </a:r>
          </a:p>
          <a:p>
            <a:pPr lvl="1"/>
            <a:r>
              <a:rPr lang="en-US" dirty="0"/>
              <a:t>Run Baum-Welch until the increase in sequence log-likelihood is less than 0.1</a:t>
            </a:r>
          </a:p>
          <a:p>
            <a:pPr lvl="1"/>
            <a:r>
              <a:rPr lang="en-US" dirty="0"/>
              <a:t>Output:</a:t>
            </a:r>
          </a:p>
          <a:p>
            <a:pPr lvl="2"/>
            <a:r>
              <a:rPr lang="en-US" dirty="0"/>
              <a:t>Name and first line of the FASTA file</a:t>
            </a:r>
          </a:p>
          <a:p>
            <a:pPr lvl="2"/>
            <a:r>
              <a:rPr lang="en-US" dirty="0"/>
              <a:t>Number of iterations until convergence</a:t>
            </a:r>
          </a:p>
          <a:p>
            <a:pPr lvl="2"/>
            <a:r>
              <a:rPr lang="en-US" dirty="0"/>
              <a:t>Final sequence log-likelihood</a:t>
            </a:r>
          </a:p>
          <a:p>
            <a:pPr lvl="2"/>
            <a:r>
              <a:rPr lang="en-US" dirty="0"/>
              <a:t>Final probabilities (initial, transition, emission)</a:t>
            </a:r>
          </a:p>
          <a:p>
            <a:pPr lvl="3"/>
            <a:r>
              <a:rPr lang="en-US" dirty="0"/>
              <a:t>Scientific notation, four significant digits (see template)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1"/>
            <a:ext cx="8229600" cy="4221163"/>
          </a:xfrm>
        </p:spPr>
        <p:txBody>
          <a:bodyPr/>
          <a:lstStyle/>
          <a:p>
            <a:pPr>
              <a:spcAft>
                <a:spcPts val="3000"/>
              </a:spcAft>
            </a:pPr>
            <a:r>
              <a:rPr lang="en-US" dirty="0"/>
              <a:t>HW7 questions</a:t>
            </a:r>
          </a:p>
          <a:p>
            <a:pPr>
              <a:spcAft>
                <a:spcPts val="3000"/>
              </a:spcAft>
            </a:pPr>
            <a:r>
              <a:rPr lang="en-US" dirty="0"/>
              <a:t>Baum-Welch (forward-backward) algorithm</a:t>
            </a:r>
          </a:p>
          <a:p>
            <a:pPr>
              <a:spcAft>
                <a:spcPts val="3000"/>
              </a:spcAft>
            </a:pPr>
            <a:r>
              <a:rPr lang="en-US" dirty="0"/>
              <a:t>HW8</a:t>
            </a:r>
          </a:p>
        </p:txBody>
      </p:sp>
    </p:spTree>
    <p:extLst>
      <p:ext uri="{BB962C8B-B14F-4D97-AF65-F5344CB8AC3E}">
        <p14:creationId xmlns:p14="http://schemas.microsoft.com/office/powerpoint/2010/main" val="172183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Baum-Welch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66" y="2182407"/>
            <a:ext cx="1121030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Use the </a:t>
            </a:r>
            <a:r>
              <a:rPr lang="en-US" b="1" dirty="0"/>
              <a:t>forward algorithm</a:t>
            </a:r>
            <a:r>
              <a:rPr lang="en-US" dirty="0"/>
              <a:t> to calculate the forward probabilities for the HMM.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2. Use the</a:t>
            </a:r>
            <a:r>
              <a:rPr lang="en-US" b="1" dirty="0"/>
              <a:t> backward algorithm</a:t>
            </a:r>
            <a:r>
              <a:rPr lang="en-US" dirty="0"/>
              <a:t> calculate the backward probabilities for the HMM.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3. Re-estimate transition, emission, and initial probabilities by calculating the expected number of each edge type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4. Calculate the new log likelihood of the model (the likelihood of our observations given our re-tuned model)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5. Repeat until the change in log likelihood is smaller than a given threshold or when a maximum number of iterations is passed.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681187-A436-7949-A48B-C57EEC961F8C}"/>
              </a:ext>
            </a:extLst>
          </p:cNvPr>
          <p:cNvSpPr/>
          <p:nvPr/>
        </p:nvSpPr>
        <p:spPr>
          <a:xfrm>
            <a:off x="1124196" y="1506022"/>
            <a:ext cx="10679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42729"/>
                </a:solidFill>
                <a:effectLst/>
                <a:latin typeface="Arial" panose="020B0604020202020204" pitchFamily="34" charset="0"/>
              </a:rPr>
              <a:t>Baum–Welch is an expectation-maximization algorithm that uses the forward–backward algorithm.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4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Forward-backward algorithm</a:t>
            </a:r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57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Forward-backward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169210"/>
            <a:ext cx="8229600" cy="238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node:</a:t>
            </a:r>
          </a:p>
          <a:p>
            <a:r>
              <a:rPr lang="en-US" dirty="0"/>
              <a:t>Forward: store the sum of probabilities of paths ending at position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state </a:t>
            </a:r>
            <a:r>
              <a:rPr lang="en-US" i="1" dirty="0"/>
              <a:t>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Backward: store the sum of probabilities of paths starting at position </a:t>
            </a:r>
            <a:r>
              <a:rPr lang="en-US" i="1" dirty="0" err="1">
                <a:solidFill>
                  <a:schemeClr val="bg1"/>
                </a:solidFill>
              </a:rPr>
              <a:t>i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state </a:t>
            </a:r>
            <a:r>
              <a:rPr lang="en-US" i="1" dirty="0">
                <a:solidFill>
                  <a:schemeClr val="bg1"/>
                </a:solidFill>
              </a:rPr>
              <a:t>k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55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>
            <a:stCxn id="12" idx="6"/>
          </p:cNvCxnSpPr>
          <p:nvPr/>
        </p:nvCxnSpPr>
        <p:spPr>
          <a:xfrm>
            <a:off x="5136518" y="2452175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Forward-backward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169210"/>
            <a:ext cx="8229600" cy="238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node:</a:t>
            </a:r>
          </a:p>
          <a:p>
            <a:r>
              <a:rPr lang="en-US" dirty="0"/>
              <a:t>Forward: store the sum of probabilities of paths ending at position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state </a:t>
            </a:r>
            <a:r>
              <a:rPr lang="en-US" i="1" dirty="0"/>
              <a:t>k</a:t>
            </a:r>
            <a:endParaRPr lang="en-US" dirty="0"/>
          </a:p>
          <a:p>
            <a:r>
              <a:rPr lang="en-US" dirty="0"/>
              <a:t> Backward: store the sum of probabilities of paths starting at position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state </a:t>
            </a:r>
            <a:r>
              <a:rPr lang="en-US" i="1" dirty="0"/>
              <a:t>k</a:t>
            </a:r>
            <a:endParaRPr lang="en-US" dirty="0"/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138351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/>
          <p:cNvSpPr/>
          <p:nvPr/>
        </p:nvSpPr>
        <p:spPr>
          <a:xfrm>
            <a:off x="444406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444406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5749772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5749772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7055483" y="2105267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7055483" y="2963786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8361192" y="2488337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454446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50180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5889" y="1371601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34" name="Straight Arrow Connector 33"/>
          <p:cNvCxnSpPr>
            <a:stCxn id="10" idx="6"/>
            <a:endCxn id="12" idx="2"/>
          </p:cNvCxnSpPr>
          <p:nvPr/>
        </p:nvCxnSpPr>
        <p:spPr>
          <a:xfrm flipV="1">
            <a:off x="3830808" y="2452176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4" idx="2"/>
          </p:cNvCxnSpPr>
          <p:nvPr/>
        </p:nvCxnSpPr>
        <p:spPr>
          <a:xfrm>
            <a:off x="5136518" y="245217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6" idx="2"/>
          </p:cNvCxnSpPr>
          <p:nvPr/>
        </p:nvCxnSpPr>
        <p:spPr>
          <a:xfrm>
            <a:off x="6442228" y="2452175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8" idx="2"/>
          </p:cNvCxnSpPr>
          <p:nvPr/>
        </p:nvCxnSpPr>
        <p:spPr>
          <a:xfrm>
            <a:off x="7747938" y="2452176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6"/>
            <a:endCxn id="13" idx="2"/>
          </p:cNvCxnSpPr>
          <p:nvPr/>
        </p:nvCxnSpPr>
        <p:spPr>
          <a:xfrm>
            <a:off x="3830808" y="2835245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6"/>
            <a:endCxn id="15" idx="2"/>
          </p:cNvCxnSpPr>
          <p:nvPr/>
        </p:nvCxnSpPr>
        <p:spPr>
          <a:xfrm>
            <a:off x="5136518" y="3310693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6"/>
            <a:endCxn id="18" idx="2"/>
          </p:cNvCxnSpPr>
          <p:nvPr/>
        </p:nvCxnSpPr>
        <p:spPr>
          <a:xfrm flipV="1">
            <a:off x="7747938" y="2835245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6096000" y="3733800"/>
            <a:ext cx="0" cy="304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6"/>
            <a:endCxn id="14" idx="2"/>
          </p:cNvCxnSpPr>
          <p:nvPr/>
        </p:nvCxnSpPr>
        <p:spPr>
          <a:xfrm flipV="1">
            <a:off x="5136518" y="2452175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6"/>
            <a:endCxn id="17" idx="2"/>
          </p:cNvCxnSpPr>
          <p:nvPr/>
        </p:nvCxnSpPr>
        <p:spPr>
          <a:xfrm>
            <a:off x="6442229" y="2452175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>
          <a:xfrm flipV="1">
            <a:off x="6442229" y="2452175"/>
            <a:ext cx="613255" cy="85851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6"/>
            <a:endCxn id="17" idx="2"/>
          </p:cNvCxnSpPr>
          <p:nvPr/>
        </p:nvCxnSpPr>
        <p:spPr>
          <a:xfrm>
            <a:off x="6442228" y="3310693"/>
            <a:ext cx="613255" cy="0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48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Mathematical Terminology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7230" y="1840677"/>
                <a:ext cx="10997539" cy="4297363"/>
              </a:xfrm>
            </p:spPr>
            <p:txBody>
              <a:bodyPr/>
              <a:lstStyle/>
              <a:p>
                <a:r>
                  <a:rPr lang="en-US" dirty="0"/>
                  <a:t>Some terminology for the following slides:</a:t>
                </a:r>
              </a:p>
              <a:p>
                <a:pPr lvl="1"/>
                <a:r>
                  <a:rPr lang="el-GR" dirty="0"/>
                  <a:t>α</a:t>
                </a:r>
                <a:r>
                  <a:rPr lang="en-US" i="1" baseline="-25000" dirty="0"/>
                  <a:t>k</a:t>
                </a:r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): The forward probability of being in state </a:t>
                </a:r>
                <a:r>
                  <a:rPr lang="en-US" i="1" dirty="0"/>
                  <a:t>k </a:t>
                </a:r>
                <a:r>
                  <a:rPr lang="en-US" dirty="0"/>
                  <a:t>at position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l-GR" dirty="0"/>
                  <a:t>β</a:t>
                </a:r>
                <a:r>
                  <a:rPr lang="en-US" i="1" baseline="-25000" dirty="0"/>
                  <a:t>k</a:t>
                </a:r>
                <a:r>
                  <a:rPr lang="en-US" dirty="0"/>
                  <a:t>(</a:t>
                </a:r>
                <a:r>
                  <a:rPr lang="en-US" i="1" dirty="0" err="1"/>
                  <a:t>i</a:t>
                </a:r>
                <a:r>
                  <a:rPr lang="en-US" dirty="0"/>
                  <a:t>): The backward probability of being in state </a:t>
                </a:r>
                <a:r>
                  <a:rPr lang="en-US" i="1" dirty="0"/>
                  <a:t>k </a:t>
                </a:r>
                <a:r>
                  <a:rPr lang="en-US" dirty="0"/>
                  <a:t>at position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n-US" i="1" dirty="0" err="1"/>
                  <a:t>e</a:t>
                </a:r>
                <a:r>
                  <a:rPr lang="en-US" i="1" baseline="-25000" dirty="0" err="1"/>
                  <a:t>k</a:t>
                </a:r>
                <a:r>
                  <a:rPr lang="en-US" dirty="0"/>
                  <a:t>(S</a:t>
                </a:r>
                <a:r>
                  <a:rPr lang="en-US" i="1" baseline="-25000" dirty="0"/>
                  <a:t>i</a:t>
                </a:r>
                <a:r>
                  <a:rPr lang="en-US" dirty="0"/>
                  <a:t>): The emission probability of the character at position </a:t>
                </a:r>
                <a:r>
                  <a:rPr lang="en-US" i="1" dirty="0" err="1"/>
                  <a:t>i</a:t>
                </a:r>
                <a:r>
                  <a:rPr lang="en-US" dirty="0"/>
                  <a:t> in state </a:t>
                </a:r>
                <a:r>
                  <a:rPr lang="en-US" i="1" dirty="0"/>
                  <a:t>k</a:t>
                </a:r>
              </a:p>
              <a:p>
                <a:pPr lvl="1"/>
                <a:r>
                  <a:rPr lang="en-US" i="1" dirty="0" err="1"/>
                  <a:t>a</a:t>
                </a:r>
                <a:r>
                  <a:rPr lang="en-US" i="1" baseline="-25000" dirty="0" err="1"/>
                  <a:t>kl</a:t>
                </a:r>
                <a:r>
                  <a:rPr lang="en-US" dirty="0"/>
                  <a:t>: The transition probability from state </a:t>
                </a:r>
                <a:r>
                  <a:rPr lang="en-US" i="1" dirty="0"/>
                  <a:t>k</a:t>
                </a:r>
                <a:r>
                  <a:rPr lang="en-US" dirty="0"/>
                  <a:t> to state </a:t>
                </a:r>
                <a:r>
                  <a:rPr lang="en-US" i="1" dirty="0"/>
                  <a:t>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i="1" baseline="-25000" dirty="0"/>
                  <a:t>k</a:t>
                </a:r>
                <a:r>
                  <a:rPr lang="en-US" i="1" dirty="0"/>
                  <a:t>: </a:t>
                </a:r>
                <a:r>
                  <a:rPr lang="en-US" dirty="0"/>
                  <a:t>The initiation probability to state k</a:t>
                </a:r>
              </a:p>
              <a:p>
                <a:pPr lvl="1"/>
                <a:r>
                  <a:rPr lang="en-US" i="1" dirty="0"/>
                  <a:t>N = </a:t>
                </a:r>
                <a:r>
                  <a:rPr lang="en-US" dirty="0"/>
                  <a:t>Number of states/number of incoming edges to a node</a:t>
                </a:r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7230" y="1840677"/>
                <a:ext cx="10997539" cy="4297363"/>
              </a:xfrm>
              <a:blipFill>
                <a:blip r:embed="rId2"/>
                <a:stretch>
                  <a:fillRect l="-998" t="-24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435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5D5A-918C-DC42-9BD2-D4AF8B86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/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1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i="1" baseline="-25000" dirty="0"/>
                  <a:t>k *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</a:t>
                </a:r>
                <a:r>
                  <a:rPr lang="en-US" sz="2800" dirty="0"/>
                  <a:t>)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el-GR" sz="2800" dirty="0"/>
                  <a:t>α</a:t>
                </a:r>
                <a:r>
                  <a:rPr lang="en-US" sz="2800" i="1" baseline="-25000" dirty="0"/>
                  <a:t>k</a:t>
                </a:r>
                <a:r>
                  <a:rPr lang="en-US" sz="2800" dirty="0"/>
                  <a:t>(</a:t>
                </a:r>
                <a:r>
                  <a:rPr lang="en-US" sz="2800" i="1" dirty="0"/>
                  <a:t>i+1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e</a:t>
                </a:r>
                <a:r>
                  <a:rPr lang="en-US" sz="2800" i="1" baseline="-25000" dirty="0" err="1"/>
                  <a:t>k</a:t>
                </a:r>
                <a:r>
                  <a:rPr lang="en-US" sz="2800" dirty="0"/>
                  <a:t>(S</a:t>
                </a:r>
                <a:r>
                  <a:rPr lang="en-US" sz="2800" i="1" baseline="-25000" dirty="0"/>
                  <a:t>i+1</a:t>
                </a:r>
                <a:r>
                  <a:rPr lang="en-US" sz="2800" dirty="0"/>
                  <a:t>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800" dirty="0" smtClean="0"/>
                          <m:t>α</m:t>
                        </m:r>
                        <m:r>
                          <m:rPr>
                            <m:nor/>
                          </m:rPr>
                          <a:rPr lang="en-US" sz="2800" b="0" i="1" baseline="-25000" dirty="0" smtClean="0"/>
                          <m:t>j</m:t>
                        </m:r>
                        <m:d>
                          <m:d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𝑗𝑘</m:t>
                        </m:r>
                      </m:e>
                    </m:nary>
                  </m:oMath>
                </a14:m>
                <a:endParaRPr lang="en-US" sz="2800" dirty="0"/>
              </a:p>
              <a:p>
                <a:pPr marL="342900" indent="-342900">
                  <a:buAutoNum type="arabicPeriod"/>
                </a:pPr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6D89C0-42DB-644C-90E5-E42DA22EC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464" y="1690688"/>
                <a:ext cx="5484816" cy="1457322"/>
              </a:xfrm>
              <a:prstGeom prst="rect">
                <a:avLst/>
              </a:prstGeom>
              <a:blipFill>
                <a:blip r:embed="rId3"/>
                <a:stretch>
                  <a:fillRect l="-2333" t="-4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3F6D2B1-8B92-7341-BEE5-F7EFA949BD3D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73BA09-B326-C542-A4FC-F4E9950E851F}"/>
              </a:ext>
            </a:extLst>
          </p:cNvPr>
          <p:cNvCxnSpPr>
            <a:stCxn id="12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DF4E9EA-225C-844F-9F1A-001B7EE529AE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AC3B8C-088D-CC4A-9407-46A3EA1BC19D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7CAFB0-143B-F84D-B4B3-FB8D8E899D6A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734FCC-B001-8F4B-9D6F-404F2CE74010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F240F7-E0ED-F84C-A758-C40A5B0B06F1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AB78E1-FDB9-B448-84AC-2A9F0F5619DE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EB43EC3-E86F-824C-B07D-DB894E72C012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1F57D5-9BEA-6046-B215-F1730A952803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3C9A70-7E4B-AF40-9B8B-6C2784B0F60D}"/>
              </a:ext>
            </a:extLst>
          </p:cNvPr>
          <p:cNvSpPr txBox="1"/>
          <p:nvPr/>
        </p:nvSpPr>
        <p:spPr>
          <a:xfrm>
            <a:off x="163501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9A3617-C265-9843-87CC-B12B15E2EE76}"/>
              </a:ext>
            </a:extLst>
          </p:cNvPr>
          <p:cNvSpPr txBox="1"/>
          <p:nvPr/>
        </p:nvSpPr>
        <p:spPr>
          <a:xfrm>
            <a:off x="2940725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9EE906-559C-A541-A8A1-C611596AF0E7}"/>
              </a:ext>
            </a:extLst>
          </p:cNvPr>
          <p:cNvSpPr txBox="1"/>
          <p:nvPr/>
        </p:nvSpPr>
        <p:spPr>
          <a:xfrm>
            <a:off x="424643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3C54B3-4141-724D-934B-15AC9F85D207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F93975-C980-B041-AD78-9BD070FC7884}"/>
              </a:ext>
            </a:extLst>
          </p:cNvPr>
          <p:cNvCxnSpPr>
            <a:endCxn id="14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3D8308-9256-424A-8B5B-F5427A6DAD2F}"/>
              </a:ext>
            </a:extLst>
          </p:cNvPr>
          <p:cNvCxnSpPr>
            <a:stCxn id="14" idx="6"/>
            <a:endCxn id="16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99611E-F7D6-6946-BF53-6F861BBF0552}"/>
              </a:ext>
            </a:extLst>
          </p:cNvPr>
          <p:cNvCxnSpPr>
            <a:stCxn id="16" idx="6"/>
            <a:endCxn id="18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84A9A5-20F0-F742-B687-DC3196052B69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3A630EE-29C2-FC45-9686-41C9A95197B3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556C28-A5A4-E042-81D3-92A4D25D5940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FA93B8-1416-E844-ADC5-47E5D4436081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9043-5372-B341-803D-AD477057AD8A}"/>
              </a:ext>
            </a:extLst>
          </p:cNvPr>
          <p:cNvCxnSpPr>
            <a:stCxn id="14" idx="6"/>
            <a:endCxn id="17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42054-A18B-7946-9083-160CBC774465}"/>
              </a:ext>
            </a:extLst>
          </p:cNvPr>
          <p:cNvCxnSpPr>
            <a:stCxn id="15" idx="6"/>
            <a:endCxn id="16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43C9E9A-9CBB-1F4B-8023-F7BEABBD8F6A}"/>
              </a:ext>
            </a:extLst>
          </p:cNvPr>
          <p:cNvCxnSpPr>
            <a:stCxn id="15" idx="6"/>
            <a:endCxn id="17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5453816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AE950DB-5308-0342-AFC2-0DD1FBA467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5453816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961" t="-103333" r="-20294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03333" r="-1009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2941" t="-103333" r="-1961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961" t="-210345" r="-20294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10345" r="-10097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2941" t="-210345" r="-1961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019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D8A6-E269-2C42-8352-DD77F356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CC8B4-6882-D043-A342-DD5C747F2B69}"/>
              </a:ext>
            </a:extLst>
          </p:cNvPr>
          <p:cNvSpPr txBox="1"/>
          <p:nvPr/>
        </p:nvSpPr>
        <p:spPr>
          <a:xfrm>
            <a:off x="1635014" y="2870253"/>
            <a:ext cx="856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a dynamic programming table for these calculations </a:t>
            </a:r>
          </a:p>
          <a:p>
            <a:pPr algn="ctr"/>
            <a:r>
              <a:rPr lang="en-US" sz="2400" dirty="0"/>
              <a:t>(or store these calculations in node/vertex objects; or in a list)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6C06491-0495-F04E-8BB6-E80A3D04BCCF}"/>
              </a:ext>
            </a:extLst>
          </p:cNvPr>
          <p:cNvCxnSpPr>
            <a:stCxn id="9" idx="6"/>
          </p:cNvCxnSpPr>
          <p:nvPr/>
        </p:nvCxnSpPr>
        <p:spPr>
          <a:xfrm>
            <a:off x="2227063" y="4910367"/>
            <a:ext cx="6528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B46E0AE-3D81-824A-B638-E0D0968C73E9}"/>
              </a:ext>
            </a:extLst>
          </p:cNvPr>
          <p:cNvSpPr/>
          <p:nvPr/>
        </p:nvSpPr>
        <p:spPr>
          <a:xfrm>
            <a:off x="228896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C687BE-41F7-DD4E-BB83-AEF073F68C77}"/>
              </a:ext>
            </a:extLst>
          </p:cNvPr>
          <p:cNvSpPr/>
          <p:nvPr/>
        </p:nvSpPr>
        <p:spPr>
          <a:xfrm>
            <a:off x="153460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33C77-FD74-214A-9385-93741CF72542}"/>
              </a:ext>
            </a:extLst>
          </p:cNvPr>
          <p:cNvSpPr/>
          <p:nvPr/>
        </p:nvSpPr>
        <p:spPr>
          <a:xfrm>
            <a:off x="153460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585763-CD1A-404B-BF89-699BFB02E39B}"/>
              </a:ext>
            </a:extLst>
          </p:cNvPr>
          <p:cNvSpPr/>
          <p:nvPr/>
        </p:nvSpPr>
        <p:spPr>
          <a:xfrm>
            <a:off x="2840317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60322-80C6-2E4A-B1EF-891BAE22850F}"/>
              </a:ext>
            </a:extLst>
          </p:cNvPr>
          <p:cNvSpPr/>
          <p:nvPr/>
        </p:nvSpPr>
        <p:spPr>
          <a:xfrm>
            <a:off x="2840317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6FECA7-0D5B-6B48-A1D2-4688446F43AD}"/>
              </a:ext>
            </a:extLst>
          </p:cNvPr>
          <p:cNvSpPr/>
          <p:nvPr/>
        </p:nvSpPr>
        <p:spPr>
          <a:xfrm>
            <a:off x="4146028" y="4563459"/>
            <a:ext cx="692456" cy="6938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DAB76EE-1379-744B-9442-D8506D894148}"/>
              </a:ext>
            </a:extLst>
          </p:cNvPr>
          <p:cNvSpPr/>
          <p:nvPr/>
        </p:nvSpPr>
        <p:spPr>
          <a:xfrm>
            <a:off x="4146028" y="5421978"/>
            <a:ext cx="692456" cy="6938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61C42D-D1C0-EF4A-928B-748E0EDE79D7}"/>
              </a:ext>
            </a:extLst>
          </p:cNvPr>
          <p:cNvSpPr/>
          <p:nvPr/>
        </p:nvSpPr>
        <p:spPr>
          <a:xfrm>
            <a:off x="5451737" y="4946529"/>
            <a:ext cx="692456" cy="693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3C79B1-97AC-F646-AF14-FA3C8621679A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921353" y="4910368"/>
            <a:ext cx="613255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F2E1CE-C285-4F40-ADA5-FBE4263CC1B8}"/>
              </a:ext>
            </a:extLst>
          </p:cNvPr>
          <p:cNvCxnSpPr>
            <a:endCxn id="11" idx="2"/>
          </p:cNvCxnSpPr>
          <p:nvPr/>
        </p:nvCxnSpPr>
        <p:spPr>
          <a:xfrm>
            <a:off x="2227063" y="4910367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E24B7D-46FC-8148-93EB-7692752B986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3532773" y="4910367"/>
            <a:ext cx="613255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F6AAC4-358B-054F-AC1E-989E2A750822}"/>
              </a:ext>
            </a:extLst>
          </p:cNvPr>
          <p:cNvCxnSpPr>
            <a:stCxn id="13" idx="6"/>
            <a:endCxn id="15" idx="2"/>
          </p:cNvCxnSpPr>
          <p:nvPr/>
        </p:nvCxnSpPr>
        <p:spPr>
          <a:xfrm>
            <a:off x="4838483" y="4910368"/>
            <a:ext cx="613254" cy="38306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0F3EDF-2F52-2341-A82F-6C4ED121E6A2}"/>
              </a:ext>
            </a:extLst>
          </p:cNvPr>
          <p:cNvCxnSpPr>
            <a:stCxn id="8" idx="6"/>
            <a:endCxn id="10" idx="2"/>
          </p:cNvCxnSpPr>
          <p:nvPr/>
        </p:nvCxnSpPr>
        <p:spPr>
          <a:xfrm>
            <a:off x="921353" y="5293437"/>
            <a:ext cx="613255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8A58791-B30F-A74B-81D3-79D831541761}"/>
              </a:ext>
            </a:extLst>
          </p:cNvPr>
          <p:cNvCxnSpPr>
            <a:stCxn id="10" idx="6"/>
            <a:endCxn id="12" idx="2"/>
          </p:cNvCxnSpPr>
          <p:nvPr/>
        </p:nvCxnSpPr>
        <p:spPr>
          <a:xfrm>
            <a:off x="2227063" y="5768885"/>
            <a:ext cx="613254" cy="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C312991-1522-5A4F-BCBE-E862DA2ADD67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 flipV="1">
            <a:off x="4838483" y="5293437"/>
            <a:ext cx="613254" cy="47544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6A551F-CF07-C545-BB16-D05DFB2A92F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2227063" y="4910367"/>
            <a:ext cx="613254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A1BC6A1-0D51-C440-9715-5F797165C2A6}"/>
              </a:ext>
            </a:extLst>
          </p:cNvPr>
          <p:cNvCxnSpPr>
            <a:stCxn id="11" idx="6"/>
            <a:endCxn id="14" idx="2"/>
          </p:cNvCxnSpPr>
          <p:nvPr/>
        </p:nvCxnSpPr>
        <p:spPr>
          <a:xfrm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A0948C-22DB-0949-9485-A0B3E62C7564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532774" y="4910367"/>
            <a:ext cx="613255" cy="858519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033811-D3AD-3B4C-8424-5E5B3C1329F9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3532773" y="5768885"/>
            <a:ext cx="613255" cy="0"/>
          </a:xfrm>
          <a:prstGeom prst="straightConnector1">
            <a:avLst/>
          </a:prstGeom>
          <a:ln w="508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2788321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2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𝐸𝑞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 1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7FA4389C-8EAC-404F-9E49-1BE9B5A432E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2788321"/>
                  </p:ext>
                </p:extLst>
              </p:nvPr>
            </p:nvGraphicFramePr>
            <p:xfrm>
              <a:off x="6801166" y="4737176"/>
              <a:ext cx="519743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9359">
                      <a:extLst>
                        <a:ext uri="{9D8B030D-6E8A-4147-A177-3AD203B41FA5}">
                          <a16:colId xmlns:a16="http://schemas.microsoft.com/office/drawing/2014/main" val="4124991083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785995155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106231636"/>
                        </a:ext>
                      </a:extLst>
                    </a:gridCol>
                    <a:gridCol w="1299359">
                      <a:extLst>
                        <a:ext uri="{9D8B030D-6E8A-4147-A177-3AD203B41FA5}">
                          <a16:colId xmlns:a16="http://schemas.microsoft.com/office/drawing/2014/main" val="33661322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016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61" t="-103333" r="-20294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103333" r="-100971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941" t="-103333" r="-1961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50019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State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61" t="-210345" r="-20294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210345" r="-100971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941" t="-210345" r="-1961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48269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134E54B5-FEDA-E24C-90ED-40EEBFF3EDB4}"/>
              </a:ext>
            </a:extLst>
          </p:cNvPr>
          <p:cNvSpPr txBox="1"/>
          <p:nvPr/>
        </p:nvSpPr>
        <p:spPr>
          <a:xfrm>
            <a:off x="163501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585303-2E6E-3F48-9591-781AB36D164D}"/>
              </a:ext>
            </a:extLst>
          </p:cNvPr>
          <p:cNvSpPr txBox="1"/>
          <p:nvPr/>
        </p:nvSpPr>
        <p:spPr>
          <a:xfrm>
            <a:off x="2940725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87F846-5C7D-734D-9138-D74A42E7EF7E}"/>
              </a:ext>
            </a:extLst>
          </p:cNvPr>
          <p:cNvSpPr txBox="1"/>
          <p:nvPr/>
        </p:nvSpPr>
        <p:spPr>
          <a:xfrm>
            <a:off x="4246434" y="3829793"/>
            <a:ext cx="325863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C0933-92D4-FF45-AD44-B31CE06717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2773" y="1395510"/>
            <a:ext cx="53467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7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990</Words>
  <Application>Microsoft Office PowerPoint</Application>
  <PresentationFormat>Widescreen</PresentationFormat>
  <Paragraphs>138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Discussion Section  Week 8</vt:lpstr>
      <vt:lpstr>Agenda</vt:lpstr>
      <vt:lpstr>Baum-Welch Algorithm</vt:lpstr>
      <vt:lpstr>Forward-backward algorithm</vt:lpstr>
      <vt:lpstr>Forward-backward algorithm</vt:lpstr>
      <vt:lpstr>Forward-backward algorithm</vt:lpstr>
      <vt:lpstr>Mathematical Terminology</vt:lpstr>
      <vt:lpstr>Forward Algorithm</vt:lpstr>
      <vt:lpstr>Backward Algorithm</vt:lpstr>
      <vt:lpstr>An alternative way to think about updating</vt:lpstr>
      <vt:lpstr>An alternative way to think about updating</vt:lpstr>
      <vt:lpstr>An alternative way to think about updating</vt:lpstr>
      <vt:lpstr>Notes for debugging</vt:lpstr>
      <vt:lpstr>Underflow</vt:lpstr>
      <vt:lpstr>HW8: detecting G+C-rich regions round II  (Baum-Welch)</vt:lpstr>
      <vt:lpstr>HW8: detecting G+C-rich regions round II  (Baum-Welch)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Section  Week 8</dc:title>
  <dc:creator>Eliah G. Overbey</dc:creator>
  <cp:lastModifiedBy>mvollger</cp:lastModifiedBy>
  <cp:revision>34</cp:revision>
  <dcterms:created xsi:type="dcterms:W3CDTF">2019-02-28T06:40:22Z</dcterms:created>
  <dcterms:modified xsi:type="dcterms:W3CDTF">2020-02-27T20:28:15Z</dcterms:modified>
</cp:coreProperties>
</file>