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307" r:id="rId4"/>
    <p:sldId id="306" r:id="rId5"/>
    <p:sldId id="260" r:id="rId6"/>
    <p:sldId id="309" r:id="rId7"/>
    <p:sldId id="308" r:id="rId8"/>
    <p:sldId id="311" r:id="rId9"/>
    <p:sldId id="312" r:id="rId10"/>
    <p:sldId id="313" r:id="rId11"/>
    <p:sldId id="314" r:id="rId12"/>
    <p:sldId id="271" r:id="rId13"/>
    <p:sldId id="277" r:id="rId14"/>
    <p:sldId id="290" r:id="rId15"/>
    <p:sldId id="293" r:id="rId16"/>
    <p:sldId id="292" r:id="rId17"/>
    <p:sldId id="294" r:id="rId18"/>
    <p:sldId id="29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1"/>
    <p:restoredTop sz="85311" autoAdjust="0"/>
  </p:normalViewPr>
  <p:slideViewPr>
    <p:cSldViewPr snapToGrid="0" snapToObjects="1">
      <p:cViewPr varScale="1">
        <p:scale>
          <a:sx n="93" d="100"/>
          <a:sy n="93" d="100"/>
        </p:scale>
        <p:origin x="11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593A7F-2C44-C546-928A-B5A11B430B1F}" type="datetimeFigureOut">
              <a:rPr lang="en-US" smtClean="0"/>
              <a:t>1/25/2021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DE3F61-E03A-D946-993B-0C9E0DA67A0E}" type="slidenum">
              <a:rPr lang="en-US" smtClean="0"/>
              <a:t>‹#›</a:t>
            </a:fld>
            <a:endParaRPr lang="en-US"/>
          </a:p>
        </p:txBody>
      </p:sp>
    </p:spTree>
    <p:extLst>
      <p:ext uri="{BB962C8B-B14F-4D97-AF65-F5344CB8AC3E}">
        <p14:creationId xmlns:p14="http://schemas.microsoft.com/office/powerpoint/2010/main" val="2863339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stackoverflow.com/questions/79923/what-and-where-are-the-stack-and-heap"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stackoverflow.com/questions/15079057/arrays-vs-vectors-introductory-similarities-and-differences" TargetMode="External"/><Relationship Id="rId2" Type="http://schemas.openxmlformats.org/officeDocument/2006/relationships/slide" Target="../slides/slide15.xml"/><Relationship Id="rId1" Type="http://schemas.openxmlformats.org/officeDocument/2006/relationships/notesMaster" Target="../notesMasters/notesMaster1.xml"/><Relationship Id="rId5" Type="http://schemas.openxmlformats.org/officeDocument/2006/relationships/hyperlink" Target="https://www.codeguru.com/cpp/cpp/cpp_mfc/stl/article.php/c4027/C-Tutorial-A-Beginners-Guide-to-stdvector-Part-1.htm" TargetMode="External"/><Relationship Id="rId4" Type="http://schemas.openxmlformats.org/officeDocument/2006/relationships/hyperlink" Target="https://stackoverflow.com/questions/4424579/stdvector-versus-stdarray-in-c/"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en.cppreference.com/w/cpp/algorithm/sort"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stackoverflow.com/questions/1380463/sorting-a-vector-of-custom-objects"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geeksforgeeks.org/iterators-c-stl/" TargetMode="External"/><Relationship Id="rId7" Type="http://schemas.openxmlformats.org/officeDocument/2006/relationships/hyperlink" Target="https://stackoverflow.com/questions/57483/what-are-the-differences-between-a-pointer-variable-and-a-reference-variable-in"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www.gamedev.net/forums/topic/468962-what-it-the-difference-between-iterators-and-pointers/" TargetMode="External"/><Relationship Id="rId5" Type="http://schemas.openxmlformats.org/officeDocument/2006/relationships/hyperlink" Target="http://www.cplusplus.com/doc/tutorial/pointers/" TargetMode="External"/><Relationship Id="rId4" Type="http://schemas.openxmlformats.org/officeDocument/2006/relationships/hyperlink" Target="http://www.cplusplus.com/reference/iterator/RandomAccessIterator/"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counts will be slightly different due to the randomization process</a:t>
            </a:r>
          </a:p>
          <a:p>
            <a:endParaRPr lang="en-US" dirty="0"/>
          </a:p>
        </p:txBody>
      </p:sp>
      <p:sp>
        <p:nvSpPr>
          <p:cNvPr id="4" name="Slide Number Placeholder 3"/>
          <p:cNvSpPr>
            <a:spLocks noGrp="1"/>
          </p:cNvSpPr>
          <p:nvPr>
            <p:ph type="sldNum" sz="quarter" idx="5"/>
          </p:nvPr>
        </p:nvSpPr>
        <p:spPr/>
        <p:txBody>
          <a:bodyPr/>
          <a:lstStyle/>
          <a:p>
            <a:fld id="{1BDE3F61-E03A-D946-993B-0C9E0DA67A0E}" type="slidenum">
              <a:rPr lang="en-US" smtClean="0"/>
              <a:t>6</a:t>
            </a:fld>
            <a:endParaRPr lang="en-US"/>
          </a:p>
        </p:txBody>
      </p:sp>
    </p:spTree>
    <p:extLst>
      <p:ext uri="{BB962C8B-B14F-4D97-AF65-F5344CB8AC3E}">
        <p14:creationId xmlns:p14="http://schemas.microsoft.com/office/powerpoint/2010/main" val="402022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 about edge cases</a:t>
            </a:r>
          </a:p>
        </p:txBody>
      </p:sp>
      <p:sp>
        <p:nvSpPr>
          <p:cNvPr id="4" name="Slide Number Placeholder 3"/>
          <p:cNvSpPr>
            <a:spLocks noGrp="1"/>
          </p:cNvSpPr>
          <p:nvPr>
            <p:ph type="sldNum" sz="quarter" idx="5"/>
          </p:nvPr>
        </p:nvSpPr>
        <p:spPr/>
        <p:txBody>
          <a:bodyPr/>
          <a:lstStyle/>
          <a:p>
            <a:fld id="{1BDE3F61-E03A-D946-993B-0C9E0DA67A0E}" type="slidenum">
              <a:rPr lang="en-US" smtClean="0"/>
              <a:t>11</a:t>
            </a:fld>
            <a:endParaRPr lang="en-US"/>
          </a:p>
        </p:txBody>
      </p:sp>
    </p:spTree>
    <p:extLst>
      <p:ext uri="{BB962C8B-B14F-4D97-AF65-F5344CB8AC3E}">
        <p14:creationId xmlns:p14="http://schemas.microsoft.com/office/powerpoint/2010/main" val="2169256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https://stackoverflow.com/questions/79923/what-and-where-are-the-stack-and-heap</a:t>
            </a:r>
            <a:endParaRPr lang="en-US" b="0" i="0" dirty="0">
              <a:solidFill>
                <a:srgbClr val="000000"/>
              </a:solidFill>
              <a:effectLst/>
              <a:latin typeface="Times New Roman" panose="02020603050405020304" pitchFamily="18" charset="0"/>
            </a:endParaRP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If you lose all pointers to a chunk of memory without deallocating that memory then you have a </a:t>
            </a:r>
            <a:r>
              <a:rPr lang="en-US" b="0" i="1" dirty="0">
                <a:solidFill>
                  <a:srgbClr val="0000FF"/>
                </a:solidFill>
                <a:effectLst/>
                <a:latin typeface="Times New Roman" panose="02020603050405020304" pitchFamily="18" charset="0"/>
              </a:rPr>
              <a:t>memory leak</a:t>
            </a:r>
            <a:r>
              <a:rPr lang="en-US" b="0" i="0" dirty="0">
                <a:solidFill>
                  <a:srgbClr val="000000"/>
                </a:solidFill>
                <a:effectLst/>
                <a:latin typeface="Times New Roman" panose="02020603050405020304" pitchFamily="18" charset="0"/>
              </a:rPr>
              <a:t>. Your program will continue to own that memory, but has no way of ever using it again. A very small memory leak is not a problem. But if a program allocates a lot of memory and never deallocates it, the program's memory footprint will grow and grow.</a:t>
            </a:r>
          </a:p>
          <a:p>
            <a:endParaRPr lang="en-US" b="0" i="0" dirty="0">
              <a:solidFill>
                <a:srgbClr val="000000"/>
              </a:solidFill>
              <a:effectLst/>
              <a:latin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When your program stops, all of the memory that it owns is automatically recovered by the operating system. So a memory leak is only relevant while a program is running; it does not affect the system after the program stops.</a:t>
            </a:r>
          </a:p>
          <a:p>
            <a:endParaRPr lang="en-US" dirty="0"/>
          </a:p>
        </p:txBody>
      </p:sp>
      <p:sp>
        <p:nvSpPr>
          <p:cNvPr id="4" name="Slide Number Placeholder 3"/>
          <p:cNvSpPr>
            <a:spLocks noGrp="1"/>
          </p:cNvSpPr>
          <p:nvPr>
            <p:ph type="sldNum" sz="quarter" idx="5"/>
          </p:nvPr>
        </p:nvSpPr>
        <p:spPr/>
        <p:txBody>
          <a:bodyPr/>
          <a:lstStyle/>
          <a:p>
            <a:fld id="{1BDE3F61-E03A-D946-993B-0C9E0DA67A0E}" type="slidenum">
              <a:rPr lang="en-US" smtClean="0"/>
              <a:t>14</a:t>
            </a:fld>
            <a:endParaRPr lang="en-US"/>
          </a:p>
        </p:txBody>
      </p:sp>
    </p:spTree>
    <p:extLst>
      <p:ext uri="{BB962C8B-B14F-4D97-AF65-F5344CB8AC3E}">
        <p14:creationId xmlns:p14="http://schemas.microsoft.com/office/powerpoint/2010/main" val="1940314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https://stackoverflow.com/questions/15079057/arrays-vs-vectors-introductory-similarities-and-differences</a:t>
            </a:r>
            <a:endParaRPr lang="en-US" dirty="0"/>
          </a:p>
          <a:p>
            <a:r>
              <a:rPr lang="en-US" dirty="0">
                <a:hlinkClick r:id="rId4"/>
              </a:rPr>
              <a:t>https://stackoverflow.com/questions/4424579/stdvector-versus-stdarray-in-c/</a:t>
            </a:r>
            <a:endParaRPr lang="en-US" dirty="0"/>
          </a:p>
          <a:p>
            <a:r>
              <a:rPr lang="en-US" dirty="0">
                <a:hlinkClick r:id="rId5"/>
              </a:rPr>
              <a:t>https://www.codeguru.com/cpp/cpp/cpp_mfc/stl/article.php/c4027/C-Tutorial-A-Beginners-Guide-to-stdvector-Part-1.htm</a:t>
            </a:r>
            <a:endParaRPr lang="en-US" dirty="0"/>
          </a:p>
          <a:p>
            <a:endParaRPr lang="en-US" dirty="0"/>
          </a:p>
          <a:p>
            <a:r>
              <a:rPr lang="en-US" dirty="0"/>
              <a:t>For those uncomfortable with pointers, vectors offer a level of abstraction; they</a:t>
            </a:r>
            <a:r>
              <a:rPr lang="en-US" baseline="0" dirty="0"/>
              <a:t> can be passed to other functions/referred to by value, so you don’t strictly need to use pointers to interact with them, unlike arrays. However, do note that passing by value means you are copying the contents of the vector to pass them on to the function, so be careful where you use this.</a:t>
            </a:r>
          </a:p>
        </p:txBody>
      </p:sp>
      <p:sp>
        <p:nvSpPr>
          <p:cNvPr id="4" name="Slide Number Placeholder 3"/>
          <p:cNvSpPr>
            <a:spLocks noGrp="1"/>
          </p:cNvSpPr>
          <p:nvPr>
            <p:ph type="sldNum" sz="quarter" idx="10"/>
          </p:nvPr>
        </p:nvSpPr>
        <p:spPr/>
        <p:txBody>
          <a:bodyPr/>
          <a:lstStyle/>
          <a:p>
            <a:fld id="{5CBDBA16-AD09-4676-AFE4-979189E59C59}" type="slidenum">
              <a:rPr lang="en-US" smtClean="0"/>
              <a:t>15</a:t>
            </a:fld>
            <a:endParaRPr lang="en-US"/>
          </a:p>
        </p:txBody>
      </p:sp>
    </p:spTree>
    <p:extLst>
      <p:ext uri="{BB962C8B-B14F-4D97-AF65-F5344CB8AC3E}">
        <p14:creationId xmlns:p14="http://schemas.microsoft.com/office/powerpoint/2010/main" val="405009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http://en.cppreference.com/w/cpp/algorithm/sort</a:t>
            </a:r>
            <a:endParaRPr lang="en-US" dirty="0"/>
          </a:p>
          <a:p>
            <a:r>
              <a:rPr lang="en-US" dirty="0">
                <a:hlinkClick r:id="rId4"/>
              </a:rPr>
              <a:t>https://stackoverflow.com/questions/1380463/sorting-a-vector-of-custom-objects</a:t>
            </a:r>
            <a:endParaRPr lang="en-US" dirty="0"/>
          </a:p>
        </p:txBody>
      </p:sp>
      <p:sp>
        <p:nvSpPr>
          <p:cNvPr id="4" name="Slide Number Placeholder 3"/>
          <p:cNvSpPr>
            <a:spLocks noGrp="1"/>
          </p:cNvSpPr>
          <p:nvPr>
            <p:ph type="sldNum" sz="quarter" idx="5"/>
          </p:nvPr>
        </p:nvSpPr>
        <p:spPr/>
        <p:txBody>
          <a:bodyPr/>
          <a:lstStyle/>
          <a:p>
            <a:fld id="{1BDE3F61-E03A-D946-993B-0C9E0DA67A0E}" type="slidenum">
              <a:rPr lang="en-US" smtClean="0"/>
              <a:t>16</a:t>
            </a:fld>
            <a:endParaRPr lang="en-US"/>
          </a:p>
        </p:txBody>
      </p:sp>
    </p:spTree>
    <p:extLst>
      <p:ext uri="{BB962C8B-B14F-4D97-AF65-F5344CB8AC3E}">
        <p14:creationId xmlns:p14="http://schemas.microsoft.com/office/powerpoint/2010/main" val="15973301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https://www.geeksforgeeks.org/iterators-c-stl/</a:t>
            </a:r>
            <a:endParaRPr lang="en-US" dirty="0"/>
          </a:p>
          <a:p>
            <a:r>
              <a:rPr lang="en-US" dirty="0">
                <a:hlinkClick r:id="rId4"/>
              </a:rPr>
              <a:t>http://www.cplusplus.com/reference/iterator/RandomAccessIterator/</a:t>
            </a:r>
            <a:endParaRPr lang="en-US" b="0" i="0" dirty="0">
              <a:solidFill>
                <a:srgbClr val="40424E"/>
              </a:solidFill>
              <a:effectLst/>
              <a:latin typeface="urw-din"/>
            </a:endParaRPr>
          </a:p>
          <a:p>
            <a:r>
              <a:rPr lang="en-US" dirty="0">
                <a:hlinkClick r:id="rId5"/>
              </a:rPr>
              <a:t>http://www.cplusplus.com/doc/tutorial/pointers/</a:t>
            </a:r>
            <a:endParaRPr lang="en-US" b="0" i="0" dirty="0">
              <a:solidFill>
                <a:srgbClr val="40424E"/>
              </a:solidFill>
              <a:effectLst/>
              <a:latin typeface="urw-din"/>
            </a:endParaRPr>
          </a:p>
          <a:p>
            <a:r>
              <a:rPr lang="en-US" dirty="0">
                <a:hlinkClick r:id="rId6"/>
              </a:rPr>
              <a:t>https://www.gamedev.net/forums/topic/468962-what-it-the-difference-between-iterators-and-pointers/</a:t>
            </a:r>
            <a:endParaRPr lang="en-US" dirty="0"/>
          </a:p>
          <a:p>
            <a:r>
              <a:rPr lang="en-US" dirty="0">
                <a:hlinkClick r:id="rId7"/>
              </a:rPr>
              <a:t>https://stackoverflow.com/questions/57483/what-are-the-differences-between-a-pointer-variable-and-a-reference-variable-in</a:t>
            </a:r>
            <a:endParaRPr lang="en-US" b="0" i="0" dirty="0">
              <a:solidFill>
                <a:srgbClr val="40424E"/>
              </a:solidFill>
              <a:effectLst/>
              <a:latin typeface="urw-din"/>
            </a:endParaRPr>
          </a:p>
          <a:p>
            <a:endParaRPr lang="en-US" b="0" i="0" dirty="0">
              <a:solidFill>
                <a:srgbClr val="40424E"/>
              </a:solidFill>
              <a:effectLst/>
              <a:latin typeface="urw-din"/>
            </a:endParaRPr>
          </a:p>
          <a:p>
            <a:r>
              <a:rPr lang="en-US" b="0" i="0" dirty="0">
                <a:solidFill>
                  <a:srgbClr val="40424E"/>
                </a:solidFill>
                <a:effectLst/>
                <a:latin typeface="urw-din"/>
              </a:rPr>
              <a:t>Random-access iterators are iterators that can be used to </a:t>
            </a:r>
            <a:r>
              <a:rPr lang="en-US" b="1" i="0" dirty="0">
                <a:solidFill>
                  <a:srgbClr val="40424E"/>
                </a:solidFill>
                <a:effectLst/>
                <a:latin typeface="urw-din"/>
              </a:rPr>
              <a:t>access elements at an arbitrary offset position </a:t>
            </a:r>
            <a:r>
              <a:rPr lang="en-US" b="0" i="0" dirty="0">
                <a:solidFill>
                  <a:srgbClr val="40424E"/>
                </a:solidFill>
                <a:effectLst/>
                <a:latin typeface="urw-din"/>
              </a:rPr>
              <a:t>relative to the element they point to, offering the same functionality as pointers. Random-access iterators are the </a:t>
            </a:r>
            <a:r>
              <a:rPr lang="en-US" b="1" i="0" dirty="0">
                <a:solidFill>
                  <a:srgbClr val="40424E"/>
                </a:solidFill>
                <a:effectLst/>
                <a:latin typeface="urw-din"/>
              </a:rPr>
              <a:t>most complete iterators in terms of functionality</a:t>
            </a:r>
            <a:r>
              <a:rPr lang="en-US" b="0" i="0" dirty="0">
                <a:solidFill>
                  <a:srgbClr val="40424E"/>
                </a:solidFill>
                <a:effectLst/>
                <a:latin typeface="urw-din"/>
              </a:rPr>
              <a:t>. All pointer types are also valid random-access iterators.</a:t>
            </a:r>
            <a:endParaRPr lang="en-US" dirty="0"/>
          </a:p>
        </p:txBody>
      </p:sp>
      <p:sp>
        <p:nvSpPr>
          <p:cNvPr id="4" name="Slide Number Placeholder 3"/>
          <p:cNvSpPr>
            <a:spLocks noGrp="1"/>
          </p:cNvSpPr>
          <p:nvPr>
            <p:ph type="sldNum" sz="quarter" idx="5"/>
          </p:nvPr>
        </p:nvSpPr>
        <p:spPr/>
        <p:txBody>
          <a:bodyPr/>
          <a:lstStyle/>
          <a:p>
            <a:fld id="{1BDE3F61-E03A-D946-993B-0C9E0DA67A0E}" type="slidenum">
              <a:rPr lang="en-US" smtClean="0"/>
              <a:t>17</a:t>
            </a:fld>
            <a:endParaRPr lang="en-US"/>
          </a:p>
        </p:txBody>
      </p:sp>
    </p:spTree>
    <p:extLst>
      <p:ext uri="{BB962C8B-B14F-4D97-AF65-F5344CB8AC3E}">
        <p14:creationId xmlns:p14="http://schemas.microsoft.com/office/powerpoint/2010/main" val="3267051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16F09-F1D4-E743-B209-9C8D59CC02E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80E73FB-ED94-F746-9B51-E8C0B047BA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7CAD1CF-E2BC-7B4C-B202-CA8DBF2DB182}"/>
              </a:ext>
            </a:extLst>
          </p:cNvPr>
          <p:cNvSpPr>
            <a:spLocks noGrp="1"/>
          </p:cNvSpPr>
          <p:nvPr>
            <p:ph type="dt" sz="half" idx="10"/>
          </p:nvPr>
        </p:nvSpPr>
        <p:spPr/>
        <p:txBody>
          <a:bodyPr/>
          <a:lstStyle/>
          <a:p>
            <a:fld id="{56B502F3-15F0-EA47-AC8B-3068C4F5DD72}" type="datetimeFigureOut">
              <a:rPr lang="en-US" smtClean="0"/>
              <a:t>1/25/2021</a:t>
            </a:fld>
            <a:endParaRPr lang="en-US"/>
          </a:p>
        </p:txBody>
      </p:sp>
      <p:sp>
        <p:nvSpPr>
          <p:cNvPr id="5" name="Footer Placeholder 4">
            <a:extLst>
              <a:ext uri="{FF2B5EF4-FFF2-40B4-BE49-F238E27FC236}">
                <a16:creationId xmlns:a16="http://schemas.microsoft.com/office/drawing/2014/main" id="{ACA7D1D6-F1A4-714B-8008-8B6C096585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6D9F7A-AB7F-C540-B57E-43B4B47A7990}"/>
              </a:ext>
            </a:extLst>
          </p:cNvPr>
          <p:cNvSpPr>
            <a:spLocks noGrp="1"/>
          </p:cNvSpPr>
          <p:nvPr>
            <p:ph type="sldNum" sz="quarter" idx="12"/>
          </p:nvPr>
        </p:nvSpPr>
        <p:spPr/>
        <p:txBody>
          <a:bodyPr/>
          <a:lstStyle/>
          <a:p>
            <a:fld id="{D0A974F6-EF26-A143-8DFD-AE4A46B8C776}" type="slidenum">
              <a:rPr lang="en-US" smtClean="0"/>
              <a:t>‹#›</a:t>
            </a:fld>
            <a:endParaRPr lang="en-US"/>
          </a:p>
        </p:txBody>
      </p:sp>
    </p:spTree>
    <p:extLst>
      <p:ext uri="{BB962C8B-B14F-4D97-AF65-F5344CB8AC3E}">
        <p14:creationId xmlns:p14="http://schemas.microsoft.com/office/powerpoint/2010/main" val="810860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26945-D7DA-DC4B-A1FC-6A0297B875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5855A60-A0C1-3F42-9175-24C4935604C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93DB6A-AAB3-114B-98F1-47391755BC1C}"/>
              </a:ext>
            </a:extLst>
          </p:cNvPr>
          <p:cNvSpPr>
            <a:spLocks noGrp="1"/>
          </p:cNvSpPr>
          <p:nvPr>
            <p:ph type="dt" sz="half" idx="10"/>
          </p:nvPr>
        </p:nvSpPr>
        <p:spPr/>
        <p:txBody>
          <a:bodyPr/>
          <a:lstStyle/>
          <a:p>
            <a:fld id="{56B502F3-15F0-EA47-AC8B-3068C4F5DD72}" type="datetimeFigureOut">
              <a:rPr lang="en-US" smtClean="0"/>
              <a:t>1/25/2021</a:t>
            </a:fld>
            <a:endParaRPr lang="en-US"/>
          </a:p>
        </p:txBody>
      </p:sp>
      <p:sp>
        <p:nvSpPr>
          <p:cNvPr id="5" name="Footer Placeholder 4">
            <a:extLst>
              <a:ext uri="{FF2B5EF4-FFF2-40B4-BE49-F238E27FC236}">
                <a16:creationId xmlns:a16="http://schemas.microsoft.com/office/drawing/2014/main" id="{0DD495D0-E468-1543-A44F-B94417C55B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A7C4F5-0DF1-5943-8B5F-D1DE196E1A6B}"/>
              </a:ext>
            </a:extLst>
          </p:cNvPr>
          <p:cNvSpPr>
            <a:spLocks noGrp="1"/>
          </p:cNvSpPr>
          <p:nvPr>
            <p:ph type="sldNum" sz="quarter" idx="12"/>
          </p:nvPr>
        </p:nvSpPr>
        <p:spPr/>
        <p:txBody>
          <a:bodyPr/>
          <a:lstStyle/>
          <a:p>
            <a:fld id="{D0A974F6-EF26-A143-8DFD-AE4A46B8C776}" type="slidenum">
              <a:rPr lang="en-US" smtClean="0"/>
              <a:t>‹#›</a:t>
            </a:fld>
            <a:endParaRPr lang="en-US"/>
          </a:p>
        </p:txBody>
      </p:sp>
    </p:spTree>
    <p:extLst>
      <p:ext uri="{BB962C8B-B14F-4D97-AF65-F5344CB8AC3E}">
        <p14:creationId xmlns:p14="http://schemas.microsoft.com/office/powerpoint/2010/main" val="74648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D1495A-8703-3946-B667-D67CE90BF3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A85EF7-F4E2-5E4F-8685-32622D7E0F7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77C4D4-C32B-E94B-A852-E9875B9FB504}"/>
              </a:ext>
            </a:extLst>
          </p:cNvPr>
          <p:cNvSpPr>
            <a:spLocks noGrp="1"/>
          </p:cNvSpPr>
          <p:nvPr>
            <p:ph type="dt" sz="half" idx="10"/>
          </p:nvPr>
        </p:nvSpPr>
        <p:spPr/>
        <p:txBody>
          <a:bodyPr/>
          <a:lstStyle/>
          <a:p>
            <a:fld id="{56B502F3-15F0-EA47-AC8B-3068C4F5DD72}" type="datetimeFigureOut">
              <a:rPr lang="en-US" smtClean="0"/>
              <a:t>1/25/2021</a:t>
            </a:fld>
            <a:endParaRPr lang="en-US"/>
          </a:p>
        </p:txBody>
      </p:sp>
      <p:sp>
        <p:nvSpPr>
          <p:cNvPr id="5" name="Footer Placeholder 4">
            <a:extLst>
              <a:ext uri="{FF2B5EF4-FFF2-40B4-BE49-F238E27FC236}">
                <a16:creationId xmlns:a16="http://schemas.microsoft.com/office/drawing/2014/main" id="{ADE65500-C830-094B-9060-36765ECD28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677F0B-42D8-9948-A53A-55E74448D9A1}"/>
              </a:ext>
            </a:extLst>
          </p:cNvPr>
          <p:cNvSpPr>
            <a:spLocks noGrp="1"/>
          </p:cNvSpPr>
          <p:nvPr>
            <p:ph type="sldNum" sz="quarter" idx="12"/>
          </p:nvPr>
        </p:nvSpPr>
        <p:spPr/>
        <p:txBody>
          <a:bodyPr/>
          <a:lstStyle/>
          <a:p>
            <a:fld id="{D0A974F6-EF26-A143-8DFD-AE4A46B8C776}" type="slidenum">
              <a:rPr lang="en-US" smtClean="0"/>
              <a:t>‹#›</a:t>
            </a:fld>
            <a:endParaRPr lang="en-US"/>
          </a:p>
        </p:txBody>
      </p:sp>
    </p:spTree>
    <p:extLst>
      <p:ext uri="{BB962C8B-B14F-4D97-AF65-F5344CB8AC3E}">
        <p14:creationId xmlns:p14="http://schemas.microsoft.com/office/powerpoint/2010/main" val="3982797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FA473-5294-1B4F-833C-238D32D210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9BA14F-47DB-5E41-8341-969762428C4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032FC6-AB10-A846-B556-CF9C73E67D6B}"/>
              </a:ext>
            </a:extLst>
          </p:cNvPr>
          <p:cNvSpPr>
            <a:spLocks noGrp="1"/>
          </p:cNvSpPr>
          <p:nvPr>
            <p:ph type="dt" sz="half" idx="10"/>
          </p:nvPr>
        </p:nvSpPr>
        <p:spPr/>
        <p:txBody>
          <a:bodyPr/>
          <a:lstStyle/>
          <a:p>
            <a:fld id="{56B502F3-15F0-EA47-AC8B-3068C4F5DD72}" type="datetimeFigureOut">
              <a:rPr lang="en-US" smtClean="0"/>
              <a:t>1/25/2021</a:t>
            </a:fld>
            <a:endParaRPr lang="en-US"/>
          </a:p>
        </p:txBody>
      </p:sp>
      <p:sp>
        <p:nvSpPr>
          <p:cNvPr id="5" name="Footer Placeholder 4">
            <a:extLst>
              <a:ext uri="{FF2B5EF4-FFF2-40B4-BE49-F238E27FC236}">
                <a16:creationId xmlns:a16="http://schemas.microsoft.com/office/drawing/2014/main" id="{1C81D27E-AB43-164C-802A-718DDF8B82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2787A3-B649-A646-9396-82879E34E77E}"/>
              </a:ext>
            </a:extLst>
          </p:cNvPr>
          <p:cNvSpPr>
            <a:spLocks noGrp="1"/>
          </p:cNvSpPr>
          <p:nvPr>
            <p:ph type="sldNum" sz="quarter" idx="12"/>
          </p:nvPr>
        </p:nvSpPr>
        <p:spPr/>
        <p:txBody>
          <a:bodyPr/>
          <a:lstStyle/>
          <a:p>
            <a:fld id="{D0A974F6-EF26-A143-8DFD-AE4A46B8C776}" type="slidenum">
              <a:rPr lang="en-US" smtClean="0"/>
              <a:t>‹#›</a:t>
            </a:fld>
            <a:endParaRPr lang="en-US"/>
          </a:p>
        </p:txBody>
      </p:sp>
    </p:spTree>
    <p:extLst>
      <p:ext uri="{BB962C8B-B14F-4D97-AF65-F5344CB8AC3E}">
        <p14:creationId xmlns:p14="http://schemas.microsoft.com/office/powerpoint/2010/main" val="1133631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65B58-01AF-034B-80A6-92EF3B8C2F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EFA58B-7AB0-E04D-9928-18FADB89C4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329EE4B-C670-9248-9F61-43282173B8D9}"/>
              </a:ext>
            </a:extLst>
          </p:cNvPr>
          <p:cNvSpPr>
            <a:spLocks noGrp="1"/>
          </p:cNvSpPr>
          <p:nvPr>
            <p:ph type="dt" sz="half" idx="10"/>
          </p:nvPr>
        </p:nvSpPr>
        <p:spPr/>
        <p:txBody>
          <a:bodyPr/>
          <a:lstStyle/>
          <a:p>
            <a:fld id="{56B502F3-15F0-EA47-AC8B-3068C4F5DD72}" type="datetimeFigureOut">
              <a:rPr lang="en-US" smtClean="0"/>
              <a:t>1/25/2021</a:t>
            </a:fld>
            <a:endParaRPr lang="en-US"/>
          </a:p>
        </p:txBody>
      </p:sp>
      <p:sp>
        <p:nvSpPr>
          <p:cNvPr id="5" name="Footer Placeholder 4">
            <a:extLst>
              <a:ext uri="{FF2B5EF4-FFF2-40B4-BE49-F238E27FC236}">
                <a16:creationId xmlns:a16="http://schemas.microsoft.com/office/drawing/2014/main" id="{031E0C7A-F799-D74B-AD7D-B9079F11F7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4F274A-1E45-B542-88DB-80F3FE054FC6}"/>
              </a:ext>
            </a:extLst>
          </p:cNvPr>
          <p:cNvSpPr>
            <a:spLocks noGrp="1"/>
          </p:cNvSpPr>
          <p:nvPr>
            <p:ph type="sldNum" sz="quarter" idx="12"/>
          </p:nvPr>
        </p:nvSpPr>
        <p:spPr/>
        <p:txBody>
          <a:bodyPr/>
          <a:lstStyle/>
          <a:p>
            <a:fld id="{D0A974F6-EF26-A143-8DFD-AE4A46B8C776}" type="slidenum">
              <a:rPr lang="en-US" smtClean="0"/>
              <a:t>‹#›</a:t>
            </a:fld>
            <a:endParaRPr lang="en-US"/>
          </a:p>
        </p:txBody>
      </p:sp>
    </p:spTree>
    <p:extLst>
      <p:ext uri="{BB962C8B-B14F-4D97-AF65-F5344CB8AC3E}">
        <p14:creationId xmlns:p14="http://schemas.microsoft.com/office/powerpoint/2010/main" val="4183425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F9E59-6972-454C-AA16-98B8562799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C1F7AB-9E48-604E-AF2F-B02154F7AE4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30F5A97-CFB4-094F-AEA0-77BFC209567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02C22B4-5D99-F948-86D6-DF9D40CB4A2B}"/>
              </a:ext>
            </a:extLst>
          </p:cNvPr>
          <p:cNvSpPr>
            <a:spLocks noGrp="1"/>
          </p:cNvSpPr>
          <p:nvPr>
            <p:ph type="dt" sz="half" idx="10"/>
          </p:nvPr>
        </p:nvSpPr>
        <p:spPr/>
        <p:txBody>
          <a:bodyPr/>
          <a:lstStyle/>
          <a:p>
            <a:fld id="{56B502F3-15F0-EA47-AC8B-3068C4F5DD72}" type="datetimeFigureOut">
              <a:rPr lang="en-US" smtClean="0"/>
              <a:t>1/25/2021</a:t>
            </a:fld>
            <a:endParaRPr lang="en-US"/>
          </a:p>
        </p:txBody>
      </p:sp>
      <p:sp>
        <p:nvSpPr>
          <p:cNvPr id="6" name="Footer Placeholder 5">
            <a:extLst>
              <a:ext uri="{FF2B5EF4-FFF2-40B4-BE49-F238E27FC236}">
                <a16:creationId xmlns:a16="http://schemas.microsoft.com/office/drawing/2014/main" id="{7C979368-EE52-BD40-83D7-6DB8034E6E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0F684E-A4FA-D241-943F-09A8ABF20EC6}"/>
              </a:ext>
            </a:extLst>
          </p:cNvPr>
          <p:cNvSpPr>
            <a:spLocks noGrp="1"/>
          </p:cNvSpPr>
          <p:nvPr>
            <p:ph type="sldNum" sz="quarter" idx="12"/>
          </p:nvPr>
        </p:nvSpPr>
        <p:spPr/>
        <p:txBody>
          <a:bodyPr/>
          <a:lstStyle/>
          <a:p>
            <a:fld id="{D0A974F6-EF26-A143-8DFD-AE4A46B8C776}" type="slidenum">
              <a:rPr lang="en-US" smtClean="0"/>
              <a:t>‹#›</a:t>
            </a:fld>
            <a:endParaRPr lang="en-US"/>
          </a:p>
        </p:txBody>
      </p:sp>
    </p:spTree>
    <p:extLst>
      <p:ext uri="{BB962C8B-B14F-4D97-AF65-F5344CB8AC3E}">
        <p14:creationId xmlns:p14="http://schemas.microsoft.com/office/powerpoint/2010/main" val="2302288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D5113-18EE-5041-A539-38C6105FC5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646662-A848-2A41-AE66-F25A34877C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6CF3CB0-320E-4D4A-B9F0-A882C53F36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AD495A-FF45-7949-986A-19A61C6605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3A21880-FABD-6749-A168-97702518CDC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453FA5-4C29-DE44-9F27-1645D19CE04A}"/>
              </a:ext>
            </a:extLst>
          </p:cNvPr>
          <p:cNvSpPr>
            <a:spLocks noGrp="1"/>
          </p:cNvSpPr>
          <p:nvPr>
            <p:ph type="dt" sz="half" idx="10"/>
          </p:nvPr>
        </p:nvSpPr>
        <p:spPr/>
        <p:txBody>
          <a:bodyPr/>
          <a:lstStyle/>
          <a:p>
            <a:fld id="{56B502F3-15F0-EA47-AC8B-3068C4F5DD72}" type="datetimeFigureOut">
              <a:rPr lang="en-US" smtClean="0"/>
              <a:t>1/25/2021</a:t>
            </a:fld>
            <a:endParaRPr lang="en-US"/>
          </a:p>
        </p:txBody>
      </p:sp>
      <p:sp>
        <p:nvSpPr>
          <p:cNvPr id="8" name="Footer Placeholder 7">
            <a:extLst>
              <a:ext uri="{FF2B5EF4-FFF2-40B4-BE49-F238E27FC236}">
                <a16:creationId xmlns:a16="http://schemas.microsoft.com/office/drawing/2014/main" id="{FD0C7664-D574-7946-B1E2-11D777B5D0D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8E7F93B-C4EA-7F4A-8FE0-C69D7BEEBF8F}"/>
              </a:ext>
            </a:extLst>
          </p:cNvPr>
          <p:cNvSpPr>
            <a:spLocks noGrp="1"/>
          </p:cNvSpPr>
          <p:nvPr>
            <p:ph type="sldNum" sz="quarter" idx="12"/>
          </p:nvPr>
        </p:nvSpPr>
        <p:spPr/>
        <p:txBody>
          <a:bodyPr/>
          <a:lstStyle/>
          <a:p>
            <a:fld id="{D0A974F6-EF26-A143-8DFD-AE4A46B8C776}" type="slidenum">
              <a:rPr lang="en-US" smtClean="0"/>
              <a:t>‹#›</a:t>
            </a:fld>
            <a:endParaRPr lang="en-US"/>
          </a:p>
        </p:txBody>
      </p:sp>
    </p:spTree>
    <p:extLst>
      <p:ext uri="{BB962C8B-B14F-4D97-AF65-F5344CB8AC3E}">
        <p14:creationId xmlns:p14="http://schemas.microsoft.com/office/powerpoint/2010/main" val="245796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D9BDD-C613-DF4B-8DA5-547FAD54BD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D4B829-E7E4-BB44-8A49-FB5FC90E37FF}"/>
              </a:ext>
            </a:extLst>
          </p:cNvPr>
          <p:cNvSpPr>
            <a:spLocks noGrp="1"/>
          </p:cNvSpPr>
          <p:nvPr>
            <p:ph type="dt" sz="half" idx="10"/>
          </p:nvPr>
        </p:nvSpPr>
        <p:spPr/>
        <p:txBody>
          <a:bodyPr/>
          <a:lstStyle/>
          <a:p>
            <a:fld id="{56B502F3-15F0-EA47-AC8B-3068C4F5DD72}" type="datetimeFigureOut">
              <a:rPr lang="en-US" smtClean="0"/>
              <a:t>1/25/2021</a:t>
            </a:fld>
            <a:endParaRPr lang="en-US"/>
          </a:p>
        </p:txBody>
      </p:sp>
      <p:sp>
        <p:nvSpPr>
          <p:cNvPr id="4" name="Footer Placeholder 3">
            <a:extLst>
              <a:ext uri="{FF2B5EF4-FFF2-40B4-BE49-F238E27FC236}">
                <a16:creationId xmlns:a16="http://schemas.microsoft.com/office/drawing/2014/main" id="{2BD74B7E-593E-FA44-A880-E622753EB42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CF84A5-FB81-434F-A0D0-1323E4395010}"/>
              </a:ext>
            </a:extLst>
          </p:cNvPr>
          <p:cNvSpPr>
            <a:spLocks noGrp="1"/>
          </p:cNvSpPr>
          <p:nvPr>
            <p:ph type="sldNum" sz="quarter" idx="12"/>
          </p:nvPr>
        </p:nvSpPr>
        <p:spPr/>
        <p:txBody>
          <a:bodyPr/>
          <a:lstStyle/>
          <a:p>
            <a:fld id="{D0A974F6-EF26-A143-8DFD-AE4A46B8C776}" type="slidenum">
              <a:rPr lang="en-US" smtClean="0"/>
              <a:t>‹#›</a:t>
            </a:fld>
            <a:endParaRPr lang="en-US"/>
          </a:p>
        </p:txBody>
      </p:sp>
    </p:spTree>
    <p:extLst>
      <p:ext uri="{BB962C8B-B14F-4D97-AF65-F5344CB8AC3E}">
        <p14:creationId xmlns:p14="http://schemas.microsoft.com/office/powerpoint/2010/main" val="1170895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209750-DB8B-274E-AB7D-6B1D56369F20}"/>
              </a:ext>
            </a:extLst>
          </p:cNvPr>
          <p:cNvSpPr>
            <a:spLocks noGrp="1"/>
          </p:cNvSpPr>
          <p:nvPr>
            <p:ph type="dt" sz="half" idx="10"/>
          </p:nvPr>
        </p:nvSpPr>
        <p:spPr/>
        <p:txBody>
          <a:bodyPr/>
          <a:lstStyle/>
          <a:p>
            <a:fld id="{56B502F3-15F0-EA47-AC8B-3068C4F5DD72}" type="datetimeFigureOut">
              <a:rPr lang="en-US" smtClean="0"/>
              <a:t>1/25/2021</a:t>
            </a:fld>
            <a:endParaRPr lang="en-US"/>
          </a:p>
        </p:txBody>
      </p:sp>
      <p:sp>
        <p:nvSpPr>
          <p:cNvPr id="3" name="Footer Placeholder 2">
            <a:extLst>
              <a:ext uri="{FF2B5EF4-FFF2-40B4-BE49-F238E27FC236}">
                <a16:creationId xmlns:a16="http://schemas.microsoft.com/office/drawing/2014/main" id="{378F08E2-4131-974C-B740-85443A48E91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8F6809-72D9-0F4F-97AE-EF64CB970767}"/>
              </a:ext>
            </a:extLst>
          </p:cNvPr>
          <p:cNvSpPr>
            <a:spLocks noGrp="1"/>
          </p:cNvSpPr>
          <p:nvPr>
            <p:ph type="sldNum" sz="quarter" idx="12"/>
          </p:nvPr>
        </p:nvSpPr>
        <p:spPr/>
        <p:txBody>
          <a:bodyPr/>
          <a:lstStyle/>
          <a:p>
            <a:fld id="{D0A974F6-EF26-A143-8DFD-AE4A46B8C776}" type="slidenum">
              <a:rPr lang="en-US" smtClean="0"/>
              <a:t>‹#›</a:t>
            </a:fld>
            <a:endParaRPr lang="en-US"/>
          </a:p>
        </p:txBody>
      </p:sp>
    </p:spTree>
    <p:extLst>
      <p:ext uri="{BB962C8B-B14F-4D97-AF65-F5344CB8AC3E}">
        <p14:creationId xmlns:p14="http://schemas.microsoft.com/office/powerpoint/2010/main" val="1707228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17932-42EA-1B49-B73F-AA9E5B5865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F8F9696-9736-284C-963C-B492E1B50A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5E99505-AC2A-C644-BD4D-313C1377D7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C09967-69C1-9B45-A0ED-25E66819BD1D}"/>
              </a:ext>
            </a:extLst>
          </p:cNvPr>
          <p:cNvSpPr>
            <a:spLocks noGrp="1"/>
          </p:cNvSpPr>
          <p:nvPr>
            <p:ph type="dt" sz="half" idx="10"/>
          </p:nvPr>
        </p:nvSpPr>
        <p:spPr/>
        <p:txBody>
          <a:bodyPr/>
          <a:lstStyle/>
          <a:p>
            <a:fld id="{56B502F3-15F0-EA47-AC8B-3068C4F5DD72}" type="datetimeFigureOut">
              <a:rPr lang="en-US" smtClean="0"/>
              <a:t>1/25/2021</a:t>
            </a:fld>
            <a:endParaRPr lang="en-US"/>
          </a:p>
        </p:txBody>
      </p:sp>
      <p:sp>
        <p:nvSpPr>
          <p:cNvPr id="6" name="Footer Placeholder 5">
            <a:extLst>
              <a:ext uri="{FF2B5EF4-FFF2-40B4-BE49-F238E27FC236}">
                <a16:creationId xmlns:a16="http://schemas.microsoft.com/office/drawing/2014/main" id="{299613AF-22CF-B84B-A571-3640678B74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ECE4B9-F28B-3845-93F1-BA384F8E401D}"/>
              </a:ext>
            </a:extLst>
          </p:cNvPr>
          <p:cNvSpPr>
            <a:spLocks noGrp="1"/>
          </p:cNvSpPr>
          <p:nvPr>
            <p:ph type="sldNum" sz="quarter" idx="12"/>
          </p:nvPr>
        </p:nvSpPr>
        <p:spPr/>
        <p:txBody>
          <a:bodyPr/>
          <a:lstStyle/>
          <a:p>
            <a:fld id="{D0A974F6-EF26-A143-8DFD-AE4A46B8C776}" type="slidenum">
              <a:rPr lang="en-US" smtClean="0"/>
              <a:t>‹#›</a:t>
            </a:fld>
            <a:endParaRPr lang="en-US"/>
          </a:p>
        </p:txBody>
      </p:sp>
    </p:spTree>
    <p:extLst>
      <p:ext uri="{BB962C8B-B14F-4D97-AF65-F5344CB8AC3E}">
        <p14:creationId xmlns:p14="http://schemas.microsoft.com/office/powerpoint/2010/main" val="1333131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DE053-0D43-D646-8877-0857021FA7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1BC766-C6B9-674B-B5DC-DBAF946372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F2A48CB-A0C2-F248-822F-3F06C88019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9F51E1-CE47-294B-B1F7-795038C23AC5}"/>
              </a:ext>
            </a:extLst>
          </p:cNvPr>
          <p:cNvSpPr>
            <a:spLocks noGrp="1"/>
          </p:cNvSpPr>
          <p:nvPr>
            <p:ph type="dt" sz="half" idx="10"/>
          </p:nvPr>
        </p:nvSpPr>
        <p:spPr/>
        <p:txBody>
          <a:bodyPr/>
          <a:lstStyle/>
          <a:p>
            <a:fld id="{56B502F3-15F0-EA47-AC8B-3068C4F5DD72}" type="datetimeFigureOut">
              <a:rPr lang="en-US" smtClean="0"/>
              <a:t>1/25/2021</a:t>
            </a:fld>
            <a:endParaRPr lang="en-US"/>
          </a:p>
        </p:txBody>
      </p:sp>
      <p:sp>
        <p:nvSpPr>
          <p:cNvPr id="6" name="Footer Placeholder 5">
            <a:extLst>
              <a:ext uri="{FF2B5EF4-FFF2-40B4-BE49-F238E27FC236}">
                <a16:creationId xmlns:a16="http://schemas.microsoft.com/office/drawing/2014/main" id="{144AFC68-A71C-6D46-85A6-C660FDAF48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237C1E-355B-5245-87E7-75D2D693520A}"/>
              </a:ext>
            </a:extLst>
          </p:cNvPr>
          <p:cNvSpPr>
            <a:spLocks noGrp="1"/>
          </p:cNvSpPr>
          <p:nvPr>
            <p:ph type="sldNum" sz="quarter" idx="12"/>
          </p:nvPr>
        </p:nvSpPr>
        <p:spPr/>
        <p:txBody>
          <a:bodyPr/>
          <a:lstStyle/>
          <a:p>
            <a:fld id="{D0A974F6-EF26-A143-8DFD-AE4A46B8C776}" type="slidenum">
              <a:rPr lang="en-US" smtClean="0"/>
              <a:t>‹#›</a:t>
            </a:fld>
            <a:endParaRPr lang="en-US"/>
          </a:p>
        </p:txBody>
      </p:sp>
    </p:spTree>
    <p:extLst>
      <p:ext uri="{BB962C8B-B14F-4D97-AF65-F5344CB8AC3E}">
        <p14:creationId xmlns:p14="http://schemas.microsoft.com/office/powerpoint/2010/main" val="1973498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6C893C-1673-E244-9C38-607F4D327C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C8E8933-1E44-1544-B2DA-93EBB0EEE1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58C95E-F7D1-0946-942D-147E7B926D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B502F3-15F0-EA47-AC8B-3068C4F5DD72}" type="datetimeFigureOut">
              <a:rPr lang="en-US" smtClean="0"/>
              <a:t>1/25/2021</a:t>
            </a:fld>
            <a:endParaRPr lang="en-US"/>
          </a:p>
        </p:txBody>
      </p:sp>
      <p:sp>
        <p:nvSpPr>
          <p:cNvPr id="5" name="Footer Placeholder 4">
            <a:extLst>
              <a:ext uri="{FF2B5EF4-FFF2-40B4-BE49-F238E27FC236}">
                <a16:creationId xmlns:a16="http://schemas.microsoft.com/office/drawing/2014/main" id="{AEC08801-1F0D-0B4D-9EF6-F08D982877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1B8341-B484-3F40-9829-C76F0E6DF4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A974F6-EF26-A143-8DFD-AE4A46B8C776}" type="slidenum">
              <a:rPr lang="en-US" smtClean="0"/>
              <a:t>‹#›</a:t>
            </a:fld>
            <a:endParaRPr lang="en-US"/>
          </a:p>
        </p:txBody>
      </p:sp>
    </p:spTree>
    <p:extLst>
      <p:ext uri="{BB962C8B-B14F-4D97-AF65-F5344CB8AC3E}">
        <p14:creationId xmlns:p14="http://schemas.microsoft.com/office/powerpoint/2010/main" val="3325450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ckoverflow.com/questions/79923/what-and-where-are-the-stack-and-heap"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stackoverflow.com/questions/15079057/arrays-vs-vectors-introductory-similarities-and-differences"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hyperlink" Target="https://www.codeguru.com/cpp/cpp/cpp_mfc/stl/article.php/c4027/C-Tutorial-A-Beginners-Guide-to-stdvector-Part-1.htm" TargetMode="External"/><Relationship Id="rId4" Type="http://schemas.openxmlformats.org/officeDocument/2006/relationships/hyperlink" Target="https://stackoverflow.com/questions/4424579/stdvector-versus-stdarray-in-c/"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en.cppreference.com/w/cpp/algorithm/sor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stackoverflow.com/questions/1380463/sorting-a-vector-of-custom-object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geeksforgeeks.org/iterators-c-stl/" TargetMode="External"/><Relationship Id="rId7" Type="http://schemas.openxmlformats.org/officeDocument/2006/relationships/hyperlink" Target="https://stackoverflow.com/questions/57483/what-are-the-differences-between-a-pointer-variable-and-a-reference-variable-i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gamedev.net/forums/topic/468962-what-it-the-difference-between-iterators-and-pointers/" TargetMode="External"/><Relationship Id="rId5" Type="http://schemas.openxmlformats.org/officeDocument/2006/relationships/hyperlink" Target="http://www.cplusplus.com/doc/tutorial/pointers/" TargetMode="External"/><Relationship Id="rId4" Type="http://schemas.openxmlformats.org/officeDocument/2006/relationships/hyperlink" Target="http://www.cplusplus.com/reference/iterator/RandomAccessIterator/"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44DD1-230C-844A-B082-5155F1D4450F}"/>
              </a:ext>
            </a:extLst>
          </p:cNvPr>
          <p:cNvSpPr>
            <a:spLocks noGrp="1"/>
          </p:cNvSpPr>
          <p:nvPr>
            <p:ph type="ctrTitle"/>
          </p:nvPr>
        </p:nvSpPr>
        <p:spPr/>
        <p:txBody>
          <a:bodyPr/>
          <a:lstStyle/>
          <a:p>
            <a:r>
              <a:rPr lang="en-US" dirty="0"/>
              <a:t>Week 2 Discussion Section</a:t>
            </a:r>
            <a:br>
              <a:rPr lang="en-US" dirty="0"/>
            </a:br>
            <a:r>
              <a:rPr lang="en-US" dirty="0"/>
              <a:t>Genome 540</a:t>
            </a:r>
          </a:p>
        </p:txBody>
      </p:sp>
      <p:sp>
        <p:nvSpPr>
          <p:cNvPr id="3" name="Subtitle 2">
            <a:extLst>
              <a:ext uri="{FF2B5EF4-FFF2-40B4-BE49-F238E27FC236}">
                <a16:creationId xmlns:a16="http://schemas.microsoft.com/office/drawing/2014/main" id="{33F1D4F3-210F-9C4D-843E-10A93F116FC9}"/>
              </a:ext>
            </a:extLst>
          </p:cNvPr>
          <p:cNvSpPr>
            <a:spLocks noGrp="1"/>
          </p:cNvSpPr>
          <p:nvPr>
            <p:ph type="subTitle" idx="1"/>
          </p:nvPr>
        </p:nvSpPr>
        <p:spPr>
          <a:xfrm>
            <a:off x="1524000" y="3803919"/>
            <a:ext cx="9144000" cy="1655762"/>
          </a:xfrm>
        </p:spPr>
        <p:txBody>
          <a:bodyPr/>
          <a:lstStyle/>
          <a:p>
            <a:r>
              <a:rPr lang="en-US" dirty="0"/>
              <a:t>Dani Faivre</a:t>
            </a:r>
          </a:p>
        </p:txBody>
      </p:sp>
    </p:spTree>
    <p:extLst>
      <p:ext uri="{BB962C8B-B14F-4D97-AF65-F5344CB8AC3E}">
        <p14:creationId xmlns:p14="http://schemas.microsoft.com/office/powerpoint/2010/main" val="1656684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DF296-A3D7-E249-B1EE-4B89902B6D72}"/>
              </a:ext>
            </a:extLst>
          </p:cNvPr>
          <p:cNvSpPr>
            <a:spLocks noGrp="1"/>
          </p:cNvSpPr>
          <p:nvPr>
            <p:ph type="title"/>
          </p:nvPr>
        </p:nvSpPr>
        <p:spPr/>
        <p:txBody>
          <a:bodyPr/>
          <a:lstStyle/>
          <a:p>
            <a:pPr algn="ctr"/>
            <a:r>
              <a:rPr lang="en-US" dirty="0"/>
              <a:t>Program 2 Suffix Array</a:t>
            </a:r>
          </a:p>
        </p:txBody>
      </p:sp>
      <p:sp>
        <p:nvSpPr>
          <p:cNvPr id="9" name="Content Placeholder 2">
            <a:extLst>
              <a:ext uri="{FF2B5EF4-FFF2-40B4-BE49-F238E27FC236}">
                <a16:creationId xmlns:a16="http://schemas.microsoft.com/office/drawing/2014/main" id="{CCA1BF86-1A0F-44B7-9259-C68796230E1A}"/>
              </a:ext>
            </a:extLst>
          </p:cNvPr>
          <p:cNvSpPr txBox="1">
            <a:spLocks/>
          </p:cNvSpPr>
          <p:nvPr/>
        </p:nvSpPr>
        <p:spPr>
          <a:xfrm>
            <a:off x="670560" y="1825625"/>
            <a:ext cx="371856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200">
                <a:solidFill>
                  <a:prstClr val="black"/>
                </a:solidFill>
                <a:latin typeface="Lucida Console" panose="020B0609040504020204" pitchFamily="49" charset="0"/>
              </a:rPr>
              <a:t> TACCGA CGACTA TAGTCG</a:t>
            </a:r>
          </a:p>
          <a:p>
            <a:pPr marL="0" indent="0">
              <a:buFont typeface="Arial" panose="020B0604020202020204" pitchFamily="34" charset="0"/>
              <a:buNone/>
            </a:pPr>
            <a:r>
              <a:rPr lang="it-IT" sz="2200">
                <a:solidFill>
                  <a:prstClr val="black"/>
                </a:solidFill>
                <a:latin typeface="Lucida Console" panose="020B0609040504020204" pitchFamily="49" charset="0"/>
              </a:rPr>
              <a:t> A</a:t>
            </a:r>
          </a:p>
          <a:p>
            <a:pPr marL="0" indent="0">
              <a:buFont typeface="Arial" panose="020B0604020202020204" pitchFamily="34" charset="0"/>
              <a:buNone/>
            </a:pPr>
            <a:r>
              <a:rPr lang="it-IT" sz="2200">
                <a:solidFill>
                  <a:prstClr val="black"/>
                </a:solidFill>
                <a:latin typeface="Lucida Console" panose="020B0609040504020204" pitchFamily="49" charset="0"/>
              </a:rPr>
              <a:t> A</a:t>
            </a:r>
          </a:p>
          <a:p>
            <a:pPr marL="0" indent="0">
              <a:buFont typeface="Arial" panose="020B0604020202020204" pitchFamily="34" charset="0"/>
              <a:buNone/>
            </a:pPr>
            <a:r>
              <a:rPr lang="it-IT" sz="2200">
                <a:solidFill>
                  <a:prstClr val="black"/>
                </a:solidFill>
                <a:latin typeface="Lucida Console" panose="020B0609040504020204" pitchFamily="49" charset="0"/>
              </a:rPr>
              <a:t> ACCGA</a:t>
            </a:r>
          </a:p>
          <a:p>
            <a:pPr marL="0" indent="0">
              <a:buFont typeface="Arial" panose="020B0604020202020204" pitchFamily="34" charset="0"/>
              <a:buNone/>
            </a:pPr>
            <a:r>
              <a:rPr lang="it-IT" sz="2200">
                <a:solidFill>
                  <a:prstClr val="black"/>
                </a:solidFill>
                <a:latin typeface="Lucida Console" panose="020B0609040504020204" pitchFamily="49" charset="0"/>
              </a:rPr>
              <a:t> ACTA</a:t>
            </a:r>
          </a:p>
          <a:p>
            <a:pPr marL="0" indent="0">
              <a:buFont typeface="Arial" panose="020B0604020202020204" pitchFamily="34" charset="0"/>
              <a:buNone/>
            </a:pPr>
            <a:r>
              <a:rPr lang="it-IT" sz="2200">
                <a:solidFill>
                  <a:prstClr val="black"/>
                </a:solidFill>
                <a:latin typeface="Lucida Console" panose="020B0609040504020204" pitchFamily="49" charset="0"/>
              </a:rPr>
              <a:t> AGTCG</a:t>
            </a:r>
          </a:p>
          <a:p>
            <a:pPr marL="0" indent="0">
              <a:buFont typeface="Arial" panose="020B0604020202020204" pitchFamily="34" charset="0"/>
              <a:buNone/>
            </a:pPr>
            <a:r>
              <a:rPr lang="it-IT" sz="2200">
                <a:solidFill>
                  <a:prstClr val="black"/>
                </a:solidFill>
                <a:latin typeface="Lucida Console" panose="020B0609040504020204" pitchFamily="49" charset="0"/>
              </a:rPr>
              <a:t> CCGA</a:t>
            </a:r>
          </a:p>
          <a:p>
            <a:pPr marL="0" indent="0">
              <a:buFont typeface="Arial" panose="020B0604020202020204" pitchFamily="34" charset="0"/>
              <a:buNone/>
            </a:pPr>
            <a:endParaRPr lang="en-US" sz="2200" dirty="0"/>
          </a:p>
        </p:txBody>
      </p:sp>
      <p:sp>
        <p:nvSpPr>
          <p:cNvPr id="10" name="Content Placeholder 2">
            <a:extLst>
              <a:ext uri="{FF2B5EF4-FFF2-40B4-BE49-F238E27FC236}">
                <a16:creationId xmlns:a16="http://schemas.microsoft.com/office/drawing/2014/main" id="{2CC3CFCA-2016-44B5-865B-9E6375DFEB2A}"/>
              </a:ext>
            </a:extLst>
          </p:cNvPr>
          <p:cNvSpPr txBox="1">
            <a:spLocks/>
          </p:cNvSpPr>
          <p:nvPr/>
        </p:nvSpPr>
        <p:spPr>
          <a:xfrm>
            <a:off x="4484369" y="1825625"/>
            <a:ext cx="3184072"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200" dirty="0">
                <a:solidFill>
                  <a:prstClr val="black"/>
                </a:solidFill>
                <a:latin typeface="Lucida Console" panose="020B0609040504020204" pitchFamily="49" charset="0"/>
              </a:rPr>
              <a:t> </a:t>
            </a:r>
          </a:p>
          <a:p>
            <a:pPr marL="0" indent="0">
              <a:buNone/>
            </a:pPr>
            <a:r>
              <a:rPr lang="it-IT" sz="2200" dirty="0">
                <a:solidFill>
                  <a:prstClr val="black"/>
                </a:solidFill>
                <a:latin typeface="Lucida Console" panose="020B0609040504020204" pitchFamily="49" charset="0"/>
              </a:rPr>
              <a:t> CG</a:t>
            </a:r>
          </a:p>
          <a:p>
            <a:pPr marL="0" indent="0">
              <a:buNone/>
            </a:pPr>
            <a:r>
              <a:rPr lang="it-IT" sz="2200" dirty="0">
                <a:solidFill>
                  <a:prstClr val="black"/>
                </a:solidFill>
                <a:latin typeface="Lucida Console" panose="020B0609040504020204" pitchFamily="49" charset="0"/>
              </a:rPr>
              <a:t> CGA</a:t>
            </a:r>
          </a:p>
          <a:p>
            <a:pPr marL="0" indent="0">
              <a:buNone/>
            </a:pPr>
            <a:r>
              <a:rPr lang="it-IT" sz="2200" dirty="0">
                <a:solidFill>
                  <a:prstClr val="black"/>
                </a:solidFill>
                <a:latin typeface="Lucida Console" panose="020B0609040504020204" pitchFamily="49" charset="0"/>
              </a:rPr>
              <a:t> CGACTA</a:t>
            </a:r>
          </a:p>
          <a:p>
            <a:pPr marL="0" indent="0">
              <a:buNone/>
            </a:pPr>
            <a:r>
              <a:rPr lang="it-IT" sz="2200" dirty="0">
                <a:solidFill>
                  <a:prstClr val="black"/>
                </a:solidFill>
                <a:latin typeface="Lucida Console" panose="020B0609040504020204" pitchFamily="49" charset="0"/>
              </a:rPr>
              <a:t> CTA</a:t>
            </a:r>
          </a:p>
          <a:p>
            <a:pPr marL="0" indent="0">
              <a:buNone/>
            </a:pPr>
            <a:r>
              <a:rPr lang="it-IT" sz="2200" dirty="0">
                <a:solidFill>
                  <a:prstClr val="black"/>
                </a:solidFill>
                <a:latin typeface="Lucida Console" panose="020B0609040504020204" pitchFamily="49" charset="0"/>
              </a:rPr>
              <a:t> G</a:t>
            </a:r>
          </a:p>
          <a:p>
            <a:pPr marL="0" indent="0">
              <a:buNone/>
            </a:pPr>
            <a:r>
              <a:rPr lang="it-IT" sz="2200" dirty="0">
                <a:solidFill>
                  <a:prstClr val="black"/>
                </a:solidFill>
                <a:latin typeface="Lucida Console" panose="020B0609040504020204" pitchFamily="49" charset="0"/>
              </a:rPr>
              <a:t> GA</a:t>
            </a:r>
          </a:p>
          <a:p>
            <a:pPr marL="0" indent="0">
              <a:buFont typeface="Arial" panose="020B0604020202020204" pitchFamily="34" charset="0"/>
              <a:buNone/>
            </a:pPr>
            <a:endParaRPr lang="en-US" sz="2200" dirty="0"/>
          </a:p>
        </p:txBody>
      </p:sp>
      <p:sp>
        <p:nvSpPr>
          <p:cNvPr id="11" name="Content Placeholder 2">
            <a:extLst>
              <a:ext uri="{FF2B5EF4-FFF2-40B4-BE49-F238E27FC236}">
                <a16:creationId xmlns:a16="http://schemas.microsoft.com/office/drawing/2014/main" id="{3D734C67-D098-4403-B45F-8280EF5CDB17}"/>
              </a:ext>
            </a:extLst>
          </p:cNvPr>
          <p:cNvSpPr txBox="1">
            <a:spLocks/>
          </p:cNvSpPr>
          <p:nvPr/>
        </p:nvSpPr>
        <p:spPr>
          <a:xfrm>
            <a:off x="8223432" y="1822450"/>
            <a:ext cx="349975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200" dirty="0">
                <a:solidFill>
                  <a:prstClr val="black"/>
                </a:solidFill>
                <a:latin typeface="Lucida Console" panose="020B0609040504020204" pitchFamily="49" charset="0"/>
              </a:rPr>
              <a:t> </a:t>
            </a:r>
          </a:p>
          <a:p>
            <a:pPr marL="0" indent="0">
              <a:buNone/>
            </a:pPr>
            <a:r>
              <a:rPr lang="it-IT" sz="2200" dirty="0">
                <a:solidFill>
                  <a:prstClr val="black"/>
                </a:solidFill>
                <a:latin typeface="Lucida Console" panose="020B0609040504020204" pitchFamily="49" charset="0"/>
              </a:rPr>
              <a:t> GACTA</a:t>
            </a:r>
          </a:p>
          <a:p>
            <a:pPr marL="0" indent="0">
              <a:buNone/>
            </a:pPr>
            <a:r>
              <a:rPr lang="it-IT" sz="2200" dirty="0">
                <a:solidFill>
                  <a:prstClr val="black"/>
                </a:solidFill>
                <a:latin typeface="Lucida Console" panose="020B0609040504020204" pitchFamily="49" charset="0"/>
              </a:rPr>
              <a:t> GTCG</a:t>
            </a:r>
          </a:p>
          <a:p>
            <a:pPr marL="0" indent="0">
              <a:buNone/>
            </a:pPr>
            <a:r>
              <a:rPr lang="it-IT" sz="2200" dirty="0">
                <a:solidFill>
                  <a:prstClr val="black"/>
                </a:solidFill>
                <a:latin typeface="Lucida Console" panose="020B0609040504020204" pitchFamily="49" charset="0"/>
              </a:rPr>
              <a:t> TA</a:t>
            </a:r>
          </a:p>
          <a:p>
            <a:pPr marL="0" indent="0">
              <a:buNone/>
            </a:pPr>
            <a:r>
              <a:rPr lang="it-IT" sz="2200" dirty="0">
                <a:solidFill>
                  <a:prstClr val="black"/>
                </a:solidFill>
                <a:latin typeface="Lucida Console" panose="020B0609040504020204" pitchFamily="49" charset="0"/>
              </a:rPr>
              <a:t> TACCGA</a:t>
            </a:r>
          </a:p>
          <a:p>
            <a:pPr marL="0" indent="0">
              <a:buNone/>
            </a:pPr>
            <a:r>
              <a:rPr lang="it-IT" sz="2200" dirty="0">
                <a:solidFill>
                  <a:prstClr val="black"/>
                </a:solidFill>
                <a:latin typeface="Lucida Console" panose="020B0609040504020204" pitchFamily="49" charset="0"/>
              </a:rPr>
              <a:t> TAGTCG</a:t>
            </a:r>
          </a:p>
          <a:p>
            <a:pPr marL="0" indent="0">
              <a:buNone/>
            </a:pPr>
            <a:r>
              <a:rPr lang="it-IT" sz="2200" dirty="0">
                <a:solidFill>
                  <a:prstClr val="black"/>
                </a:solidFill>
                <a:latin typeface="Lucida Console" panose="020B0609040504020204" pitchFamily="49" charset="0"/>
              </a:rPr>
              <a:t> TCG</a:t>
            </a:r>
          </a:p>
          <a:p>
            <a:pPr marL="0" indent="0">
              <a:buFont typeface="Arial" panose="020B0604020202020204" pitchFamily="34" charset="0"/>
              <a:buNone/>
            </a:pPr>
            <a:endParaRPr lang="en-US" sz="2200" dirty="0"/>
          </a:p>
        </p:txBody>
      </p:sp>
      <p:cxnSp>
        <p:nvCxnSpPr>
          <p:cNvPr id="12" name="Straight Arrow Connector 11">
            <a:extLst>
              <a:ext uri="{FF2B5EF4-FFF2-40B4-BE49-F238E27FC236}">
                <a16:creationId xmlns:a16="http://schemas.microsoft.com/office/drawing/2014/main" id="{4166787E-89AA-45AD-8DF5-A5D2D3350D26}"/>
              </a:ext>
            </a:extLst>
          </p:cNvPr>
          <p:cNvCxnSpPr>
            <a:cxnSpLocks/>
          </p:cNvCxnSpPr>
          <p:nvPr/>
        </p:nvCxnSpPr>
        <p:spPr>
          <a:xfrm flipV="1">
            <a:off x="1677034" y="2092960"/>
            <a:ext cx="3027680" cy="245872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CC2E2E8-EE4F-4E8D-A7C0-21FCA0F790AA}"/>
              </a:ext>
            </a:extLst>
          </p:cNvPr>
          <p:cNvCxnSpPr>
            <a:cxnSpLocks/>
          </p:cNvCxnSpPr>
          <p:nvPr/>
        </p:nvCxnSpPr>
        <p:spPr>
          <a:xfrm flipV="1">
            <a:off x="5410834" y="2092960"/>
            <a:ext cx="3027680" cy="245872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3935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DF296-A3D7-E249-B1EE-4B89902B6D72}"/>
              </a:ext>
            </a:extLst>
          </p:cNvPr>
          <p:cNvSpPr>
            <a:spLocks noGrp="1"/>
          </p:cNvSpPr>
          <p:nvPr>
            <p:ph type="title"/>
          </p:nvPr>
        </p:nvSpPr>
        <p:spPr/>
        <p:txBody>
          <a:bodyPr/>
          <a:lstStyle/>
          <a:p>
            <a:pPr algn="ctr"/>
            <a:r>
              <a:rPr lang="en-US" dirty="0"/>
              <a:t>Program 2 Suffix Array</a:t>
            </a:r>
          </a:p>
        </p:txBody>
      </p:sp>
      <p:sp>
        <p:nvSpPr>
          <p:cNvPr id="9" name="Content Placeholder 2">
            <a:extLst>
              <a:ext uri="{FF2B5EF4-FFF2-40B4-BE49-F238E27FC236}">
                <a16:creationId xmlns:a16="http://schemas.microsoft.com/office/drawing/2014/main" id="{CCA1BF86-1A0F-44B7-9259-C68796230E1A}"/>
              </a:ext>
            </a:extLst>
          </p:cNvPr>
          <p:cNvSpPr txBox="1">
            <a:spLocks/>
          </p:cNvSpPr>
          <p:nvPr/>
        </p:nvSpPr>
        <p:spPr>
          <a:xfrm>
            <a:off x="670560" y="1825625"/>
            <a:ext cx="371856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200" dirty="0">
                <a:solidFill>
                  <a:prstClr val="black"/>
                </a:solidFill>
                <a:latin typeface="Lucida Console" panose="020B0609040504020204" pitchFamily="49" charset="0"/>
              </a:rPr>
              <a:t> TACCGA CGACTA TAGTCG</a:t>
            </a:r>
          </a:p>
          <a:p>
            <a:pPr marL="0" indent="0">
              <a:buNone/>
            </a:pPr>
            <a:r>
              <a:rPr lang="it-IT" sz="2200" dirty="0">
                <a:solidFill>
                  <a:prstClr val="black"/>
                </a:solidFill>
                <a:latin typeface="Lucida Console" panose="020B0609040504020204" pitchFamily="49" charset="0"/>
              </a:rPr>
              <a:t>^A</a:t>
            </a:r>
          </a:p>
          <a:p>
            <a:pPr marL="0" indent="0">
              <a:buNone/>
            </a:pPr>
            <a:r>
              <a:rPr lang="it-IT" sz="2200" dirty="0">
                <a:solidFill>
                  <a:prstClr val="black"/>
                </a:solidFill>
                <a:latin typeface="Lucida Console" panose="020B0609040504020204" pitchFamily="49" charset="0"/>
              </a:rPr>
              <a:t> A</a:t>
            </a:r>
          </a:p>
          <a:p>
            <a:pPr marL="0" indent="0">
              <a:buNone/>
            </a:pPr>
            <a:r>
              <a:rPr lang="it-IT" sz="2200" dirty="0">
                <a:solidFill>
                  <a:prstClr val="black"/>
                </a:solidFill>
                <a:latin typeface="Lucida Console" panose="020B0609040504020204" pitchFamily="49" charset="0"/>
              </a:rPr>
              <a:t>^ACCGA</a:t>
            </a:r>
          </a:p>
          <a:p>
            <a:pPr marL="0" indent="0">
              <a:buNone/>
            </a:pPr>
            <a:r>
              <a:rPr lang="it-IT" sz="2200" dirty="0">
                <a:solidFill>
                  <a:prstClr val="black"/>
                </a:solidFill>
                <a:latin typeface="Lucida Console" panose="020B0609040504020204" pitchFamily="49" charset="0"/>
              </a:rPr>
              <a:t> ACTA</a:t>
            </a:r>
          </a:p>
          <a:p>
            <a:pPr marL="0" indent="0">
              <a:buNone/>
            </a:pPr>
            <a:r>
              <a:rPr lang="it-IT" sz="2200" dirty="0">
                <a:solidFill>
                  <a:prstClr val="black"/>
                </a:solidFill>
                <a:latin typeface="Lucida Console" panose="020B0609040504020204" pitchFamily="49" charset="0"/>
              </a:rPr>
              <a:t> AGTCG</a:t>
            </a:r>
          </a:p>
          <a:p>
            <a:pPr marL="0" indent="0">
              <a:buNone/>
            </a:pPr>
            <a:r>
              <a:rPr lang="it-IT" sz="2200" dirty="0">
                <a:solidFill>
                  <a:prstClr val="black"/>
                </a:solidFill>
                <a:latin typeface="Lucida Console" panose="020B0609040504020204" pitchFamily="49" charset="0"/>
              </a:rPr>
              <a:t>^CCGA</a:t>
            </a:r>
          </a:p>
          <a:p>
            <a:pPr marL="0" indent="0">
              <a:buFont typeface="Arial" panose="020B0604020202020204" pitchFamily="34" charset="0"/>
              <a:buNone/>
            </a:pPr>
            <a:endParaRPr lang="en-US" sz="2200" dirty="0"/>
          </a:p>
        </p:txBody>
      </p:sp>
      <p:sp>
        <p:nvSpPr>
          <p:cNvPr id="10" name="Content Placeholder 2">
            <a:extLst>
              <a:ext uri="{FF2B5EF4-FFF2-40B4-BE49-F238E27FC236}">
                <a16:creationId xmlns:a16="http://schemas.microsoft.com/office/drawing/2014/main" id="{2CC3CFCA-2016-44B5-865B-9E6375DFEB2A}"/>
              </a:ext>
            </a:extLst>
          </p:cNvPr>
          <p:cNvSpPr txBox="1">
            <a:spLocks/>
          </p:cNvSpPr>
          <p:nvPr/>
        </p:nvSpPr>
        <p:spPr>
          <a:xfrm>
            <a:off x="4484369" y="1825625"/>
            <a:ext cx="3184072"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200" dirty="0">
                <a:solidFill>
                  <a:prstClr val="black"/>
                </a:solidFill>
                <a:latin typeface="Lucida Console" panose="020B0609040504020204" pitchFamily="49" charset="0"/>
              </a:rPr>
              <a:t> </a:t>
            </a:r>
          </a:p>
          <a:p>
            <a:pPr marL="0" indent="0">
              <a:buNone/>
            </a:pPr>
            <a:r>
              <a:rPr lang="it-IT" sz="2200" dirty="0">
                <a:solidFill>
                  <a:prstClr val="black"/>
                </a:solidFill>
                <a:latin typeface="Lucida Console" panose="020B0609040504020204" pitchFamily="49" charset="0"/>
              </a:rPr>
              <a:t> CG</a:t>
            </a:r>
          </a:p>
          <a:p>
            <a:pPr marL="0" indent="0">
              <a:buNone/>
            </a:pPr>
            <a:r>
              <a:rPr lang="it-IT" sz="2200" dirty="0">
                <a:solidFill>
                  <a:prstClr val="black"/>
                </a:solidFill>
                <a:latin typeface="Lucida Console" panose="020B0609040504020204" pitchFamily="49" charset="0"/>
              </a:rPr>
              <a:t>^CGA</a:t>
            </a:r>
          </a:p>
          <a:p>
            <a:pPr marL="0" indent="0">
              <a:buNone/>
            </a:pPr>
            <a:r>
              <a:rPr lang="it-IT" sz="2200" dirty="0">
                <a:solidFill>
                  <a:prstClr val="black"/>
                </a:solidFill>
                <a:latin typeface="Lucida Console" panose="020B0609040504020204" pitchFamily="49" charset="0"/>
              </a:rPr>
              <a:t> CGACTA</a:t>
            </a:r>
          </a:p>
          <a:p>
            <a:pPr marL="0" indent="0">
              <a:buNone/>
            </a:pPr>
            <a:r>
              <a:rPr lang="it-IT" sz="2200" dirty="0">
                <a:solidFill>
                  <a:prstClr val="black"/>
                </a:solidFill>
                <a:latin typeface="Lucida Console" panose="020B0609040504020204" pitchFamily="49" charset="0"/>
              </a:rPr>
              <a:t> CTA</a:t>
            </a:r>
          </a:p>
          <a:p>
            <a:pPr marL="0" indent="0">
              <a:buNone/>
            </a:pPr>
            <a:r>
              <a:rPr lang="it-IT" sz="2200" dirty="0">
                <a:solidFill>
                  <a:prstClr val="black"/>
                </a:solidFill>
                <a:latin typeface="Lucida Console" panose="020B0609040504020204" pitchFamily="49" charset="0"/>
              </a:rPr>
              <a:t> G</a:t>
            </a:r>
          </a:p>
          <a:p>
            <a:pPr marL="0" indent="0">
              <a:buNone/>
            </a:pPr>
            <a:r>
              <a:rPr lang="it-IT" sz="2200" dirty="0">
                <a:solidFill>
                  <a:prstClr val="black"/>
                </a:solidFill>
                <a:latin typeface="Lucida Console" panose="020B0609040504020204" pitchFamily="49" charset="0"/>
              </a:rPr>
              <a:t>^GA</a:t>
            </a:r>
          </a:p>
          <a:p>
            <a:pPr marL="0" indent="0">
              <a:buFont typeface="Arial" panose="020B0604020202020204" pitchFamily="34" charset="0"/>
              <a:buNone/>
            </a:pPr>
            <a:endParaRPr lang="en-US" sz="2200" dirty="0"/>
          </a:p>
        </p:txBody>
      </p:sp>
      <p:sp>
        <p:nvSpPr>
          <p:cNvPr id="11" name="Content Placeholder 2">
            <a:extLst>
              <a:ext uri="{FF2B5EF4-FFF2-40B4-BE49-F238E27FC236}">
                <a16:creationId xmlns:a16="http://schemas.microsoft.com/office/drawing/2014/main" id="{3D734C67-D098-4403-B45F-8280EF5CDB17}"/>
              </a:ext>
            </a:extLst>
          </p:cNvPr>
          <p:cNvSpPr txBox="1">
            <a:spLocks/>
          </p:cNvSpPr>
          <p:nvPr/>
        </p:nvSpPr>
        <p:spPr>
          <a:xfrm>
            <a:off x="8223432" y="1822450"/>
            <a:ext cx="349975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200" dirty="0">
                <a:solidFill>
                  <a:prstClr val="black"/>
                </a:solidFill>
                <a:latin typeface="Lucida Console" panose="020B0609040504020204" pitchFamily="49" charset="0"/>
              </a:rPr>
              <a:t> </a:t>
            </a:r>
          </a:p>
          <a:p>
            <a:pPr marL="0" indent="0">
              <a:buNone/>
            </a:pPr>
            <a:r>
              <a:rPr lang="it-IT" sz="2200" dirty="0">
                <a:solidFill>
                  <a:prstClr val="black"/>
                </a:solidFill>
                <a:latin typeface="Lucida Console" panose="020B0609040504020204" pitchFamily="49" charset="0"/>
              </a:rPr>
              <a:t> GACTA</a:t>
            </a:r>
          </a:p>
          <a:p>
            <a:pPr marL="0" indent="0">
              <a:buNone/>
            </a:pPr>
            <a:r>
              <a:rPr lang="it-IT" sz="2200" dirty="0">
                <a:solidFill>
                  <a:prstClr val="black"/>
                </a:solidFill>
                <a:latin typeface="Lucida Console" panose="020B0609040504020204" pitchFamily="49" charset="0"/>
              </a:rPr>
              <a:t> GTCG</a:t>
            </a:r>
          </a:p>
          <a:p>
            <a:pPr marL="0" indent="0">
              <a:buNone/>
            </a:pPr>
            <a:r>
              <a:rPr lang="it-IT" sz="2200" dirty="0">
                <a:solidFill>
                  <a:prstClr val="black"/>
                </a:solidFill>
                <a:latin typeface="Lucida Console" panose="020B0609040504020204" pitchFamily="49" charset="0"/>
              </a:rPr>
              <a:t> TA</a:t>
            </a:r>
          </a:p>
          <a:p>
            <a:pPr marL="0" indent="0">
              <a:buNone/>
            </a:pPr>
            <a:r>
              <a:rPr lang="it-IT" sz="2200" dirty="0">
                <a:solidFill>
                  <a:prstClr val="black"/>
                </a:solidFill>
                <a:latin typeface="Lucida Console" panose="020B0609040504020204" pitchFamily="49" charset="0"/>
              </a:rPr>
              <a:t>^TACCGA</a:t>
            </a:r>
          </a:p>
          <a:p>
            <a:pPr marL="0" indent="0">
              <a:buNone/>
            </a:pPr>
            <a:r>
              <a:rPr lang="it-IT" sz="2200" dirty="0">
                <a:solidFill>
                  <a:prstClr val="black"/>
                </a:solidFill>
                <a:latin typeface="Lucida Console" panose="020B0609040504020204" pitchFamily="49" charset="0"/>
              </a:rPr>
              <a:t> TAGTCG</a:t>
            </a:r>
          </a:p>
          <a:p>
            <a:pPr marL="0" indent="0">
              <a:buNone/>
            </a:pPr>
            <a:r>
              <a:rPr lang="it-IT" sz="2200" dirty="0">
                <a:solidFill>
                  <a:prstClr val="black"/>
                </a:solidFill>
                <a:latin typeface="Lucida Console" panose="020B0609040504020204" pitchFamily="49" charset="0"/>
              </a:rPr>
              <a:t> TCG</a:t>
            </a:r>
          </a:p>
          <a:p>
            <a:pPr marL="0" indent="0">
              <a:buFont typeface="Arial" panose="020B0604020202020204" pitchFamily="34" charset="0"/>
              <a:buNone/>
            </a:pPr>
            <a:endParaRPr lang="en-US" sz="2200" dirty="0"/>
          </a:p>
        </p:txBody>
      </p:sp>
      <p:cxnSp>
        <p:nvCxnSpPr>
          <p:cNvPr id="12" name="Straight Arrow Connector 11">
            <a:extLst>
              <a:ext uri="{FF2B5EF4-FFF2-40B4-BE49-F238E27FC236}">
                <a16:creationId xmlns:a16="http://schemas.microsoft.com/office/drawing/2014/main" id="{4166787E-89AA-45AD-8DF5-A5D2D3350D26}"/>
              </a:ext>
            </a:extLst>
          </p:cNvPr>
          <p:cNvCxnSpPr>
            <a:cxnSpLocks/>
          </p:cNvCxnSpPr>
          <p:nvPr/>
        </p:nvCxnSpPr>
        <p:spPr>
          <a:xfrm flipV="1">
            <a:off x="1677034" y="2092960"/>
            <a:ext cx="3027680" cy="245872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CC2E2E8-EE4F-4E8D-A7C0-21FCA0F790AA}"/>
              </a:ext>
            </a:extLst>
          </p:cNvPr>
          <p:cNvCxnSpPr>
            <a:cxnSpLocks/>
          </p:cNvCxnSpPr>
          <p:nvPr/>
        </p:nvCxnSpPr>
        <p:spPr>
          <a:xfrm flipV="1">
            <a:off x="5410834" y="2092960"/>
            <a:ext cx="3027680" cy="245872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E47EFC6F-AC7C-4833-A7A5-90DA14360248}"/>
              </a:ext>
            </a:extLst>
          </p:cNvPr>
          <p:cNvSpPr txBox="1"/>
          <p:nvPr/>
        </p:nvSpPr>
        <p:spPr>
          <a:xfrm>
            <a:off x="296091" y="5388748"/>
            <a:ext cx="11895909" cy="461665"/>
          </a:xfrm>
          <a:prstGeom prst="rect">
            <a:avLst/>
          </a:prstGeom>
          <a:noFill/>
        </p:spPr>
        <p:txBody>
          <a:bodyPr wrap="square" rtlCol="0">
            <a:spAutoFit/>
          </a:bodyPr>
          <a:lstStyle/>
          <a:p>
            <a:pPr algn="ctr"/>
            <a:r>
              <a:rPr lang="en-US" sz="2400" dirty="0"/>
              <a:t>^ are suffixes from genome 1</a:t>
            </a:r>
          </a:p>
        </p:txBody>
      </p:sp>
    </p:spTree>
    <p:extLst>
      <p:ext uri="{BB962C8B-B14F-4D97-AF65-F5344CB8AC3E}">
        <p14:creationId xmlns:p14="http://schemas.microsoft.com/office/powerpoint/2010/main" val="3740468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2BD20-BF24-AC48-8B86-ABC6592992A2}"/>
              </a:ext>
            </a:extLst>
          </p:cNvPr>
          <p:cNvSpPr>
            <a:spLocks noGrp="1"/>
          </p:cNvSpPr>
          <p:nvPr>
            <p:ph type="title"/>
          </p:nvPr>
        </p:nvSpPr>
        <p:spPr>
          <a:xfrm>
            <a:off x="838200" y="2663478"/>
            <a:ext cx="10515600" cy="1325563"/>
          </a:xfrm>
        </p:spPr>
        <p:txBody>
          <a:bodyPr/>
          <a:lstStyle/>
          <a:p>
            <a:pPr algn="ctr"/>
            <a:r>
              <a:rPr lang="en-US" dirty="0"/>
              <a:t>Any Questions on HW2?</a:t>
            </a:r>
          </a:p>
        </p:txBody>
      </p:sp>
    </p:spTree>
    <p:extLst>
      <p:ext uri="{BB962C8B-B14F-4D97-AF65-F5344CB8AC3E}">
        <p14:creationId xmlns:p14="http://schemas.microsoft.com/office/powerpoint/2010/main" val="3026937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BFFF9-004A-E241-8BAB-8B0CDEE94CA4}"/>
              </a:ext>
            </a:extLst>
          </p:cNvPr>
          <p:cNvSpPr>
            <a:spLocks noGrp="1"/>
          </p:cNvSpPr>
          <p:nvPr>
            <p:ph type="title"/>
          </p:nvPr>
        </p:nvSpPr>
        <p:spPr>
          <a:xfrm>
            <a:off x="838200" y="2653204"/>
            <a:ext cx="10515600" cy="1325563"/>
          </a:xfrm>
        </p:spPr>
        <p:txBody>
          <a:bodyPr/>
          <a:lstStyle/>
          <a:p>
            <a:pPr algn="ctr"/>
            <a:r>
              <a:rPr lang="en-US" dirty="0"/>
              <a:t>More C++ Tips</a:t>
            </a:r>
          </a:p>
        </p:txBody>
      </p:sp>
    </p:spTree>
    <p:extLst>
      <p:ext uri="{BB962C8B-B14F-4D97-AF65-F5344CB8AC3E}">
        <p14:creationId xmlns:p14="http://schemas.microsoft.com/office/powerpoint/2010/main" val="2254982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 heap vs. stack memory</a:t>
            </a:r>
          </a:p>
        </p:txBody>
      </p:sp>
      <p:sp>
        <p:nvSpPr>
          <p:cNvPr id="4" name="Content Placeholder 3"/>
          <p:cNvSpPr>
            <a:spLocks noGrp="1"/>
          </p:cNvSpPr>
          <p:nvPr>
            <p:ph sz="half" idx="1"/>
          </p:nvPr>
        </p:nvSpPr>
        <p:spPr>
          <a:xfrm>
            <a:off x="2152650" y="1690690"/>
            <a:ext cx="3886200" cy="4772254"/>
          </a:xfrm>
        </p:spPr>
        <p:txBody>
          <a:bodyPr>
            <a:normAutofit fontScale="92500" lnSpcReduction="20000"/>
          </a:bodyPr>
          <a:lstStyle/>
          <a:p>
            <a:pPr marL="0" indent="0">
              <a:buNone/>
            </a:pPr>
            <a:r>
              <a:rPr lang="en-US" b="1" dirty="0"/>
              <a:t>Stack</a:t>
            </a:r>
          </a:p>
          <a:p>
            <a:r>
              <a:rPr lang="en-US" dirty="0"/>
              <a:t>Objects created inside a function stored here by default</a:t>
            </a:r>
          </a:p>
          <a:p>
            <a:r>
              <a:rPr lang="en-US" dirty="0"/>
              <a:t>Automatically deleted once the function runs to completion</a:t>
            </a:r>
          </a:p>
          <a:p>
            <a:r>
              <a:rPr lang="en-US" dirty="0"/>
              <a:t>Fixed size – stack overflow if you run out of space</a:t>
            </a:r>
          </a:p>
          <a:p>
            <a:r>
              <a:rPr lang="en-US" dirty="0"/>
              <a:t>Much faster to allocate</a:t>
            </a:r>
          </a:p>
          <a:p>
            <a:r>
              <a:rPr lang="en-US" dirty="0"/>
              <a:t>Local data, parameter passing, etc.</a:t>
            </a:r>
          </a:p>
        </p:txBody>
      </p:sp>
      <p:sp>
        <p:nvSpPr>
          <p:cNvPr id="5" name="Content Placeholder 4"/>
          <p:cNvSpPr>
            <a:spLocks noGrp="1"/>
          </p:cNvSpPr>
          <p:nvPr>
            <p:ph sz="half" idx="2"/>
          </p:nvPr>
        </p:nvSpPr>
        <p:spPr>
          <a:xfrm>
            <a:off x="6153150" y="1690691"/>
            <a:ext cx="4275153" cy="4486273"/>
          </a:xfrm>
        </p:spPr>
        <p:txBody>
          <a:bodyPr>
            <a:normAutofit fontScale="92500" lnSpcReduction="20000"/>
          </a:bodyPr>
          <a:lstStyle/>
          <a:p>
            <a:pPr marL="0" indent="0">
              <a:buNone/>
            </a:pPr>
            <a:r>
              <a:rPr lang="en-US" b="1" dirty="0"/>
              <a:t>Heap</a:t>
            </a:r>
          </a:p>
          <a:p>
            <a:r>
              <a:rPr lang="en-US" dirty="0"/>
              <a:t>Must use the “new” operator when creating objects to store them here</a:t>
            </a:r>
          </a:p>
          <a:p>
            <a:r>
              <a:rPr lang="en-US" dirty="0"/>
              <a:t>Must be manually deleted</a:t>
            </a:r>
          </a:p>
          <a:p>
            <a:r>
              <a:rPr lang="en-US" dirty="0"/>
              <a:t>More memory can be added to the heap as needed</a:t>
            </a:r>
          </a:p>
          <a:p>
            <a:pPr lvl="1"/>
            <a:r>
              <a:rPr lang="en-US" dirty="0"/>
              <a:t>Use heap memory for large objects, or if you don’t know how much space you need</a:t>
            </a:r>
          </a:p>
          <a:p>
            <a:r>
              <a:rPr lang="en-US" dirty="0"/>
              <a:t>Slower to allocate</a:t>
            </a:r>
          </a:p>
          <a:p>
            <a:r>
              <a:rPr lang="en-US" dirty="0"/>
              <a:t>Global/shared data, large objects</a:t>
            </a:r>
          </a:p>
        </p:txBody>
      </p:sp>
      <p:sp>
        <p:nvSpPr>
          <p:cNvPr id="6" name="TextBox 5"/>
          <p:cNvSpPr txBox="1"/>
          <p:nvPr/>
        </p:nvSpPr>
        <p:spPr>
          <a:xfrm>
            <a:off x="2152650" y="6180545"/>
            <a:ext cx="4556376" cy="369332"/>
          </a:xfrm>
          <a:prstGeom prst="rect">
            <a:avLst/>
          </a:prstGeom>
          <a:noFill/>
        </p:spPr>
        <p:txBody>
          <a:bodyPr wrap="none" rtlCol="0">
            <a:spAutoFit/>
          </a:bodyPr>
          <a:lstStyle/>
          <a:p>
            <a:r>
              <a:rPr lang="en-US" dirty="0"/>
              <a:t>For more info, see Stack Overflow thread </a:t>
            </a:r>
            <a:r>
              <a:rPr lang="en-US" dirty="0">
                <a:hlinkClick r:id="rId3"/>
              </a:rPr>
              <a:t>here</a:t>
            </a:r>
            <a:r>
              <a:rPr lang="en-US" dirty="0"/>
              <a:t>.</a:t>
            </a:r>
          </a:p>
        </p:txBody>
      </p:sp>
    </p:spTree>
    <p:extLst>
      <p:ext uri="{BB962C8B-B14F-4D97-AF65-F5344CB8AC3E}">
        <p14:creationId xmlns:p14="http://schemas.microsoft.com/office/powerpoint/2010/main" val="2644102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 arrays &amp; vectors</a:t>
            </a:r>
          </a:p>
        </p:txBody>
      </p:sp>
      <p:sp>
        <p:nvSpPr>
          <p:cNvPr id="4" name="Content Placeholder 3"/>
          <p:cNvSpPr>
            <a:spLocks noGrp="1"/>
          </p:cNvSpPr>
          <p:nvPr>
            <p:ph sz="half" idx="1"/>
          </p:nvPr>
        </p:nvSpPr>
        <p:spPr>
          <a:xfrm>
            <a:off x="2152650" y="1690691"/>
            <a:ext cx="3886200" cy="4489855"/>
          </a:xfrm>
        </p:spPr>
        <p:txBody>
          <a:bodyPr>
            <a:normAutofit fontScale="92500" lnSpcReduction="10000"/>
          </a:bodyPr>
          <a:lstStyle/>
          <a:p>
            <a:pPr marL="0" indent="0">
              <a:buNone/>
            </a:pPr>
            <a:r>
              <a:rPr lang="en-US" b="1" dirty="0"/>
              <a:t>Arrays</a:t>
            </a:r>
          </a:p>
          <a:p>
            <a:r>
              <a:rPr lang="en-US" dirty="0"/>
              <a:t>Built-in language construct for a contiguous, </a:t>
            </a:r>
            <a:r>
              <a:rPr lang="en-US" dirty="0" err="1"/>
              <a:t>indexable</a:t>
            </a:r>
            <a:r>
              <a:rPr lang="en-US" dirty="0"/>
              <a:t> sequence of elements</a:t>
            </a:r>
          </a:p>
          <a:p>
            <a:r>
              <a:rPr lang="en-US" dirty="0"/>
              <a:t>Fixed size, determined upon declaration</a:t>
            </a:r>
          </a:p>
          <a:p>
            <a:r>
              <a:rPr lang="en-US" dirty="0"/>
              <a:t>More efficient</a:t>
            </a:r>
          </a:p>
          <a:p>
            <a:r>
              <a:rPr lang="en-US" dirty="0"/>
              <a:t>For arrays of objects, the object class must have a default constructor</a:t>
            </a:r>
          </a:p>
        </p:txBody>
      </p:sp>
      <p:sp>
        <p:nvSpPr>
          <p:cNvPr id="5" name="Content Placeholder 4"/>
          <p:cNvSpPr>
            <a:spLocks noGrp="1"/>
          </p:cNvSpPr>
          <p:nvPr>
            <p:ph sz="half" idx="2"/>
          </p:nvPr>
        </p:nvSpPr>
        <p:spPr>
          <a:xfrm>
            <a:off x="6153150" y="1690691"/>
            <a:ext cx="4036733" cy="4486273"/>
          </a:xfrm>
        </p:spPr>
        <p:txBody>
          <a:bodyPr>
            <a:normAutofit fontScale="92500" lnSpcReduction="10000"/>
          </a:bodyPr>
          <a:lstStyle/>
          <a:p>
            <a:pPr marL="0" indent="0">
              <a:buNone/>
            </a:pPr>
            <a:r>
              <a:rPr lang="en-US" b="1" dirty="0"/>
              <a:t>Vectors</a:t>
            </a:r>
          </a:p>
          <a:p>
            <a:r>
              <a:rPr lang="en-US" dirty="0"/>
              <a:t>Template class implemented as a dynamic array</a:t>
            </a:r>
          </a:p>
          <a:p>
            <a:r>
              <a:rPr lang="en-US" dirty="0"/>
              <a:t>Grows and shrinks dynamically, and memory is managed automatically</a:t>
            </a:r>
          </a:p>
          <a:p>
            <a:r>
              <a:rPr lang="en-US" dirty="0"/>
              <a:t>Less efficient</a:t>
            </a:r>
          </a:p>
          <a:p>
            <a:r>
              <a:rPr lang="en-US" dirty="0"/>
              <a:t>Objects do not require a default constructor</a:t>
            </a:r>
          </a:p>
        </p:txBody>
      </p:sp>
      <p:sp>
        <p:nvSpPr>
          <p:cNvPr id="6" name="TextBox 5"/>
          <p:cNvSpPr txBox="1"/>
          <p:nvPr/>
        </p:nvSpPr>
        <p:spPr>
          <a:xfrm>
            <a:off x="2152650" y="6180545"/>
            <a:ext cx="8275652" cy="369332"/>
          </a:xfrm>
          <a:prstGeom prst="rect">
            <a:avLst/>
          </a:prstGeom>
          <a:noFill/>
        </p:spPr>
        <p:txBody>
          <a:bodyPr wrap="square" rtlCol="0">
            <a:spAutoFit/>
          </a:bodyPr>
          <a:lstStyle/>
          <a:p>
            <a:r>
              <a:rPr lang="en-US" dirty="0"/>
              <a:t>For more info, see Stack Overflow threads </a:t>
            </a:r>
            <a:r>
              <a:rPr lang="en-US" dirty="0">
                <a:hlinkClick r:id="rId3"/>
              </a:rPr>
              <a:t>here</a:t>
            </a:r>
            <a:r>
              <a:rPr lang="en-US" dirty="0"/>
              <a:t> and </a:t>
            </a:r>
            <a:r>
              <a:rPr lang="en-US" dirty="0">
                <a:hlinkClick r:id="rId4"/>
              </a:rPr>
              <a:t>here</a:t>
            </a:r>
            <a:r>
              <a:rPr lang="en-US" dirty="0"/>
              <a:t>, as well as </a:t>
            </a:r>
            <a:r>
              <a:rPr lang="en-US" dirty="0">
                <a:hlinkClick r:id="rId5"/>
              </a:rPr>
              <a:t>this tutorial</a:t>
            </a:r>
            <a:r>
              <a:rPr lang="en-US" dirty="0"/>
              <a:t>.</a:t>
            </a:r>
          </a:p>
        </p:txBody>
      </p:sp>
    </p:spTree>
    <p:extLst>
      <p:ext uri="{BB962C8B-B14F-4D97-AF65-F5344CB8AC3E}">
        <p14:creationId xmlns:p14="http://schemas.microsoft.com/office/powerpoint/2010/main" val="3905979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 sorting &amp; comparators</a:t>
            </a:r>
          </a:p>
        </p:txBody>
      </p:sp>
      <p:sp>
        <p:nvSpPr>
          <p:cNvPr id="6" name="Content Placeholder 5"/>
          <p:cNvSpPr>
            <a:spLocks noGrp="1"/>
          </p:cNvSpPr>
          <p:nvPr>
            <p:ph idx="1"/>
          </p:nvPr>
        </p:nvSpPr>
        <p:spPr>
          <a:xfrm>
            <a:off x="2152650" y="1691640"/>
            <a:ext cx="7886700" cy="4664773"/>
          </a:xfrm>
        </p:spPr>
        <p:txBody>
          <a:bodyPr>
            <a:normAutofit lnSpcReduction="10000"/>
          </a:bodyPr>
          <a:lstStyle/>
          <a:p>
            <a:r>
              <a:rPr lang="en-US" dirty="0" err="1"/>
              <a:t>std</a:t>
            </a:r>
            <a:r>
              <a:rPr lang="en-US" dirty="0"/>
              <a:t>::sort() – standard C++ sorting function (</a:t>
            </a:r>
            <a:r>
              <a:rPr lang="en-US" dirty="0">
                <a:hlinkClick r:id="rId3"/>
              </a:rPr>
              <a:t>docs</a:t>
            </a:r>
            <a:r>
              <a:rPr lang="en-US" dirty="0"/>
              <a:t>)</a:t>
            </a:r>
          </a:p>
          <a:p>
            <a:pPr lvl="1">
              <a:spcBef>
                <a:spcPts val="1200"/>
              </a:spcBef>
            </a:pPr>
            <a:r>
              <a:rPr lang="en-US" dirty="0"/>
              <a:t>Usage: 	</a:t>
            </a:r>
            <a:r>
              <a:rPr lang="en-US" dirty="0" err="1"/>
              <a:t>std</a:t>
            </a:r>
            <a:r>
              <a:rPr lang="en-US" dirty="0"/>
              <a:t>::sort(first, last)		[default sorting]</a:t>
            </a:r>
            <a:br>
              <a:rPr lang="en-US" dirty="0"/>
            </a:br>
            <a:r>
              <a:rPr lang="en-US" dirty="0"/>
              <a:t>		</a:t>
            </a:r>
            <a:r>
              <a:rPr lang="en-US" dirty="0" err="1"/>
              <a:t>std</a:t>
            </a:r>
            <a:r>
              <a:rPr lang="en-US" dirty="0"/>
              <a:t>::sort(first, last, comp)	[custom sorting]</a:t>
            </a:r>
          </a:p>
          <a:p>
            <a:pPr lvl="1">
              <a:spcBef>
                <a:spcPts val="1200"/>
              </a:spcBef>
            </a:pPr>
            <a:r>
              <a:rPr lang="en-US" dirty="0"/>
              <a:t>`first` and `last` are random-access iterators indicating the range of elements to be sorted, [first, last)</a:t>
            </a:r>
          </a:p>
          <a:p>
            <a:pPr lvl="1">
              <a:spcBef>
                <a:spcPts val="1200"/>
              </a:spcBef>
            </a:pPr>
            <a:r>
              <a:rPr lang="en-US" dirty="0"/>
              <a:t>`comp` is a comparator object that describes how items should be compared for sorting</a:t>
            </a:r>
          </a:p>
          <a:p>
            <a:pPr lvl="2">
              <a:spcBef>
                <a:spcPts val="1200"/>
              </a:spcBef>
            </a:pPr>
            <a:r>
              <a:rPr lang="en-US" dirty="0"/>
              <a:t>E.g. a comparator for two Suffix objects might look like</a:t>
            </a:r>
            <a:br>
              <a:rPr lang="en-US" dirty="0"/>
            </a:br>
            <a:r>
              <a:rPr lang="en-US" dirty="0" err="1"/>
              <a:t>struct</a:t>
            </a:r>
            <a:r>
              <a:rPr lang="en-US" dirty="0"/>
              <a:t> </a:t>
            </a:r>
            <a:r>
              <a:rPr lang="en-US" dirty="0" err="1"/>
              <a:t>compSuffix</a:t>
            </a:r>
            <a:r>
              <a:rPr lang="en-US" dirty="0"/>
              <a:t> {</a:t>
            </a:r>
            <a:br>
              <a:rPr lang="en-US" dirty="0"/>
            </a:br>
            <a:r>
              <a:rPr lang="en-US" dirty="0"/>
              <a:t>	bool operator() (</a:t>
            </a:r>
            <a:r>
              <a:rPr lang="en-US" dirty="0" err="1"/>
              <a:t>const</a:t>
            </a:r>
            <a:r>
              <a:rPr lang="en-US" dirty="0"/>
              <a:t> Suffix&amp; a, </a:t>
            </a:r>
            <a:r>
              <a:rPr lang="en-US" dirty="0" err="1"/>
              <a:t>const</a:t>
            </a:r>
            <a:r>
              <a:rPr lang="en-US" dirty="0"/>
              <a:t> Suffix&amp; b) {</a:t>
            </a:r>
            <a:br>
              <a:rPr lang="en-US" dirty="0"/>
            </a:br>
            <a:r>
              <a:rPr lang="en-US" dirty="0"/>
              <a:t>		return &lt;true when a comes before b&gt;</a:t>
            </a:r>
            <a:br>
              <a:rPr lang="en-US" dirty="0"/>
            </a:br>
            <a:r>
              <a:rPr lang="en-US" dirty="0"/>
              <a:t>	}</a:t>
            </a:r>
            <a:br>
              <a:rPr lang="en-US" dirty="0"/>
            </a:br>
            <a:r>
              <a:rPr lang="en-US" dirty="0"/>
              <a:t>}</a:t>
            </a:r>
          </a:p>
        </p:txBody>
      </p:sp>
      <p:sp>
        <p:nvSpPr>
          <p:cNvPr id="7" name="TextBox 6"/>
          <p:cNvSpPr txBox="1"/>
          <p:nvPr/>
        </p:nvSpPr>
        <p:spPr>
          <a:xfrm>
            <a:off x="2152650" y="6180545"/>
            <a:ext cx="8275652" cy="369332"/>
          </a:xfrm>
          <a:prstGeom prst="rect">
            <a:avLst/>
          </a:prstGeom>
          <a:noFill/>
        </p:spPr>
        <p:txBody>
          <a:bodyPr wrap="square" rtlCol="0">
            <a:spAutoFit/>
          </a:bodyPr>
          <a:lstStyle/>
          <a:p>
            <a:r>
              <a:rPr lang="en-US" dirty="0"/>
              <a:t>For more info on custom comparators, see the Stack Overflow thread </a:t>
            </a:r>
            <a:r>
              <a:rPr lang="en-US" dirty="0">
                <a:hlinkClick r:id="rId4"/>
              </a:rPr>
              <a:t>here</a:t>
            </a:r>
            <a:r>
              <a:rPr lang="en-US" dirty="0"/>
              <a:t>.</a:t>
            </a:r>
          </a:p>
        </p:txBody>
      </p:sp>
    </p:spTree>
    <p:extLst>
      <p:ext uri="{BB962C8B-B14F-4D97-AF65-F5344CB8AC3E}">
        <p14:creationId xmlns:p14="http://schemas.microsoft.com/office/powerpoint/2010/main" val="2872175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 iterators</a:t>
            </a:r>
          </a:p>
        </p:txBody>
      </p:sp>
      <p:sp>
        <p:nvSpPr>
          <p:cNvPr id="6" name="Content Placeholder 5"/>
          <p:cNvSpPr>
            <a:spLocks noGrp="1"/>
          </p:cNvSpPr>
          <p:nvPr>
            <p:ph idx="1"/>
          </p:nvPr>
        </p:nvSpPr>
        <p:spPr>
          <a:xfrm>
            <a:off x="2152650" y="1691640"/>
            <a:ext cx="7886700" cy="4664773"/>
          </a:xfrm>
        </p:spPr>
        <p:txBody>
          <a:bodyPr>
            <a:normAutofit/>
          </a:bodyPr>
          <a:lstStyle/>
          <a:p>
            <a:r>
              <a:rPr lang="en-US" dirty="0"/>
              <a:t>Iterator: something that allows you to</a:t>
            </a:r>
          </a:p>
          <a:p>
            <a:pPr lvl="1"/>
            <a:r>
              <a:rPr lang="en-US" dirty="0"/>
              <a:t>Iterate over a sequence</a:t>
            </a:r>
          </a:p>
          <a:p>
            <a:pPr lvl="1"/>
            <a:r>
              <a:rPr lang="en-US" dirty="0"/>
              <a:t>Represent a sequence or subsequence</a:t>
            </a:r>
          </a:p>
          <a:p>
            <a:pPr lvl="1"/>
            <a:r>
              <a:rPr lang="en-US" dirty="0"/>
              <a:t>Access elements of a sequence</a:t>
            </a:r>
          </a:p>
          <a:p>
            <a:pPr>
              <a:spcBef>
                <a:spcPts val="1200"/>
              </a:spcBef>
            </a:pPr>
            <a:r>
              <a:rPr lang="en-US" dirty="0"/>
              <a:t>Introductory tutorial </a:t>
            </a:r>
            <a:r>
              <a:rPr lang="en-US" dirty="0">
                <a:hlinkClick r:id="rId3"/>
              </a:rPr>
              <a:t>here</a:t>
            </a:r>
            <a:r>
              <a:rPr lang="en-US" dirty="0"/>
              <a:t>, and C++ documentation on random-access iterators </a:t>
            </a:r>
            <a:r>
              <a:rPr lang="en-US" dirty="0">
                <a:hlinkClick r:id="rId4"/>
              </a:rPr>
              <a:t>here</a:t>
            </a:r>
            <a:endParaRPr lang="en-US" dirty="0"/>
          </a:p>
          <a:p>
            <a:pPr lvl="1">
              <a:spcBef>
                <a:spcPts val="600"/>
              </a:spcBef>
            </a:pPr>
            <a:r>
              <a:rPr lang="en-US" dirty="0"/>
              <a:t>Iterator functions include `begin()` (returns beginning position of container) and `end()` (returns end position of container)</a:t>
            </a:r>
          </a:p>
          <a:p>
            <a:pPr>
              <a:spcBef>
                <a:spcPts val="1200"/>
              </a:spcBef>
            </a:pPr>
            <a:r>
              <a:rPr lang="en-US" dirty="0"/>
              <a:t>Pointers are a type of iterator</a:t>
            </a:r>
          </a:p>
        </p:txBody>
      </p:sp>
      <p:sp>
        <p:nvSpPr>
          <p:cNvPr id="7" name="TextBox 6"/>
          <p:cNvSpPr txBox="1"/>
          <p:nvPr/>
        </p:nvSpPr>
        <p:spPr>
          <a:xfrm>
            <a:off x="2152650" y="6109522"/>
            <a:ext cx="8275652" cy="646331"/>
          </a:xfrm>
          <a:prstGeom prst="rect">
            <a:avLst/>
          </a:prstGeom>
          <a:noFill/>
        </p:spPr>
        <p:txBody>
          <a:bodyPr wrap="square" rtlCol="0">
            <a:spAutoFit/>
          </a:bodyPr>
          <a:lstStyle/>
          <a:p>
            <a:r>
              <a:rPr lang="en-US" dirty="0"/>
              <a:t>For more info on pointers, see tutorial </a:t>
            </a:r>
            <a:r>
              <a:rPr lang="en-US" dirty="0">
                <a:hlinkClick r:id="rId5"/>
              </a:rPr>
              <a:t>here</a:t>
            </a:r>
            <a:r>
              <a:rPr lang="en-US" dirty="0"/>
              <a:t>,  </a:t>
            </a:r>
            <a:r>
              <a:rPr lang="en-US" dirty="0" err="1"/>
              <a:t>GameDev</a:t>
            </a:r>
            <a:r>
              <a:rPr lang="en-US" dirty="0"/>
              <a:t> post </a:t>
            </a:r>
            <a:r>
              <a:rPr lang="en-US" dirty="0">
                <a:hlinkClick r:id="rId6"/>
              </a:rPr>
              <a:t>here</a:t>
            </a:r>
            <a:r>
              <a:rPr lang="en-US" dirty="0"/>
              <a:t>, and Stack Overflow thread </a:t>
            </a:r>
            <a:r>
              <a:rPr lang="en-US" dirty="0">
                <a:hlinkClick r:id="rId7"/>
              </a:rPr>
              <a:t>here</a:t>
            </a:r>
            <a:r>
              <a:rPr lang="en-US" dirty="0"/>
              <a:t>.</a:t>
            </a:r>
          </a:p>
        </p:txBody>
      </p:sp>
    </p:spTree>
    <p:extLst>
      <p:ext uri="{BB962C8B-B14F-4D97-AF65-F5344CB8AC3E}">
        <p14:creationId xmlns:p14="http://schemas.microsoft.com/office/powerpoint/2010/main" val="2425983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7D85A-600F-8C42-9745-C3562C4D3EC9}"/>
              </a:ext>
            </a:extLst>
          </p:cNvPr>
          <p:cNvSpPr>
            <a:spLocks noGrp="1"/>
          </p:cNvSpPr>
          <p:nvPr>
            <p:ph type="title"/>
          </p:nvPr>
        </p:nvSpPr>
        <p:spPr/>
        <p:txBody>
          <a:bodyPr/>
          <a:lstStyle/>
          <a:p>
            <a:pPr algn="ctr"/>
            <a:r>
              <a:rPr lang="en-US" dirty="0"/>
              <a:t>See you next week!</a:t>
            </a:r>
          </a:p>
        </p:txBody>
      </p:sp>
      <p:sp>
        <p:nvSpPr>
          <p:cNvPr id="3" name="Content Placeholder 2">
            <a:extLst>
              <a:ext uri="{FF2B5EF4-FFF2-40B4-BE49-F238E27FC236}">
                <a16:creationId xmlns:a16="http://schemas.microsoft.com/office/drawing/2014/main" id="{9B720D33-186C-694F-AF5F-83FCE98F0E81}"/>
              </a:ext>
            </a:extLst>
          </p:cNvPr>
          <p:cNvSpPr>
            <a:spLocks noGrp="1"/>
          </p:cNvSpPr>
          <p:nvPr>
            <p:ph idx="1"/>
          </p:nvPr>
        </p:nvSpPr>
        <p:spPr/>
        <p:txBody>
          <a:bodyPr/>
          <a:lstStyle/>
          <a:p>
            <a:r>
              <a:rPr lang="en-US" dirty="0"/>
              <a:t>Reminder: HW1 due THIS Sunday, 11:59pm</a:t>
            </a:r>
          </a:p>
          <a:p>
            <a:endParaRPr lang="en-US" dirty="0"/>
          </a:p>
          <a:p>
            <a:r>
              <a:rPr lang="en-US" dirty="0"/>
              <a:t>Please have your name in the filename of your homework assignment </a:t>
            </a:r>
          </a:p>
        </p:txBody>
      </p:sp>
    </p:spTree>
    <p:extLst>
      <p:ext uri="{BB962C8B-B14F-4D97-AF65-F5344CB8AC3E}">
        <p14:creationId xmlns:p14="http://schemas.microsoft.com/office/powerpoint/2010/main" val="3712892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389-3613-BC4D-9D11-FE739FAD0FF8}"/>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8528694D-DFEA-F447-80A0-4265FEB1226B}"/>
              </a:ext>
            </a:extLst>
          </p:cNvPr>
          <p:cNvSpPr>
            <a:spLocks noGrp="1"/>
          </p:cNvSpPr>
          <p:nvPr>
            <p:ph idx="1"/>
          </p:nvPr>
        </p:nvSpPr>
        <p:spPr/>
        <p:txBody>
          <a:bodyPr/>
          <a:lstStyle/>
          <a:p>
            <a:r>
              <a:rPr lang="en-US" dirty="0"/>
              <a:t>Q’s about HW1?</a:t>
            </a:r>
          </a:p>
          <a:p>
            <a:r>
              <a:rPr lang="en-US" dirty="0"/>
              <a:t>Overview of HW2</a:t>
            </a:r>
          </a:p>
          <a:p>
            <a:r>
              <a:rPr lang="en-US" dirty="0"/>
              <a:t>C++ Tips</a:t>
            </a:r>
          </a:p>
        </p:txBody>
      </p:sp>
    </p:spTree>
    <p:extLst>
      <p:ext uri="{BB962C8B-B14F-4D97-AF65-F5344CB8AC3E}">
        <p14:creationId xmlns:p14="http://schemas.microsoft.com/office/powerpoint/2010/main" val="1990031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2BD20-BF24-AC48-8B86-ABC6592992A2}"/>
              </a:ext>
            </a:extLst>
          </p:cNvPr>
          <p:cNvSpPr>
            <a:spLocks noGrp="1"/>
          </p:cNvSpPr>
          <p:nvPr>
            <p:ph type="title"/>
          </p:nvPr>
        </p:nvSpPr>
        <p:spPr>
          <a:xfrm>
            <a:off x="838200" y="2663478"/>
            <a:ext cx="10515600" cy="1325563"/>
          </a:xfrm>
        </p:spPr>
        <p:txBody>
          <a:bodyPr/>
          <a:lstStyle/>
          <a:p>
            <a:pPr algn="ctr"/>
            <a:r>
              <a:rPr lang="en-US" dirty="0"/>
              <a:t>Any Questions on HW1?</a:t>
            </a:r>
          </a:p>
        </p:txBody>
      </p:sp>
    </p:spTree>
    <p:extLst>
      <p:ext uri="{BB962C8B-B14F-4D97-AF65-F5344CB8AC3E}">
        <p14:creationId xmlns:p14="http://schemas.microsoft.com/office/powerpoint/2010/main" val="1822822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DF296-A3D7-E249-B1EE-4B89902B6D72}"/>
              </a:ext>
            </a:extLst>
          </p:cNvPr>
          <p:cNvSpPr>
            <a:spLocks noGrp="1"/>
          </p:cNvSpPr>
          <p:nvPr>
            <p:ph type="title"/>
          </p:nvPr>
        </p:nvSpPr>
        <p:spPr/>
        <p:txBody>
          <a:bodyPr>
            <a:normAutofit/>
          </a:bodyPr>
          <a:lstStyle/>
          <a:p>
            <a:pPr algn="ctr"/>
            <a:r>
              <a:rPr lang="en-US" dirty="0"/>
              <a:t>HW2: Suffix Arrays Part 2</a:t>
            </a:r>
          </a:p>
        </p:txBody>
      </p:sp>
      <p:sp>
        <p:nvSpPr>
          <p:cNvPr id="3" name="Content Placeholder 2">
            <a:extLst>
              <a:ext uri="{FF2B5EF4-FFF2-40B4-BE49-F238E27FC236}">
                <a16:creationId xmlns:a16="http://schemas.microsoft.com/office/drawing/2014/main" id="{ABADA7C2-87B0-E24D-B421-4E26ACC32596}"/>
              </a:ext>
            </a:extLst>
          </p:cNvPr>
          <p:cNvSpPr>
            <a:spLocks noGrp="1"/>
          </p:cNvSpPr>
          <p:nvPr>
            <p:ph idx="1"/>
          </p:nvPr>
        </p:nvSpPr>
        <p:spPr/>
        <p:txBody>
          <a:bodyPr/>
          <a:lstStyle/>
          <a:p>
            <a:r>
              <a:rPr lang="en-US" dirty="0"/>
              <a:t>Write 1 program &amp; modify HW1 program</a:t>
            </a:r>
          </a:p>
          <a:p>
            <a:r>
              <a:rPr lang="en-US" dirty="0"/>
              <a:t>Generate a simulated FASTA based on the length and nucleotide frequency of </a:t>
            </a:r>
            <a:r>
              <a:rPr lang="en-US" i="1" dirty="0" err="1"/>
              <a:t>Advenella</a:t>
            </a:r>
            <a:r>
              <a:rPr lang="en-US" i="1" dirty="0"/>
              <a:t> </a:t>
            </a:r>
            <a:r>
              <a:rPr lang="en-US" i="1" dirty="0" err="1"/>
              <a:t>kashmirensis</a:t>
            </a:r>
            <a:endParaRPr lang="en-US" i="1" dirty="0"/>
          </a:p>
          <a:p>
            <a:r>
              <a:rPr lang="en-US" dirty="0"/>
              <a:t>Run your program twice</a:t>
            </a:r>
          </a:p>
          <a:p>
            <a:pPr lvl="1"/>
            <a:r>
              <a:rPr lang="en-US" dirty="0"/>
              <a:t>Bordetella </a:t>
            </a:r>
            <a:r>
              <a:rPr lang="en-US" dirty="0" err="1"/>
              <a:t>bronchiseptica</a:t>
            </a:r>
            <a:r>
              <a:rPr lang="en-US" dirty="0"/>
              <a:t> &amp; </a:t>
            </a:r>
            <a:r>
              <a:rPr lang="en-US" dirty="0" err="1"/>
              <a:t>Advenella</a:t>
            </a:r>
            <a:r>
              <a:rPr lang="en-US" dirty="0"/>
              <a:t> </a:t>
            </a:r>
            <a:r>
              <a:rPr lang="en-US" dirty="0" err="1"/>
              <a:t>kashmirensis</a:t>
            </a:r>
            <a:endParaRPr lang="en-US" dirty="0"/>
          </a:p>
          <a:p>
            <a:pPr lvl="1"/>
            <a:r>
              <a:rPr lang="en-US" dirty="0"/>
              <a:t>Bordetella </a:t>
            </a:r>
            <a:r>
              <a:rPr lang="en-US" dirty="0" err="1"/>
              <a:t>bronchiseptica</a:t>
            </a:r>
            <a:r>
              <a:rPr lang="en-US" dirty="0"/>
              <a:t> &amp; simulated genome</a:t>
            </a:r>
          </a:p>
          <a:p>
            <a:r>
              <a:rPr lang="en-US" dirty="0"/>
              <a:t>Due Jan 24, 11:59pm</a:t>
            </a:r>
          </a:p>
        </p:txBody>
      </p:sp>
    </p:spTree>
    <p:extLst>
      <p:ext uri="{BB962C8B-B14F-4D97-AF65-F5344CB8AC3E}">
        <p14:creationId xmlns:p14="http://schemas.microsoft.com/office/powerpoint/2010/main" val="2891919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DF296-A3D7-E249-B1EE-4B89902B6D72}"/>
              </a:ext>
            </a:extLst>
          </p:cNvPr>
          <p:cNvSpPr>
            <a:spLocks noGrp="1"/>
          </p:cNvSpPr>
          <p:nvPr>
            <p:ph type="title"/>
          </p:nvPr>
        </p:nvSpPr>
        <p:spPr/>
        <p:txBody>
          <a:bodyPr>
            <a:normAutofit/>
          </a:bodyPr>
          <a:lstStyle/>
          <a:p>
            <a:pPr algn="ctr"/>
            <a:r>
              <a:rPr lang="en-US" dirty="0"/>
              <a:t>HW2: Write 1 program &amp; </a:t>
            </a:r>
            <a:br>
              <a:rPr lang="en-US" dirty="0"/>
            </a:br>
            <a:r>
              <a:rPr lang="en-US" dirty="0"/>
              <a:t>modify your HW1 program</a:t>
            </a:r>
          </a:p>
        </p:txBody>
      </p:sp>
      <p:sp>
        <p:nvSpPr>
          <p:cNvPr id="3" name="TextBox 2">
            <a:extLst>
              <a:ext uri="{FF2B5EF4-FFF2-40B4-BE49-F238E27FC236}">
                <a16:creationId xmlns:a16="http://schemas.microsoft.com/office/drawing/2014/main" id="{6CBA8937-8C4A-FD4B-9CE8-11DF1D5302AC}"/>
              </a:ext>
            </a:extLst>
          </p:cNvPr>
          <p:cNvSpPr txBox="1"/>
          <p:nvPr/>
        </p:nvSpPr>
        <p:spPr>
          <a:xfrm>
            <a:off x="498763" y="2196942"/>
            <a:ext cx="7217031" cy="461665"/>
          </a:xfrm>
          <a:prstGeom prst="rect">
            <a:avLst/>
          </a:prstGeom>
          <a:noFill/>
        </p:spPr>
        <p:txBody>
          <a:bodyPr wrap="square" rtlCol="0">
            <a:spAutoFit/>
          </a:bodyPr>
          <a:lstStyle/>
          <a:p>
            <a:r>
              <a:rPr lang="en-US" sz="2400" b="1" dirty="0"/>
              <a:t>Program 1</a:t>
            </a:r>
            <a:r>
              <a:rPr lang="en-US" sz="2400" dirty="0"/>
              <a:t>: Generate a FASTA file of a simulated genome</a:t>
            </a:r>
          </a:p>
        </p:txBody>
      </p:sp>
      <p:sp>
        <p:nvSpPr>
          <p:cNvPr id="5" name="TextBox 4">
            <a:extLst>
              <a:ext uri="{FF2B5EF4-FFF2-40B4-BE49-F238E27FC236}">
                <a16:creationId xmlns:a16="http://schemas.microsoft.com/office/drawing/2014/main" id="{8854ACF3-A5F5-044B-9869-95BF4B37161F}"/>
              </a:ext>
            </a:extLst>
          </p:cNvPr>
          <p:cNvSpPr txBox="1"/>
          <p:nvPr/>
        </p:nvSpPr>
        <p:spPr>
          <a:xfrm>
            <a:off x="498761" y="4035627"/>
            <a:ext cx="9995067" cy="1200329"/>
          </a:xfrm>
          <a:prstGeom prst="rect">
            <a:avLst/>
          </a:prstGeom>
          <a:noFill/>
        </p:spPr>
        <p:txBody>
          <a:bodyPr wrap="square" rtlCol="0">
            <a:spAutoFit/>
          </a:bodyPr>
          <a:lstStyle/>
          <a:p>
            <a:r>
              <a:rPr lang="en-US" sz="2400" b="1" dirty="0"/>
              <a:t>Program 2</a:t>
            </a:r>
            <a:r>
              <a:rPr lang="en-US" sz="2400" dirty="0"/>
              <a:t>: For each suffix in the 'forward' strand of genome 1, find the length of the longest matching subsequence in genome 2 (or its reverse complement) -&gt; Report a histogram of these lengths</a:t>
            </a:r>
          </a:p>
        </p:txBody>
      </p:sp>
    </p:spTree>
    <p:extLst>
      <p:ext uri="{BB962C8B-B14F-4D97-AF65-F5344CB8AC3E}">
        <p14:creationId xmlns:p14="http://schemas.microsoft.com/office/powerpoint/2010/main" val="2388291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DF296-A3D7-E249-B1EE-4B89902B6D72}"/>
              </a:ext>
            </a:extLst>
          </p:cNvPr>
          <p:cNvSpPr>
            <a:spLocks noGrp="1"/>
          </p:cNvSpPr>
          <p:nvPr>
            <p:ph type="title"/>
          </p:nvPr>
        </p:nvSpPr>
        <p:spPr/>
        <p:txBody>
          <a:bodyPr/>
          <a:lstStyle/>
          <a:p>
            <a:pPr algn="ctr"/>
            <a:r>
              <a:rPr lang="en-US" dirty="0"/>
              <a:t>Program 1: Generate a FASTA file of a simulated genome</a:t>
            </a:r>
          </a:p>
        </p:txBody>
      </p:sp>
      <p:sp>
        <p:nvSpPr>
          <p:cNvPr id="3" name="Content Placeholder 2">
            <a:extLst>
              <a:ext uri="{FF2B5EF4-FFF2-40B4-BE49-F238E27FC236}">
                <a16:creationId xmlns:a16="http://schemas.microsoft.com/office/drawing/2014/main" id="{ABADA7C2-87B0-E24D-B421-4E26ACC32596}"/>
              </a:ext>
            </a:extLst>
          </p:cNvPr>
          <p:cNvSpPr>
            <a:spLocks noGrp="1"/>
          </p:cNvSpPr>
          <p:nvPr>
            <p:ph idx="1"/>
          </p:nvPr>
        </p:nvSpPr>
        <p:spPr>
          <a:xfrm>
            <a:off x="838200" y="2124891"/>
            <a:ext cx="10515600" cy="4052072"/>
          </a:xfrm>
        </p:spPr>
        <p:txBody>
          <a:bodyPr>
            <a:normAutofit/>
          </a:bodyPr>
          <a:lstStyle/>
          <a:p>
            <a:r>
              <a:rPr lang="en-US" dirty="0"/>
              <a:t>read in a file in FASTA format </a:t>
            </a:r>
          </a:p>
          <a:p>
            <a:r>
              <a:rPr lang="en-US" dirty="0"/>
              <a:t>determine the frequencies of the nucleotides (based on the forward and reverse strands) and the length of the sequence</a:t>
            </a:r>
          </a:p>
          <a:p>
            <a:r>
              <a:rPr lang="en-US" dirty="0"/>
              <a:t>produce a simulated sequence with the same length and nucleotide composition </a:t>
            </a:r>
          </a:p>
          <a:p>
            <a:pPr lvl="1"/>
            <a:r>
              <a:rPr lang="en-US" dirty="0"/>
              <a:t>Original Sequence: </a:t>
            </a:r>
            <a:r>
              <a:rPr lang="en-US" sz="2400" dirty="0">
                <a:solidFill>
                  <a:prstClr val="black"/>
                </a:solidFill>
                <a:latin typeface="Lucida Console" panose="020B0609040504020204" pitchFamily="49" charset="0"/>
              </a:rPr>
              <a:t>CGACTA</a:t>
            </a:r>
          </a:p>
          <a:p>
            <a:pPr lvl="1"/>
            <a:r>
              <a:rPr lang="it-IT" dirty="0"/>
              <a:t>Simulated Sequence: </a:t>
            </a:r>
            <a:r>
              <a:rPr lang="en-US" dirty="0">
                <a:solidFill>
                  <a:prstClr val="black"/>
                </a:solidFill>
                <a:latin typeface="Lucida Console" panose="020B0609040504020204" pitchFamily="49" charset="0"/>
              </a:rPr>
              <a:t>AGATGC</a:t>
            </a:r>
          </a:p>
          <a:p>
            <a:r>
              <a:rPr lang="en-US" dirty="0"/>
              <a:t>output a file in FASTA format containing the simulated sequence</a:t>
            </a:r>
          </a:p>
        </p:txBody>
      </p:sp>
    </p:spTree>
    <p:extLst>
      <p:ext uri="{BB962C8B-B14F-4D97-AF65-F5344CB8AC3E}">
        <p14:creationId xmlns:p14="http://schemas.microsoft.com/office/powerpoint/2010/main" val="3811817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DF296-A3D7-E249-B1EE-4B89902B6D72}"/>
              </a:ext>
            </a:extLst>
          </p:cNvPr>
          <p:cNvSpPr>
            <a:spLocks noGrp="1"/>
          </p:cNvSpPr>
          <p:nvPr>
            <p:ph type="title"/>
          </p:nvPr>
        </p:nvSpPr>
        <p:spPr/>
        <p:txBody>
          <a:bodyPr/>
          <a:lstStyle/>
          <a:p>
            <a:pPr algn="ctr"/>
            <a:r>
              <a:rPr lang="en-US" dirty="0"/>
              <a:t>Program 2 Explanation</a:t>
            </a:r>
          </a:p>
        </p:txBody>
      </p:sp>
      <p:sp>
        <p:nvSpPr>
          <p:cNvPr id="3" name="Content Placeholder 2">
            <a:extLst>
              <a:ext uri="{FF2B5EF4-FFF2-40B4-BE49-F238E27FC236}">
                <a16:creationId xmlns:a16="http://schemas.microsoft.com/office/drawing/2014/main" id="{ABADA7C2-87B0-E24D-B421-4E26ACC32596}"/>
              </a:ext>
            </a:extLst>
          </p:cNvPr>
          <p:cNvSpPr>
            <a:spLocks noGrp="1"/>
          </p:cNvSpPr>
          <p:nvPr>
            <p:ph idx="1"/>
          </p:nvPr>
        </p:nvSpPr>
        <p:spPr>
          <a:xfrm>
            <a:off x="838200" y="1825625"/>
            <a:ext cx="3007722" cy="4351338"/>
          </a:xfrm>
        </p:spPr>
        <p:txBody>
          <a:bodyPr>
            <a:normAutofit/>
          </a:bodyPr>
          <a:lstStyle/>
          <a:p>
            <a:pPr marL="0" indent="0">
              <a:buNone/>
            </a:pPr>
            <a:r>
              <a:rPr lang="en-US" sz="2200" dirty="0">
                <a:solidFill>
                  <a:prstClr val="black"/>
                </a:solidFill>
                <a:latin typeface="Lucida Console" panose="020B0609040504020204" pitchFamily="49" charset="0"/>
              </a:rPr>
              <a:t>Genome 1: TACCGA</a:t>
            </a:r>
          </a:p>
          <a:p>
            <a:pPr marL="0" indent="0">
              <a:buNone/>
            </a:pPr>
            <a:r>
              <a:rPr lang="it-IT" sz="2200" dirty="0">
                <a:solidFill>
                  <a:prstClr val="black"/>
                </a:solidFill>
                <a:latin typeface="Lucida Console" panose="020B0609040504020204" pitchFamily="49" charset="0"/>
              </a:rPr>
              <a:t>A</a:t>
            </a:r>
          </a:p>
          <a:p>
            <a:pPr marL="0" indent="0">
              <a:buNone/>
            </a:pPr>
            <a:r>
              <a:rPr lang="it-IT" sz="2200" dirty="0">
                <a:solidFill>
                  <a:prstClr val="black"/>
                </a:solidFill>
                <a:latin typeface="Lucida Console" panose="020B0609040504020204" pitchFamily="49" charset="0"/>
              </a:rPr>
              <a:t>ACCGA</a:t>
            </a:r>
          </a:p>
          <a:p>
            <a:pPr marL="0" indent="0">
              <a:buNone/>
            </a:pPr>
            <a:r>
              <a:rPr lang="it-IT" sz="2200" dirty="0">
                <a:solidFill>
                  <a:prstClr val="black"/>
                </a:solidFill>
                <a:latin typeface="Lucida Console" panose="020B0609040504020204" pitchFamily="49" charset="0"/>
              </a:rPr>
              <a:t>CCGA</a:t>
            </a:r>
          </a:p>
          <a:p>
            <a:pPr marL="0" indent="0">
              <a:buNone/>
            </a:pPr>
            <a:r>
              <a:rPr lang="it-IT" sz="2200" dirty="0">
                <a:solidFill>
                  <a:prstClr val="black"/>
                </a:solidFill>
                <a:latin typeface="Lucida Console" panose="020B0609040504020204" pitchFamily="49" charset="0"/>
              </a:rPr>
              <a:t>CGA</a:t>
            </a:r>
          </a:p>
          <a:p>
            <a:pPr marL="0" indent="0">
              <a:buNone/>
            </a:pPr>
            <a:r>
              <a:rPr lang="it-IT" sz="2200" dirty="0">
                <a:solidFill>
                  <a:prstClr val="black"/>
                </a:solidFill>
                <a:latin typeface="Lucida Console" panose="020B0609040504020204" pitchFamily="49" charset="0"/>
              </a:rPr>
              <a:t>GA</a:t>
            </a:r>
          </a:p>
          <a:p>
            <a:pPr marL="0" indent="0">
              <a:buNone/>
            </a:pPr>
            <a:r>
              <a:rPr lang="it-IT" sz="2200" dirty="0">
                <a:solidFill>
                  <a:prstClr val="black"/>
                </a:solidFill>
                <a:latin typeface="Lucida Console" panose="020B0609040504020204" pitchFamily="49" charset="0"/>
              </a:rPr>
              <a:t>TACCGA</a:t>
            </a:r>
          </a:p>
          <a:p>
            <a:pPr marL="0" indent="0">
              <a:buNone/>
            </a:pPr>
            <a:endParaRPr lang="en-US" sz="2200" dirty="0"/>
          </a:p>
        </p:txBody>
      </p:sp>
      <p:sp>
        <p:nvSpPr>
          <p:cNvPr id="4" name="Content Placeholder 2">
            <a:extLst>
              <a:ext uri="{FF2B5EF4-FFF2-40B4-BE49-F238E27FC236}">
                <a16:creationId xmlns:a16="http://schemas.microsoft.com/office/drawing/2014/main" id="{BBF4B687-991D-406E-A6A4-A4E9B42E01CB}"/>
              </a:ext>
            </a:extLst>
          </p:cNvPr>
          <p:cNvSpPr txBox="1">
            <a:spLocks/>
          </p:cNvSpPr>
          <p:nvPr/>
        </p:nvSpPr>
        <p:spPr>
          <a:xfrm>
            <a:off x="4652009" y="1825625"/>
            <a:ext cx="3184072"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200" dirty="0">
                <a:solidFill>
                  <a:prstClr val="black"/>
                </a:solidFill>
                <a:latin typeface="Lucida Console" panose="020B0609040504020204" pitchFamily="49" charset="0"/>
              </a:rPr>
              <a:t>Genome 2: CGACTA</a:t>
            </a:r>
          </a:p>
          <a:p>
            <a:pPr marL="0" indent="0">
              <a:buFont typeface="Arial" panose="020B0604020202020204" pitchFamily="34" charset="0"/>
              <a:buNone/>
            </a:pPr>
            <a:r>
              <a:rPr lang="it-IT" sz="2200" dirty="0">
                <a:solidFill>
                  <a:prstClr val="black"/>
                </a:solidFill>
                <a:latin typeface="Lucida Console" panose="020B0609040504020204" pitchFamily="49" charset="0"/>
              </a:rPr>
              <a:t>A</a:t>
            </a:r>
          </a:p>
          <a:p>
            <a:pPr marL="0" indent="0">
              <a:buFont typeface="Arial" panose="020B0604020202020204" pitchFamily="34" charset="0"/>
              <a:buNone/>
            </a:pPr>
            <a:r>
              <a:rPr lang="it-IT" sz="2200" dirty="0">
                <a:solidFill>
                  <a:prstClr val="black"/>
                </a:solidFill>
                <a:latin typeface="Lucida Console" panose="020B0609040504020204" pitchFamily="49" charset="0"/>
              </a:rPr>
              <a:t>ACTA</a:t>
            </a:r>
          </a:p>
          <a:p>
            <a:pPr marL="0" indent="0">
              <a:buFont typeface="Arial" panose="020B0604020202020204" pitchFamily="34" charset="0"/>
              <a:buNone/>
            </a:pPr>
            <a:r>
              <a:rPr lang="it-IT" sz="2200" dirty="0">
                <a:solidFill>
                  <a:prstClr val="black"/>
                </a:solidFill>
                <a:latin typeface="Lucida Console" panose="020B0609040504020204" pitchFamily="49" charset="0"/>
              </a:rPr>
              <a:t>CGACTA</a:t>
            </a:r>
          </a:p>
          <a:p>
            <a:pPr marL="0" indent="0">
              <a:buFont typeface="Arial" panose="020B0604020202020204" pitchFamily="34" charset="0"/>
              <a:buNone/>
            </a:pPr>
            <a:r>
              <a:rPr lang="it-IT" sz="2200" dirty="0">
                <a:solidFill>
                  <a:prstClr val="black"/>
                </a:solidFill>
                <a:latin typeface="Lucida Console" panose="020B0609040504020204" pitchFamily="49" charset="0"/>
              </a:rPr>
              <a:t>CTA</a:t>
            </a:r>
          </a:p>
          <a:p>
            <a:pPr marL="0" indent="0">
              <a:buFont typeface="Arial" panose="020B0604020202020204" pitchFamily="34" charset="0"/>
              <a:buNone/>
            </a:pPr>
            <a:r>
              <a:rPr lang="it-IT" sz="2200" dirty="0">
                <a:solidFill>
                  <a:prstClr val="black"/>
                </a:solidFill>
                <a:latin typeface="Lucida Console" panose="020B0609040504020204" pitchFamily="49" charset="0"/>
              </a:rPr>
              <a:t>GACTA</a:t>
            </a:r>
          </a:p>
          <a:p>
            <a:pPr marL="0" indent="0">
              <a:buFont typeface="Arial" panose="020B0604020202020204" pitchFamily="34" charset="0"/>
              <a:buNone/>
            </a:pPr>
            <a:r>
              <a:rPr lang="it-IT" sz="2200" dirty="0">
                <a:solidFill>
                  <a:prstClr val="black"/>
                </a:solidFill>
                <a:latin typeface="Lucida Console" panose="020B0609040504020204" pitchFamily="49" charset="0"/>
              </a:rPr>
              <a:t>TA</a:t>
            </a:r>
          </a:p>
          <a:p>
            <a:pPr marL="0" indent="0">
              <a:buFont typeface="Arial" panose="020B0604020202020204" pitchFamily="34" charset="0"/>
              <a:buNone/>
            </a:pPr>
            <a:endParaRPr lang="en-US" sz="2200" dirty="0"/>
          </a:p>
        </p:txBody>
      </p:sp>
      <p:sp>
        <p:nvSpPr>
          <p:cNvPr id="5" name="Content Placeholder 2">
            <a:extLst>
              <a:ext uri="{FF2B5EF4-FFF2-40B4-BE49-F238E27FC236}">
                <a16:creationId xmlns:a16="http://schemas.microsoft.com/office/drawing/2014/main" id="{782108A3-AFF1-42E3-A56C-1341FDB132D9}"/>
              </a:ext>
            </a:extLst>
          </p:cNvPr>
          <p:cNvSpPr txBox="1">
            <a:spLocks/>
          </p:cNvSpPr>
          <p:nvPr/>
        </p:nvSpPr>
        <p:spPr>
          <a:xfrm>
            <a:off x="8396152" y="1825625"/>
            <a:ext cx="349975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200" dirty="0">
                <a:solidFill>
                  <a:prstClr val="black"/>
                </a:solidFill>
                <a:latin typeface="Lucida Console" panose="020B0609040504020204" pitchFamily="49" charset="0"/>
              </a:rPr>
              <a:t>Genome 2 RC: TAGTCG</a:t>
            </a:r>
          </a:p>
          <a:p>
            <a:pPr marL="0" indent="0">
              <a:buFont typeface="Arial" panose="020B0604020202020204" pitchFamily="34" charset="0"/>
              <a:buNone/>
            </a:pPr>
            <a:r>
              <a:rPr lang="it-IT" sz="2200" dirty="0">
                <a:solidFill>
                  <a:prstClr val="black"/>
                </a:solidFill>
                <a:latin typeface="Lucida Console" panose="020B0609040504020204" pitchFamily="49" charset="0"/>
              </a:rPr>
              <a:t>AGTCG</a:t>
            </a:r>
          </a:p>
          <a:p>
            <a:pPr marL="0" indent="0">
              <a:buFont typeface="Arial" panose="020B0604020202020204" pitchFamily="34" charset="0"/>
              <a:buNone/>
            </a:pPr>
            <a:r>
              <a:rPr lang="it-IT" sz="2200" dirty="0">
                <a:solidFill>
                  <a:prstClr val="black"/>
                </a:solidFill>
                <a:latin typeface="Lucida Console" panose="020B0609040504020204" pitchFamily="49" charset="0"/>
              </a:rPr>
              <a:t>CG</a:t>
            </a:r>
          </a:p>
          <a:p>
            <a:pPr marL="0" indent="0">
              <a:buFont typeface="Arial" panose="020B0604020202020204" pitchFamily="34" charset="0"/>
              <a:buNone/>
            </a:pPr>
            <a:r>
              <a:rPr lang="it-IT" sz="2200" dirty="0">
                <a:solidFill>
                  <a:prstClr val="black"/>
                </a:solidFill>
                <a:latin typeface="Lucida Console" panose="020B0609040504020204" pitchFamily="49" charset="0"/>
              </a:rPr>
              <a:t>G</a:t>
            </a:r>
          </a:p>
          <a:p>
            <a:pPr marL="0" indent="0">
              <a:buFont typeface="Arial" panose="020B0604020202020204" pitchFamily="34" charset="0"/>
              <a:buNone/>
            </a:pPr>
            <a:r>
              <a:rPr lang="it-IT" sz="2200" dirty="0">
                <a:solidFill>
                  <a:prstClr val="black"/>
                </a:solidFill>
                <a:latin typeface="Lucida Console" panose="020B0609040504020204" pitchFamily="49" charset="0"/>
              </a:rPr>
              <a:t>GTCG</a:t>
            </a:r>
          </a:p>
          <a:p>
            <a:pPr marL="0" indent="0">
              <a:buFont typeface="Arial" panose="020B0604020202020204" pitchFamily="34" charset="0"/>
              <a:buNone/>
            </a:pPr>
            <a:r>
              <a:rPr lang="it-IT" sz="2200" dirty="0">
                <a:solidFill>
                  <a:prstClr val="black"/>
                </a:solidFill>
                <a:latin typeface="Lucida Console" panose="020B0609040504020204" pitchFamily="49" charset="0"/>
              </a:rPr>
              <a:t>TAGTCG</a:t>
            </a:r>
          </a:p>
          <a:p>
            <a:pPr marL="0" indent="0">
              <a:buFont typeface="Arial" panose="020B0604020202020204" pitchFamily="34" charset="0"/>
              <a:buNone/>
            </a:pPr>
            <a:r>
              <a:rPr lang="it-IT" sz="2200" dirty="0">
                <a:solidFill>
                  <a:prstClr val="black"/>
                </a:solidFill>
                <a:latin typeface="Lucida Console" panose="020B0609040504020204" pitchFamily="49" charset="0"/>
              </a:rPr>
              <a:t>TCG</a:t>
            </a:r>
          </a:p>
          <a:p>
            <a:pPr marL="0" indent="0">
              <a:buFont typeface="Arial" panose="020B0604020202020204" pitchFamily="34" charset="0"/>
              <a:buNone/>
            </a:pPr>
            <a:endParaRPr lang="en-US" sz="2200" dirty="0"/>
          </a:p>
        </p:txBody>
      </p:sp>
      <p:sp>
        <p:nvSpPr>
          <p:cNvPr id="6" name="TextBox 5">
            <a:extLst>
              <a:ext uri="{FF2B5EF4-FFF2-40B4-BE49-F238E27FC236}">
                <a16:creationId xmlns:a16="http://schemas.microsoft.com/office/drawing/2014/main" id="{11357E33-2BD6-4F1D-8BA9-42EA96312645}"/>
              </a:ext>
            </a:extLst>
          </p:cNvPr>
          <p:cNvSpPr txBox="1"/>
          <p:nvPr/>
        </p:nvSpPr>
        <p:spPr>
          <a:xfrm>
            <a:off x="296091" y="5388748"/>
            <a:ext cx="11895909" cy="830997"/>
          </a:xfrm>
          <a:prstGeom prst="rect">
            <a:avLst/>
          </a:prstGeom>
          <a:noFill/>
        </p:spPr>
        <p:txBody>
          <a:bodyPr wrap="square" rtlCol="0">
            <a:spAutoFit/>
          </a:bodyPr>
          <a:lstStyle/>
          <a:p>
            <a:r>
              <a:rPr lang="en-US" sz="2400" dirty="0"/>
              <a:t>For each suffix in the 'forward' strand of genome 1, find the length of the longest matching subsequence in genome 2 (or its reverse complement) -&gt; Report a histogram of these lengths</a:t>
            </a:r>
          </a:p>
        </p:txBody>
      </p:sp>
      <p:cxnSp>
        <p:nvCxnSpPr>
          <p:cNvPr id="8" name="Straight Arrow Connector 7">
            <a:extLst>
              <a:ext uri="{FF2B5EF4-FFF2-40B4-BE49-F238E27FC236}">
                <a16:creationId xmlns:a16="http://schemas.microsoft.com/office/drawing/2014/main" id="{1BBF3C12-69C8-42C5-9F72-DDCFE3FB0E05}"/>
              </a:ext>
            </a:extLst>
          </p:cNvPr>
          <p:cNvCxnSpPr/>
          <p:nvPr/>
        </p:nvCxnSpPr>
        <p:spPr>
          <a:xfrm>
            <a:off x="1254034" y="2438400"/>
            <a:ext cx="3274423"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865CC8EA-0414-4AC0-BF15-16553E864F3D}"/>
              </a:ext>
            </a:extLst>
          </p:cNvPr>
          <p:cNvCxnSpPr>
            <a:cxnSpLocks/>
          </p:cNvCxnSpPr>
          <p:nvPr/>
        </p:nvCxnSpPr>
        <p:spPr>
          <a:xfrm>
            <a:off x="1850571" y="2869474"/>
            <a:ext cx="2801438"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14004908-C41D-41B3-8009-642AAECE083B}"/>
              </a:ext>
            </a:extLst>
          </p:cNvPr>
          <p:cNvCxnSpPr>
            <a:cxnSpLocks/>
          </p:cNvCxnSpPr>
          <p:nvPr/>
        </p:nvCxnSpPr>
        <p:spPr>
          <a:xfrm flipV="1">
            <a:off x="1680209" y="3300548"/>
            <a:ext cx="2971800" cy="40812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D4A95F50-F72C-4FDD-A406-A1A17BA6F4D6}"/>
              </a:ext>
            </a:extLst>
          </p:cNvPr>
          <p:cNvCxnSpPr/>
          <p:nvPr/>
        </p:nvCxnSpPr>
        <p:spPr>
          <a:xfrm>
            <a:off x="1406434" y="4158343"/>
            <a:ext cx="3274423"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DF52FAA0-D24E-4644-A0EF-F0B6AF0B5C32}"/>
              </a:ext>
            </a:extLst>
          </p:cNvPr>
          <p:cNvCxnSpPr>
            <a:cxnSpLocks/>
          </p:cNvCxnSpPr>
          <p:nvPr/>
        </p:nvCxnSpPr>
        <p:spPr>
          <a:xfrm flipV="1">
            <a:off x="1765390" y="2880948"/>
            <a:ext cx="6630762" cy="40812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3B7130A8-97A1-49E8-B39C-F4F431F4A564}"/>
              </a:ext>
            </a:extLst>
          </p:cNvPr>
          <p:cNvSpPr txBox="1">
            <a:spLocks/>
          </p:cNvSpPr>
          <p:nvPr/>
        </p:nvSpPr>
        <p:spPr>
          <a:xfrm>
            <a:off x="325248" y="1822450"/>
            <a:ext cx="3007722"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it-IT" sz="2200" dirty="0">
              <a:solidFill>
                <a:prstClr val="black"/>
              </a:solidFill>
              <a:latin typeface="Lucida Console" panose="020B0609040504020204" pitchFamily="49" charset="0"/>
            </a:endParaRPr>
          </a:p>
          <a:p>
            <a:pPr marL="0" indent="0">
              <a:buFont typeface="Arial" panose="020B0604020202020204" pitchFamily="34" charset="0"/>
              <a:buNone/>
            </a:pPr>
            <a:r>
              <a:rPr lang="it-IT" sz="2200" dirty="0">
                <a:solidFill>
                  <a:srgbClr val="FF0000"/>
                </a:solidFill>
                <a:latin typeface="Lucida Console" panose="020B0609040504020204" pitchFamily="49" charset="0"/>
              </a:rPr>
              <a:t>1</a:t>
            </a:r>
          </a:p>
          <a:p>
            <a:pPr marL="0" indent="0">
              <a:buFont typeface="Arial" panose="020B0604020202020204" pitchFamily="34" charset="0"/>
              <a:buNone/>
            </a:pPr>
            <a:r>
              <a:rPr lang="it-IT" sz="2200" dirty="0">
                <a:solidFill>
                  <a:srgbClr val="FF0000"/>
                </a:solidFill>
                <a:latin typeface="Lucida Console" panose="020B0609040504020204" pitchFamily="49" charset="0"/>
              </a:rPr>
              <a:t>2</a:t>
            </a:r>
          </a:p>
          <a:p>
            <a:pPr marL="0" indent="0">
              <a:buFont typeface="Arial" panose="020B0604020202020204" pitchFamily="34" charset="0"/>
              <a:buNone/>
            </a:pPr>
            <a:r>
              <a:rPr lang="it-IT" sz="2200" dirty="0">
                <a:solidFill>
                  <a:srgbClr val="FF0000"/>
                </a:solidFill>
                <a:latin typeface="Lucida Console" panose="020B0609040504020204" pitchFamily="49" charset="0"/>
              </a:rPr>
              <a:t>1</a:t>
            </a:r>
          </a:p>
          <a:p>
            <a:pPr marL="0" indent="0">
              <a:buFont typeface="Arial" panose="020B0604020202020204" pitchFamily="34" charset="0"/>
              <a:buNone/>
            </a:pPr>
            <a:r>
              <a:rPr lang="it-IT" sz="2200" dirty="0">
                <a:solidFill>
                  <a:srgbClr val="FF0000"/>
                </a:solidFill>
                <a:latin typeface="Lucida Console" panose="020B0609040504020204" pitchFamily="49" charset="0"/>
              </a:rPr>
              <a:t>3</a:t>
            </a:r>
          </a:p>
          <a:p>
            <a:pPr marL="0" indent="0">
              <a:buFont typeface="Arial" panose="020B0604020202020204" pitchFamily="34" charset="0"/>
              <a:buNone/>
            </a:pPr>
            <a:r>
              <a:rPr lang="it-IT" sz="2200" dirty="0">
                <a:solidFill>
                  <a:srgbClr val="FF0000"/>
                </a:solidFill>
                <a:latin typeface="Lucida Console" panose="020B0609040504020204" pitchFamily="49" charset="0"/>
              </a:rPr>
              <a:t>2</a:t>
            </a:r>
          </a:p>
          <a:p>
            <a:pPr marL="0" indent="0">
              <a:buFont typeface="Arial" panose="020B0604020202020204" pitchFamily="34" charset="0"/>
              <a:buNone/>
            </a:pPr>
            <a:r>
              <a:rPr lang="it-IT" sz="2200" dirty="0">
                <a:solidFill>
                  <a:srgbClr val="FF0000"/>
                </a:solidFill>
                <a:latin typeface="Lucida Console" panose="020B0609040504020204" pitchFamily="49" charset="0"/>
              </a:rPr>
              <a:t>2</a:t>
            </a:r>
          </a:p>
          <a:p>
            <a:pPr marL="0" indent="0">
              <a:buFont typeface="Arial" panose="020B0604020202020204" pitchFamily="34" charset="0"/>
              <a:buNone/>
            </a:pPr>
            <a:endParaRPr lang="en-US" sz="2200" dirty="0"/>
          </a:p>
        </p:txBody>
      </p:sp>
      <p:cxnSp>
        <p:nvCxnSpPr>
          <p:cNvPr id="23" name="Straight Arrow Connector 22">
            <a:extLst>
              <a:ext uri="{FF2B5EF4-FFF2-40B4-BE49-F238E27FC236}">
                <a16:creationId xmlns:a16="http://schemas.microsoft.com/office/drawing/2014/main" id="{CBEF328B-8050-4A67-83E3-7302037BC1FA}"/>
              </a:ext>
            </a:extLst>
          </p:cNvPr>
          <p:cNvCxnSpPr>
            <a:cxnSpLocks/>
          </p:cNvCxnSpPr>
          <p:nvPr/>
        </p:nvCxnSpPr>
        <p:spPr>
          <a:xfrm>
            <a:off x="1977698" y="4595223"/>
            <a:ext cx="2710543"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5DB2972C-6DF7-45A0-BEAA-3AD572F9005B}"/>
              </a:ext>
            </a:extLst>
          </p:cNvPr>
          <p:cNvCxnSpPr>
            <a:cxnSpLocks/>
          </p:cNvCxnSpPr>
          <p:nvPr/>
        </p:nvCxnSpPr>
        <p:spPr>
          <a:xfrm flipV="1">
            <a:off x="1977698" y="4158343"/>
            <a:ext cx="6418454" cy="43688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2308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2">
                                            <p:txEl>
                                              <p:pRg st="2" end="2"/>
                                            </p:txEl>
                                          </p:spTgt>
                                        </p:tgtEl>
                                        <p:attrNameLst>
                                          <p:attrName>style.visibility</p:attrName>
                                        </p:attrNameLst>
                                      </p:cBhvr>
                                      <p:to>
                                        <p:strVal val="visible"/>
                                      </p:to>
                                    </p:set>
                                  </p:childTnLst>
                                </p:cTn>
                              </p:par>
                              <p:par>
                                <p:cTn id="21" presetID="1" presetClass="exit" presetSubtype="0" fill="hold" nodeType="withEffect">
                                  <p:stCondLst>
                                    <p:cond delay="0"/>
                                  </p:stCondLst>
                                  <p:childTnLst>
                                    <p:set>
                                      <p:cBhvr>
                                        <p:cTn id="22" dur="1" fill="hold">
                                          <p:stCondLst>
                                            <p:cond delay="0"/>
                                          </p:stCondLst>
                                        </p:cTn>
                                        <p:tgtEl>
                                          <p:spTgt spid="8"/>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2">
                                            <p:txEl>
                                              <p:pRg st="3" end="3"/>
                                            </p:txEl>
                                          </p:spTgt>
                                        </p:tgtEl>
                                        <p:attrNameLst>
                                          <p:attrName>style.visibility</p:attrName>
                                        </p:attrNameLst>
                                      </p:cBhvr>
                                      <p:to>
                                        <p:strVal val="visible"/>
                                      </p:to>
                                    </p:set>
                                  </p:childTnLst>
                                </p:cTn>
                              </p:par>
                              <p:par>
                                <p:cTn id="29" presetID="1" presetClass="exit" presetSubtype="0" fill="hold" nodeType="withEffect">
                                  <p:stCondLst>
                                    <p:cond delay="0"/>
                                  </p:stCondLst>
                                  <p:childTnLst>
                                    <p:set>
                                      <p:cBhvr>
                                        <p:cTn id="30" dur="1" fill="hold">
                                          <p:stCondLst>
                                            <p:cond delay="0"/>
                                          </p:stCondLst>
                                        </p:cTn>
                                        <p:tgtEl>
                                          <p:spTgt spid="9"/>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2">
                                            <p:txEl>
                                              <p:pRg st="4" end="4"/>
                                            </p:txEl>
                                          </p:spTgt>
                                        </p:tgtEl>
                                        <p:attrNameLst>
                                          <p:attrName>style.visibility</p:attrName>
                                        </p:attrNameLst>
                                      </p:cBhvr>
                                      <p:to>
                                        <p:strVal val="visible"/>
                                      </p:to>
                                    </p:set>
                                  </p:childTnLst>
                                </p:cTn>
                              </p:par>
                              <p:par>
                                <p:cTn id="37" presetID="1" presetClass="exit" presetSubtype="0" fill="hold" nodeType="withEffect">
                                  <p:stCondLst>
                                    <p:cond delay="0"/>
                                  </p:stCondLst>
                                  <p:childTnLst>
                                    <p:set>
                                      <p:cBhvr>
                                        <p:cTn id="38" dur="1" fill="hold">
                                          <p:stCondLst>
                                            <p:cond delay="0"/>
                                          </p:stCondLst>
                                        </p:cTn>
                                        <p:tgtEl>
                                          <p:spTgt spid="17"/>
                                        </p:tgtEl>
                                        <p:attrNameLst>
                                          <p:attrName>style.visibility</p:attrName>
                                        </p:attrNameLst>
                                      </p:cBhvr>
                                      <p:to>
                                        <p:strVal val="hidden"/>
                                      </p:to>
                                    </p:set>
                                  </p:childTnLst>
                                </p:cTn>
                              </p:par>
                              <p:par>
                                <p:cTn id="39" presetID="1" presetClass="entr" presetSubtype="0" fill="hold" nodeType="with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2">
                                            <p:txEl>
                                              <p:pRg st="5" end="5"/>
                                            </p:txEl>
                                          </p:spTgt>
                                        </p:tgtEl>
                                        <p:attrNameLst>
                                          <p:attrName>style.visibility</p:attrName>
                                        </p:attrNameLst>
                                      </p:cBhvr>
                                      <p:to>
                                        <p:strVal val="visible"/>
                                      </p:to>
                                    </p:set>
                                  </p:childTnLst>
                                </p:cTn>
                              </p:par>
                              <p:par>
                                <p:cTn id="45" presetID="1" presetClass="exit" presetSubtype="0" fill="hold" nodeType="withEffect">
                                  <p:stCondLst>
                                    <p:cond delay="0"/>
                                  </p:stCondLst>
                                  <p:childTnLst>
                                    <p:set>
                                      <p:cBhvr>
                                        <p:cTn id="46" dur="1" fill="hold">
                                          <p:stCondLst>
                                            <p:cond delay="0"/>
                                          </p:stCondLst>
                                        </p:cTn>
                                        <p:tgtEl>
                                          <p:spTgt spid="11"/>
                                        </p:tgtEl>
                                        <p:attrNameLst>
                                          <p:attrName>style.visibility</p:attrName>
                                        </p:attrNameLst>
                                      </p:cBhvr>
                                      <p:to>
                                        <p:strVal val="hidden"/>
                                      </p:to>
                                    </p:set>
                                  </p:childTnLst>
                                </p:cTn>
                              </p:par>
                              <p:par>
                                <p:cTn id="47" presetID="1" presetClass="entr" presetSubtype="0" fill="hold" nodeType="with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2">
                                            <p:txEl>
                                              <p:pRg st="6" end="6"/>
                                            </p:txEl>
                                          </p:spTgt>
                                        </p:tgtEl>
                                        <p:attrNameLst>
                                          <p:attrName>style.visibility</p:attrName>
                                        </p:attrNameLst>
                                      </p:cBhvr>
                                      <p:to>
                                        <p:strVal val="visible"/>
                                      </p:to>
                                    </p:set>
                                  </p:childTnLst>
                                </p:cTn>
                              </p:par>
                              <p:par>
                                <p:cTn id="53" presetID="1" presetClass="exit" presetSubtype="0" fill="hold" nodeType="withEffect">
                                  <p:stCondLst>
                                    <p:cond delay="0"/>
                                  </p:stCondLst>
                                  <p:childTnLst>
                                    <p:set>
                                      <p:cBhvr>
                                        <p:cTn id="54" dur="1" fill="hold">
                                          <p:stCondLst>
                                            <p:cond delay="0"/>
                                          </p:stCondLst>
                                        </p:cTn>
                                        <p:tgtEl>
                                          <p:spTgt spid="14"/>
                                        </p:tgtEl>
                                        <p:attrNameLst>
                                          <p:attrName>style.visibility</p:attrName>
                                        </p:attrNameLst>
                                      </p:cBhvr>
                                      <p:to>
                                        <p:strVal val="hidden"/>
                                      </p:to>
                                    </p:set>
                                  </p:childTnLst>
                                </p:cTn>
                              </p:par>
                              <p:par>
                                <p:cTn id="55" presetID="1" presetClass="entr" presetSubtype="0" fill="hold" nodeType="withEffect">
                                  <p:stCondLst>
                                    <p:cond delay="0"/>
                                  </p:stCondLst>
                                  <p:childTnLst>
                                    <p:set>
                                      <p:cBhvr>
                                        <p:cTn id="56" dur="1" fill="hold">
                                          <p:stCondLst>
                                            <p:cond delay="0"/>
                                          </p:stCondLst>
                                        </p:cTn>
                                        <p:tgtEl>
                                          <p:spTgt spid="2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DF296-A3D7-E249-B1EE-4B89902B6D72}"/>
              </a:ext>
            </a:extLst>
          </p:cNvPr>
          <p:cNvSpPr>
            <a:spLocks noGrp="1"/>
          </p:cNvSpPr>
          <p:nvPr>
            <p:ph type="title"/>
          </p:nvPr>
        </p:nvSpPr>
        <p:spPr/>
        <p:txBody>
          <a:bodyPr/>
          <a:lstStyle/>
          <a:p>
            <a:pPr algn="ctr"/>
            <a:r>
              <a:rPr lang="en-US" dirty="0"/>
              <a:t>Program 2 Histogram</a:t>
            </a:r>
          </a:p>
        </p:txBody>
      </p:sp>
      <p:sp>
        <p:nvSpPr>
          <p:cNvPr id="3" name="Content Placeholder 2">
            <a:extLst>
              <a:ext uri="{FF2B5EF4-FFF2-40B4-BE49-F238E27FC236}">
                <a16:creationId xmlns:a16="http://schemas.microsoft.com/office/drawing/2014/main" id="{ABADA7C2-87B0-E24D-B421-4E26ACC32596}"/>
              </a:ext>
            </a:extLst>
          </p:cNvPr>
          <p:cNvSpPr>
            <a:spLocks noGrp="1"/>
          </p:cNvSpPr>
          <p:nvPr>
            <p:ph idx="1"/>
          </p:nvPr>
        </p:nvSpPr>
        <p:spPr>
          <a:xfrm>
            <a:off x="838200" y="1825625"/>
            <a:ext cx="3007722" cy="4351338"/>
          </a:xfrm>
        </p:spPr>
        <p:txBody>
          <a:bodyPr>
            <a:normAutofit/>
          </a:bodyPr>
          <a:lstStyle/>
          <a:p>
            <a:pPr marL="0" indent="0">
              <a:buNone/>
            </a:pPr>
            <a:r>
              <a:rPr lang="en-US" sz="2200" dirty="0">
                <a:solidFill>
                  <a:prstClr val="black"/>
                </a:solidFill>
                <a:latin typeface="Lucida Console" panose="020B0609040504020204" pitchFamily="49" charset="0"/>
              </a:rPr>
              <a:t>Genome 1: TACCGA</a:t>
            </a:r>
          </a:p>
          <a:p>
            <a:pPr marL="0" indent="0">
              <a:buNone/>
            </a:pPr>
            <a:r>
              <a:rPr lang="it-IT" sz="2200" dirty="0">
                <a:solidFill>
                  <a:prstClr val="black"/>
                </a:solidFill>
                <a:latin typeface="Lucida Console" panose="020B0609040504020204" pitchFamily="49" charset="0"/>
              </a:rPr>
              <a:t>A</a:t>
            </a:r>
          </a:p>
          <a:p>
            <a:pPr marL="0" indent="0">
              <a:buNone/>
            </a:pPr>
            <a:r>
              <a:rPr lang="it-IT" sz="2200" dirty="0">
                <a:solidFill>
                  <a:prstClr val="black"/>
                </a:solidFill>
                <a:latin typeface="Lucida Console" panose="020B0609040504020204" pitchFamily="49" charset="0"/>
              </a:rPr>
              <a:t>ACCGA</a:t>
            </a:r>
          </a:p>
          <a:p>
            <a:pPr marL="0" indent="0">
              <a:buNone/>
            </a:pPr>
            <a:r>
              <a:rPr lang="it-IT" sz="2200" dirty="0">
                <a:solidFill>
                  <a:prstClr val="black"/>
                </a:solidFill>
                <a:latin typeface="Lucida Console" panose="020B0609040504020204" pitchFamily="49" charset="0"/>
              </a:rPr>
              <a:t>CCGA</a:t>
            </a:r>
          </a:p>
          <a:p>
            <a:pPr marL="0" indent="0">
              <a:buNone/>
            </a:pPr>
            <a:r>
              <a:rPr lang="it-IT" sz="2200" dirty="0">
                <a:solidFill>
                  <a:prstClr val="black"/>
                </a:solidFill>
                <a:latin typeface="Lucida Console" panose="020B0609040504020204" pitchFamily="49" charset="0"/>
              </a:rPr>
              <a:t>CGA</a:t>
            </a:r>
          </a:p>
          <a:p>
            <a:pPr marL="0" indent="0">
              <a:buNone/>
            </a:pPr>
            <a:r>
              <a:rPr lang="it-IT" sz="2200" dirty="0">
                <a:solidFill>
                  <a:prstClr val="black"/>
                </a:solidFill>
                <a:latin typeface="Lucida Console" panose="020B0609040504020204" pitchFamily="49" charset="0"/>
              </a:rPr>
              <a:t>GA</a:t>
            </a:r>
          </a:p>
          <a:p>
            <a:pPr marL="0" indent="0">
              <a:buNone/>
            </a:pPr>
            <a:r>
              <a:rPr lang="it-IT" sz="2200" dirty="0">
                <a:solidFill>
                  <a:prstClr val="black"/>
                </a:solidFill>
                <a:latin typeface="Lucida Console" panose="020B0609040504020204" pitchFamily="49" charset="0"/>
              </a:rPr>
              <a:t>TACCGA</a:t>
            </a:r>
          </a:p>
          <a:p>
            <a:pPr marL="0" indent="0">
              <a:buNone/>
            </a:pPr>
            <a:endParaRPr lang="en-US" sz="2200" dirty="0"/>
          </a:p>
        </p:txBody>
      </p:sp>
      <p:sp>
        <p:nvSpPr>
          <p:cNvPr id="4" name="Content Placeholder 2">
            <a:extLst>
              <a:ext uri="{FF2B5EF4-FFF2-40B4-BE49-F238E27FC236}">
                <a16:creationId xmlns:a16="http://schemas.microsoft.com/office/drawing/2014/main" id="{BBF4B687-991D-406E-A6A4-A4E9B42E01CB}"/>
              </a:ext>
            </a:extLst>
          </p:cNvPr>
          <p:cNvSpPr txBox="1">
            <a:spLocks/>
          </p:cNvSpPr>
          <p:nvPr/>
        </p:nvSpPr>
        <p:spPr>
          <a:xfrm>
            <a:off x="4919637" y="1822450"/>
            <a:ext cx="409054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200" dirty="0">
                <a:solidFill>
                  <a:prstClr val="black"/>
                </a:solidFill>
                <a:latin typeface="Lucida Console" panose="020B0609040504020204" pitchFamily="49" charset="0"/>
              </a:rPr>
              <a:t>Match Length Histogram: </a:t>
            </a:r>
          </a:p>
          <a:p>
            <a:pPr marL="0" lvl="1" indent="0">
              <a:buNone/>
            </a:pPr>
            <a:r>
              <a:rPr lang="it-IT" sz="2200" dirty="0">
                <a:solidFill>
                  <a:prstClr val="black"/>
                </a:solidFill>
                <a:latin typeface="Lucida Console" panose="020B0609040504020204" pitchFamily="49" charset="0"/>
              </a:rPr>
              <a:t>1 1</a:t>
            </a:r>
          </a:p>
          <a:p>
            <a:pPr marL="0" indent="0">
              <a:buFont typeface="Arial" panose="020B0604020202020204" pitchFamily="34" charset="0"/>
              <a:buNone/>
            </a:pPr>
            <a:endParaRPr lang="en-US" sz="2200" dirty="0"/>
          </a:p>
        </p:txBody>
      </p:sp>
      <p:sp>
        <p:nvSpPr>
          <p:cNvPr id="22" name="Content Placeholder 2">
            <a:extLst>
              <a:ext uri="{FF2B5EF4-FFF2-40B4-BE49-F238E27FC236}">
                <a16:creationId xmlns:a16="http://schemas.microsoft.com/office/drawing/2014/main" id="{3B7130A8-97A1-49E8-B39C-F4F431F4A564}"/>
              </a:ext>
            </a:extLst>
          </p:cNvPr>
          <p:cNvSpPr txBox="1">
            <a:spLocks/>
          </p:cNvSpPr>
          <p:nvPr/>
        </p:nvSpPr>
        <p:spPr>
          <a:xfrm>
            <a:off x="325248" y="1822450"/>
            <a:ext cx="3007722"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it-IT" sz="2200" dirty="0">
              <a:solidFill>
                <a:prstClr val="black"/>
              </a:solidFill>
              <a:latin typeface="Lucida Console" panose="020B0609040504020204" pitchFamily="49" charset="0"/>
            </a:endParaRPr>
          </a:p>
          <a:p>
            <a:pPr marL="0" indent="0">
              <a:buFont typeface="Arial" panose="020B0604020202020204" pitchFamily="34" charset="0"/>
              <a:buNone/>
            </a:pPr>
            <a:r>
              <a:rPr lang="it-IT" sz="2200" dirty="0">
                <a:solidFill>
                  <a:srgbClr val="FF0000"/>
                </a:solidFill>
                <a:latin typeface="Lucida Console" panose="020B0609040504020204" pitchFamily="49" charset="0"/>
              </a:rPr>
              <a:t>1</a:t>
            </a:r>
          </a:p>
          <a:p>
            <a:pPr marL="0" indent="0">
              <a:buFont typeface="Arial" panose="020B0604020202020204" pitchFamily="34" charset="0"/>
              <a:buNone/>
            </a:pPr>
            <a:r>
              <a:rPr lang="it-IT" sz="2200" dirty="0">
                <a:solidFill>
                  <a:srgbClr val="FF0000"/>
                </a:solidFill>
                <a:latin typeface="Lucida Console" panose="020B0609040504020204" pitchFamily="49" charset="0"/>
              </a:rPr>
              <a:t>2</a:t>
            </a:r>
          </a:p>
          <a:p>
            <a:pPr marL="0" indent="0">
              <a:buFont typeface="Arial" panose="020B0604020202020204" pitchFamily="34" charset="0"/>
              <a:buNone/>
            </a:pPr>
            <a:r>
              <a:rPr lang="it-IT" sz="2200" dirty="0">
                <a:solidFill>
                  <a:srgbClr val="FF0000"/>
                </a:solidFill>
                <a:latin typeface="Lucida Console" panose="020B0609040504020204" pitchFamily="49" charset="0"/>
              </a:rPr>
              <a:t>1</a:t>
            </a:r>
          </a:p>
          <a:p>
            <a:pPr marL="0" indent="0">
              <a:buFont typeface="Arial" panose="020B0604020202020204" pitchFamily="34" charset="0"/>
              <a:buNone/>
            </a:pPr>
            <a:r>
              <a:rPr lang="it-IT" sz="2200" dirty="0">
                <a:solidFill>
                  <a:srgbClr val="FF0000"/>
                </a:solidFill>
                <a:latin typeface="Lucida Console" panose="020B0609040504020204" pitchFamily="49" charset="0"/>
              </a:rPr>
              <a:t>3</a:t>
            </a:r>
          </a:p>
          <a:p>
            <a:pPr marL="0" indent="0">
              <a:buFont typeface="Arial" panose="020B0604020202020204" pitchFamily="34" charset="0"/>
              <a:buNone/>
            </a:pPr>
            <a:r>
              <a:rPr lang="it-IT" sz="2200" dirty="0">
                <a:solidFill>
                  <a:srgbClr val="FF0000"/>
                </a:solidFill>
                <a:latin typeface="Lucida Console" panose="020B0609040504020204" pitchFamily="49" charset="0"/>
              </a:rPr>
              <a:t>2</a:t>
            </a:r>
          </a:p>
          <a:p>
            <a:pPr marL="0" indent="0">
              <a:buFont typeface="Arial" panose="020B0604020202020204" pitchFamily="34" charset="0"/>
              <a:buNone/>
            </a:pPr>
            <a:r>
              <a:rPr lang="it-IT" sz="2200" dirty="0">
                <a:solidFill>
                  <a:srgbClr val="FF0000"/>
                </a:solidFill>
                <a:latin typeface="Lucida Console" panose="020B0609040504020204" pitchFamily="49" charset="0"/>
              </a:rPr>
              <a:t>2</a:t>
            </a:r>
          </a:p>
          <a:p>
            <a:pPr marL="0" indent="0">
              <a:buFont typeface="Arial" panose="020B0604020202020204" pitchFamily="34" charset="0"/>
              <a:buNone/>
            </a:pPr>
            <a:endParaRPr lang="en-US" sz="2200" dirty="0"/>
          </a:p>
        </p:txBody>
      </p:sp>
      <p:sp>
        <p:nvSpPr>
          <p:cNvPr id="15" name="Content Placeholder 2">
            <a:extLst>
              <a:ext uri="{FF2B5EF4-FFF2-40B4-BE49-F238E27FC236}">
                <a16:creationId xmlns:a16="http://schemas.microsoft.com/office/drawing/2014/main" id="{C0FA2D4F-0A27-4F51-B15C-4D8CEE79A88B}"/>
              </a:ext>
            </a:extLst>
          </p:cNvPr>
          <p:cNvSpPr txBox="1">
            <a:spLocks/>
          </p:cNvSpPr>
          <p:nvPr/>
        </p:nvSpPr>
        <p:spPr>
          <a:xfrm>
            <a:off x="4919637" y="1822450"/>
            <a:ext cx="4090548" cy="4351338"/>
          </a:xfrm>
          <a:prstGeom prst="rect">
            <a:avLst/>
          </a:prstGeom>
          <a:solidFill>
            <a:schemeClr val="bg1"/>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200" dirty="0">
                <a:solidFill>
                  <a:prstClr val="black"/>
                </a:solidFill>
                <a:latin typeface="Lucida Console" panose="020B0609040504020204" pitchFamily="49" charset="0"/>
              </a:rPr>
              <a:t>Match Length Histogram: </a:t>
            </a:r>
          </a:p>
          <a:p>
            <a:pPr marL="0" lvl="1" indent="0">
              <a:buNone/>
            </a:pPr>
            <a:r>
              <a:rPr lang="it-IT" sz="2200" dirty="0">
                <a:solidFill>
                  <a:prstClr val="black"/>
                </a:solidFill>
                <a:latin typeface="Lucida Console" panose="020B0609040504020204" pitchFamily="49" charset="0"/>
              </a:rPr>
              <a:t>1 1</a:t>
            </a:r>
          </a:p>
          <a:p>
            <a:pPr marL="0" lvl="1" indent="0">
              <a:buNone/>
            </a:pPr>
            <a:r>
              <a:rPr lang="it-IT" sz="2200" dirty="0">
                <a:solidFill>
                  <a:prstClr val="black"/>
                </a:solidFill>
                <a:latin typeface="Lucida Console" panose="020B0609040504020204" pitchFamily="49" charset="0"/>
              </a:rPr>
              <a:t>2 1</a:t>
            </a:r>
          </a:p>
          <a:p>
            <a:pPr marL="0" indent="0">
              <a:buFont typeface="Arial" panose="020B0604020202020204" pitchFamily="34" charset="0"/>
              <a:buNone/>
            </a:pPr>
            <a:endParaRPr lang="en-US" sz="2200" dirty="0"/>
          </a:p>
        </p:txBody>
      </p:sp>
      <p:sp>
        <p:nvSpPr>
          <p:cNvPr id="16" name="Content Placeholder 2">
            <a:extLst>
              <a:ext uri="{FF2B5EF4-FFF2-40B4-BE49-F238E27FC236}">
                <a16:creationId xmlns:a16="http://schemas.microsoft.com/office/drawing/2014/main" id="{E3D64232-82FC-4DFD-8A0D-A5F40DE33D28}"/>
              </a:ext>
            </a:extLst>
          </p:cNvPr>
          <p:cNvSpPr txBox="1">
            <a:spLocks/>
          </p:cNvSpPr>
          <p:nvPr/>
        </p:nvSpPr>
        <p:spPr>
          <a:xfrm>
            <a:off x="4919637" y="1822450"/>
            <a:ext cx="4090548" cy="4351338"/>
          </a:xfrm>
          <a:prstGeom prst="rect">
            <a:avLst/>
          </a:prstGeom>
          <a:solidFill>
            <a:schemeClr val="bg1"/>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200" dirty="0">
                <a:solidFill>
                  <a:prstClr val="black"/>
                </a:solidFill>
                <a:latin typeface="Lucida Console" panose="020B0609040504020204" pitchFamily="49" charset="0"/>
              </a:rPr>
              <a:t>Match Length Histogram: </a:t>
            </a:r>
          </a:p>
          <a:p>
            <a:pPr marL="0" lvl="1" indent="0">
              <a:buNone/>
            </a:pPr>
            <a:r>
              <a:rPr lang="it-IT" sz="2200" dirty="0">
                <a:solidFill>
                  <a:prstClr val="black"/>
                </a:solidFill>
                <a:latin typeface="Lucida Console" panose="020B0609040504020204" pitchFamily="49" charset="0"/>
              </a:rPr>
              <a:t>1 2</a:t>
            </a:r>
          </a:p>
          <a:p>
            <a:pPr marL="0" lvl="1" indent="0">
              <a:buNone/>
            </a:pPr>
            <a:r>
              <a:rPr lang="it-IT" sz="2200" dirty="0">
                <a:solidFill>
                  <a:prstClr val="black"/>
                </a:solidFill>
                <a:latin typeface="Lucida Console" panose="020B0609040504020204" pitchFamily="49" charset="0"/>
              </a:rPr>
              <a:t>2 1</a:t>
            </a:r>
          </a:p>
          <a:p>
            <a:pPr marL="0" indent="0">
              <a:buFont typeface="Arial" panose="020B0604020202020204" pitchFamily="34" charset="0"/>
              <a:buNone/>
            </a:pPr>
            <a:endParaRPr lang="en-US" sz="2200" dirty="0"/>
          </a:p>
        </p:txBody>
      </p:sp>
      <p:sp>
        <p:nvSpPr>
          <p:cNvPr id="19" name="Content Placeholder 2">
            <a:extLst>
              <a:ext uri="{FF2B5EF4-FFF2-40B4-BE49-F238E27FC236}">
                <a16:creationId xmlns:a16="http://schemas.microsoft.com/office/drawing/2014/main" id="{4253B640-37BB-467B-A208-07F5DBB720A3}"/>
              </a:ext>
            </a:extLst>
          </p:cNvPr>
          <p:cNvSpPr txBox="1">
            <a:spLocks/>
          </p:cNvSpPr>
          <p:nvPr/>
        </p:nvSpPr>
        <p:spPr>
          <a:xfrm>
            <a:off x="4919637" y="1822450"/>
            <a:ext cx="4090548" cy="4351338"/>
          </a:xfrm>
          <a:prstGeom prst="rect">
            <a:avLst/>
          </a:prstGeom>
          <a:solidFill>
            <a:schemeClr val="bg1"/>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200" dirty="0">
                <a:solidFill>
                  <a:prstClr val="black"/>
                </a:solidFill>
                <a:latin typeface="Lucida Console" panose="020B0609040504020204" pitchFamily="49" charset="0"/>
              </a:rPr>
              <a:t>Match Length Histogram: </a:t>
            </a:r>
          </a:p>
          <a:p>
            <a:pPr marL="0" lvl="1" indent="0">
              <a:buNone/>
            </a:pPr>
            <a:r>
              <a:rPr lang="it-IT" sz="2200" dirty="0">
                <a:solidFill>
                  <a:prstClr val="black"/>
                </a:solidFill>
                <a:latin typeface="Lucida Console" panose="020B0609040504020204" pitchFamily="49" charset="0"/>
              </a:rPr>
              <a:t>1 2</a:t>
            </a:r>
          </a:p>
          <a:p>
            <a:pPr marL="0" lvl="1" indent="0">
              <a:buNone/>
            </a:pPr>
            <a:r>
              <a:rPr lang="it-IT" sz="2200" dirty="0">
                <a:solidFill>
                  <a:prstClr val="black"/>
                </a:solidFill>
                <a:latin typeface="Lucida Console" panose="020B0609040504020204" pitchFamily="49" charset="0"/>
              </a:rPr>
              <a:t>2 1</a:t>
            </a:r>
          </a:p>
          <a:p>
            <a:pPr marL="0" lvl="1" indent="0">
              <a:buNone/>
            </a:pPr>
            <a:r>
              <a:rPr lang="it-IT" sz="2200" dirty="0">
                <a:solidFill>
                  <a:prstClr val="black"/>
                </a:solidFill>
                <a:latin typeface="Lucida Console" panose="020B0609040504020204" pitchFamily="49" charset="0"/>
              </a:rPr>
              <a:t>3 1</a:t>
            </a:r>
          </a:p>
          <a:p>
            <a:pPr marL="0" indent="0">
              <a:buFont typeface="Arial" panose="020B0604020202020204" pitchFamily="34" charset="0"/>
              <a:buNone/>
            </a:pPr>
            <a:endParaRPr lang="en-US" sz="2200" dirty="0"/>
          </a:p>
        </p:txBody>
      </p:sp>
      <p:sp>
        <p:nvSpPr>
          <p:cNvPr id="20" name="Content Placeholder 2">
            <a:extLst>
              <a:ext uri="{FF2B5EF4-FFF2-40B4-BE49-F238E27FC236}">
                <a16:creationId xmlns:a16="http://schemas.microsoft.com/office/drawing/2014/main" id="{7D480392-E642-47D4-9D1F-1181234F9A01}"/>
              </a:ext>
            </a:extLst>
          </p:cNvPr>
          <p:cNvSpPr txBox="1">
            <a:spLocks/>
          </p:cNvSpPr>
          <p:nvPr/>
        </p:nvSpPr>
        <p:spPr>
          <a:xfrm>
            <a:off x="4919637" y="1822450"/>
            <a:ext cx="4090548" cy="4351338"/>
          </a:xfrm>
          <a:prstGeom prst="rect">
            <a:avLst/>
          </a:prstGeom>
          <a:solidFill>
            <a:schemeClr val="bg1"/>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200" dirty="0">
                <a:solidFill>
                  <a:prstClr val="black"/>
                </a:solidFill>
                <a:latin typeface="Lucida Console" panose="020B0609040504020204" pitchFamily="49" charset="0"/>
              </a:rPr>
              <a:t>Match Length Histogram: </a:t>
            </a:r>
          </a:p>
          <a:p>
            <a:pPr marL="0" lvl="1" indent="0">
              <a:buNone/>
            </a:pPr>
            <a:r>
              <a:rPr lang="it-IT" sz="2200" dirty="0">
                <a:solidFill>
                  <a:prstClr val="black"/>
                </a:solidFill>
                <a:latin typeface="Lucida Console" panose="020B0609040504020204" pitchFamily="49" charset="0"/>
              </a:rPr>
              <a:t>1 2</a:t>
            </a:r>
          </a:p>
          <a:p>
            <a:pPr marL="0" lvl="1" indent="0">
              <a:buNone/>
            </a:pPr>
            <a:r>
              <a:rPr lang="it-IT" sz="2200" dirty="0">
                <a:solidFill>
                  <a:prstClr val="black"/>
                </a:solidFill>
                <a:latin typeface="Lucida Console" panose="020B0609040504020204" pitchFamily="49" charset="0"/>
              </a:rPr>
              <a:t>2 2</a:t>
            </a:r>
          </a:p>
          <a:p>
            <a:pPr marL="0" lvl="1" indent="0">
              <a:buNone/>
            </a:pPr>
            <a:r>
              <a:rPr lang="it-IT" sz="2200" dirty="0">
                <a:solidFill>
                  <a:prstClr val="black"/>
                </a:solidFill>
                <a:latin typeface="Lucida Console" panose="020B0609040504020204" pitchFamily="49" charset="0"/>
              </a:rPr>
              <a:t>3 1</a:t>
            </a:r>
          </a:p>
          <a:p>
            <a:pPr marL="0" indent="0">
              <a:buFont typeface="Arial" panose="020B0604020202020204" pitchFamily="34" charset="0"/>
              <a:buNone/>
            </a:pPr>
            <a:endParaRPr lang="en-US" sz="2200" dirty="0"/>
          </a:p>
        </p:txBody>
      </p:sp>
      <p:sp>
        <p:nvSpPr>
          <p:cNvPr id="21" name="Content Placeholder 2">
            <a:extLst>
              <a:ext uri="{FF2B5EF4-FFF2-40B4-BE49-F238E27FC236}">
                <a16:creationId xmlns:a16="http://schemas.microsoft.com/office/drawing/2014/main" id="{5C5D03A2-1792-4408-84D8-24628BE32E4B}"/>
              </a:ext>
            </a:extLst>
          </p:cNvPr>
          <p:cNvSpPr txBox="1">
            <a:spLocks/>
          </p:cNvSpPr>
          <p:nvPr/>
        </p:nvSpPr>
        <p:spPr>
          <a:xfrm>
            <a:off x="4919637" y="1822450"/>
            <a:ext cx="4090548" cy="4351338"/>
          </a:xfrm>
          <a:prstGeom prst="rect">
            <a:avLst/>
          </a:prstGeom>
          <a:solidFill>
            <a:schemeClr val="bg1"/>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200" dirty="0">
                <a:solidFill>
                  <a:prstClr val="black"/>
                </a:solidFill>
                <a:latin typeface="Lucida Console" panose="020B0609040504020204" pitchFamily="49" charset="0"/>
              </a:rPr>
              <a:t>Match Length Histogram: </a:t>
            </a:r>
          </a:p>
          <a:p>
            <a:pPr marL="0" lvl="1" indent="0">
              <a:buNone/>
            </a:pPr>
            <a:r>
              <a:rPr lang="it-IT" sz="2200" dirty="0">
                <a:solidFill>
                  <a:prstClr val="black"/>
                </a:solidFill>
                <a:latin typeface="Lucida Console" panose="020B0609040504020204" pitchFamily="49" charset="0"/>
              </a:rPr>
              <a:t>1 2</a:t>
            </a:r>
          </a:p>
          <a:p>
            <a:pPr marL="0" lvl="1" indent="0">
              <a:buNone/>
            </a:pPr>
            <a:r>
              <a:rPr lang="it-IT" sz="2200" dirty="0">
                <a:solidFill>
                  <a:prstClr val="black"/>
                </a:solidFill>
                <a:latin typeface="Lucida Console" panose="020B0609040504020204" pitchFamily="49" charset="0"/>
              </a:rPr>
              <a:t>2 3</a:t>
            </a:r>
          </a:p>
          <a:p>
            <a:pPr marL="0" lvl="1" indent="0">
              <a:buNone/>
            </a:pPr>
            <a:r>
              <a:rPr lang="it-IT" sz="2200" dirty="0">
                <a:solidFill>
                  <a:prstClr val="black"/>
                </a:solidFill>
                <a:latin typeface="Lucida Console" panose="020B0609040504020204" pitchFamily="49" charset="0"/>
              </a:rPr>
              <a:t>3 1</a:t>
            </a:r>
          </a:p>
          <a:p>
            <a:pPr marL="0" indent="0">
              <a:buFont typeface="Arial" panose="020B0604020202020204" pitchFamily="34" charset="0"/>
              <a:buNone/>
            </a:pPr>
            <a:endParaRPr lang="en-US" sz="2200" dirty="0"/>
          </a:p>
        </p:txBody>
      </p:sp>
      <p:cxnSp>
        <p:nvCxnSpPr>
          <p:cNvPr id="23" name="Straight Arrow Connector 22">
            <a:extLst>
              <a:ext uri="{FF2B5EF4-FFF2-40B4-BE49-F238E27FC236}">
                <a16:creationId xmlns:a16="http://schemas.microsoft.com/office/drawing/2014/main" id="{D9817CCC-CE1C-45E3-A977-847DD3900182}"/>
              </a:ext>
            </a:extLst>
          </p:cNvPr>
          <p:cNvCxnSpPr>
            <a:cxnSpLocks/>
          </p:cNvCxnSpPr>
          <p:nvPr/>
        </p:nvCxnSpPr>
        <p:spPr>
          <a:xfrm>
            <a:off x="89210" y="2438400"/>
            <a:ext cx="284834"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5A614C54-AF71-4940-87EC-5CB60D40F76F}"/>
              </a:ext>
            </a:extLst>
          </p:cNvPr>
          <p:cNvCxnSpPr>
            <a:cxnSpLocks/>
          </p:cNvCxnSpPr>
          <p:nvPr/>
        </p:nvCxnSpPr>
        <p:spPr>
          <a:xfrm>
            <a:off x="89210" y="2857498"/>
            <a:ext cx="284834"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91CE9627-F7B2-4BC0-B7AE-72DE466E67AE}"/>
              </a:ext>
            </a:extLst>
          </p:cNvPr>
          <p:cNvCxnSpPr>
            <a:cxnSpLocks/>
          </p:cNvCxnSpPr>
          <p:nvPr/>
        </p:nvCxnSpPr>
        <p:spPr>
          <a:xfrm>
            <a:off x="89210" y="3280831"/>
            <a:ext cx="284834"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DA0B9A86-EFE8-41BA-A62D-010C41240DA3}"/>
              </a:ext>
            </a:extLst>
          </p:cNvPr>
          <p:cNvCxnSpPr>
            <a:cxnSpLocks/>
          </p:cNvCxnSpPr>
          <p:nvPr/>
        </p:nvCxnSpPr>
        <p:spPr>
          <a:xfrm>
            <a:off x="99193" y="3716857"/>
            <a:ext cx="284834"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BDF2E3A9-9DE4-4476-A293-33509AEC26DC}"/>
              </a:ext>
            </a:extLst>
          </p:cNvPr>
          <p:cNvCxnSpPr>
            <a:cxnSpLocks/>
          </p:cNvCxnSpPr>
          <p:nvPr/>
        </p:nvCxnSpPr>
        <p:spPr>
          <a:xfrm>
            <a:off x="99193" y="4144413"/>
            <a:ext cx="284834"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38EFD3D6-FCFD-4DCD-8A3A-10EE67036423}"/>
              </a:ext>
            </a:extLst>
          </p:cNvPr>
          <p:cNvCxnSpPr>
            <a:cxnSpLocks/>
          </p:cNvCxnSpPr>
          <p:nvPr/>
        </p:nvCxnSpPr>
        <p:spPr>
          <a:xfrm>
            <a:off x="99193" y="4567746"/>
            <a:ext cx="284834"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2A14401F-3C4D-4A8B-A14A-3DF4F944BDFE}"/>
              </a:ext>
            </a:extLst>
          </p:cNvPr>
          <p:cNvSpPr txBox="1"/>
          <p:nvPr/>
        </p:nvSpPr>
        <p:spPr>
          <a:xfrm>
            <a:off x="296091" y="5388748"/>
            <a:ext cx="11895909" cy="830997"/>
          </a:xfrm>
          <a:prstGeom prst="rect">
            <a:avLst/>
          </a:prstGeom>
          <a:noFill/>
        </p:spPr>
        <p:txBody>
          <a:bodyPr wrap="square" rtlCol="0">
            <a:spAutoFit/>
          </a:bodyPr>
          <a:lstStyle/>
          <a:p>
            <a:r>
              <a:rPr lang="en-US" sz="2400" dirty="0"/>
              <a:t>For each suffix in the 'forward' strand of genome 1, find the length of the longest matching subsequence in genome 2 (or its reverse complement) -&gt; Report a histogram of these lengths</a:t>
            </a:r>
          </a:p>
        </p:txBody>
      </p:sp>
    </p:spTree>
    <p:extLst>
      <p:ext uri="{BB962C8B-B14F-4D97-AF65-F5344CB8AC3E}">
        <p14:creationId xmlns:p14="http://schemas.microsoft.com/office/powerpoint/2010/main" val="77525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xit" presetSubtype="0" fill="hold"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xit" presetSubtype="0" fill="hold" nodeType="withEffect">
                                  <p:stCondLst>
                                    <p:cond delay="0"/>
                                  </p:stCondLst>
                                  <p:childTnLst>
                                    <p:set>
                                      <p:cBhvr>
                                        <p:cTn id="22" dur="1" fill="hold">
                                          <p:stCondLst>
                                            <p:cond delay="0"/>
                                          </p:stCondLst>
                                        </p:cTn>
                                        <p:tgtEl>
                                          <p:spTgt spid="28"/>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xit" presetSubtype="0" fill="hold" nodeType="withEffect">
                                  <p:stCondLst>
                                    <p:cond delay="0"/>
                                  </p:stCondLst>
                                  <p:childTnLst>
                                    <p:set>
                                      <p:cBhvr>
                                        <p:cTn id="30" dur="1" fill="hold">
                                          <p:stCondLst>
                                            <p:cond delay="0"/>
                                          </p:stCondLst>
                                        </p:cTn>
                                        <p:tgtEl>
                                          <p:spTgt spid="29"/>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xit" presetSubtype="0" fill="hold" nodeType="withEffect">
                                  <p:stCondLst>
                                    <p:cond delay="0"/>
                                  </p:stCondLst>
                                  <p:childTnLst>
                                    <p:set>
                                      <p:cBhvr>
                                        <p:cTn id="38" dur="1" fill="hold">
                                          <p:stCondLst>
                                            <p:cond delay="0"/>
                                          </p:stCondLst>
                                        </p:cTn>
                                        <p:tgtEl>
                                          <p:spTgt spid="31"/>
                                        </p:tgtEl>
                                        <p:attrNameLst>
                                          <p:attrName>style.visibility</p:attrName>
                                        </p:attrNameLst>
                                      </p:cBhvr>
                                      <p:to>
                                        <p:strVal val="hidden"/>
                                      </p:to>
                                    </p:set>
                                  </p:childTnLst>
                                </p:cTn>
                              </p:par>
                              <p:par>
                                <p:cTn id="39" presetID="1" presetClass="entr" presetSubtype="0" fill="hold" nodeType="with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xit" presetSubtype="0" fill="hold" nodeType="withEffect">
                                  <p:stCondLst>
                                    <p:cond delay="0"/>
                                  </p:stCondLst>
                                  <p:childTnLst>
                                    <p:set>
                                      <p:cBhvr>
                                        <p:cTn id="46" dur="1" fill="hold">
                                          <p:stCondLst>
                                            <p:cond delay="0"/>
                                          </p:stCondLst>
                                        </p:cTn>
                                        <p:tgtEl>
                                          <p:spTgt spid="32"/>
                                        </p:tgtEl>
                                        <p:attrNameLst>
                                          <p:attrName>style.visibility</p:attrName>
                                        </p:attrNameLst>
                                      </p:cBhvr>
                                      <p:to>
                                        <p:strVal val="hidden"/>
                                      </p:to>
                                    </p:set>
                                  </p:childTnLst>
                                </p:cTn>
                              </p:par>
                              <p:par>
                                <p:cTn id="47" presetID="1" presetClass="entr" presetSubtype="0" fill="hold" nodeType="withEffect">
                                  <p:stCondLst>
                                    <p:cond delay="0"/>
                                  </p:stCondLst>
                                  <p:childTnLst>
                                    <p:set>
                                      <p:cBhvr>
                                        <p:cTn id="4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5" grpId="0" animBg="1"/>
      <p:bldP spid="16" grpId="0" animBg="1"/>
      <p:bldP spid="19" grpId="0" animBg="1"/>
      <p:bldP spid="20" grpId="0" animBg="1"/>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DF296-A3D7-E249-B1EE-4B89902B6D72}"/>
              </a:ext>
            </a:extLst>
          </p:cNvPr>
          <p:cNvSpPr>
            <a:spLocks noGrp="1"/>
          </p:cNvSpPr>
          <p:nvPr>
            <p:ph type="title"/>
          </p:nvPr>
        </p:nvSpPr>
        <p:spPr/>
        <p:txBody>
          <a:bodyPr/>
          <a:lstStyle/>
          <a:p>
            <a:pPr algn="ctr"/>
            <a:r>
              <a:rPr lang="en-US" dirty="0"/>
              <a:t>Program 2: All Suffixes</a:t>
            </a:r>
          </a:p>
        </p:txBody>
      </p:sp>
      <p:sp>
        <p:nvSpPr>
          <p:cNvPr id="3" name="Content Placeholder 2">
            <a:extLst>
              <a:ext uri="{FF2B5EF4-FFF2-40B4-BE49-F238E27FC236}">
                <a16:creationId xmlns:a16="http://schemas.microsoft.com/office/drawing/2014/main" id="{ABADA7C2-87B0-E24D-B421-4E26ACC32596}"/>
              </a:ext>
            </a:extLst>
          </p:cNvPr>
          <p:cNvSpPr>
            <a:spLocks noGrp="1"/>
          </p:cNvSpPr>
          <p:nvPr>
            <p:ph idx="1"/>
          </p:nvPr>
        </p:nvSpPr>
        <p:spPr>
          <a:xfrm>
            <a:off x="838200" y="1825625"/>
            <a:ext cx="3007722" cy="4351338"/>
          </a:xfrm>
        </p:spPr>
        <p:txBody>
          <a:bodyPr>
            <a:normAutofit/>
          </a:bodyPr>
          <a:lstStyle/>
          <a:p>
            <a:pPr marL="0" indent="0">
              <a:buNone/>
            </a:pPr>
            <a:r>
              <a:rPr lang="en-US" sz="2200" dirty="0">
                <a:solidFill>
                  <a:prstClr val="black"/>
                </a:solidFill>
                <a:latin typeface="Lucida Console" panose="020B0609040504020204" pitchFamily="49" charset="0"/>
              </a:rPr>
              <a:t>Genome 1: TACCGA</a:t>
            </a:r>
          </a:p>
          <a:p>
            <a:pPr marL="0" indent="0">
              <a:buNone/>
            </a:pPr>
            <a:r>
              <a:rPr lang="it-IT" sz="2200" dirty="0">
                <a:solidFill>
                  <a:prstClr val="black"/>
                </a:solidFill>
                <a:latin typeface="Lucida Console" panose="020B0609040504020204" pitchFamily="49" charset="0"/>
              </a:rPr>
              <a:t>A</a:t>
            </a:r>
          </a:p>
          <a:p>
            <a:pPr marL="0" indent="0">
              <a:buNone/>
            </a:pPr>
            <a:r>
              <a:rPr lang="it-IT" sz="2200" dirty="0">
                <a:solidFill>
                  <a:prstClr val="black"/>
                </a:solidFill>
                <a:latin typeface="Lucida Console" panose="020B0609040504020204" pitchFamily="49" charset="0"/>
              </a:rPr>
              <a:t>ACCGA</a:t>
            </a:r>
          </a:p>
          <a:p>
            <a:pPr marL="0" indent="0">
              <a:buNone/>
            </a:pPr>
            <a:r>
              <a:rPr lang="it-IT" sz="2200" dirty="0">
                <a:solidFill>
                  <a:prstClr val="black"/>
                </a:solidFill>
                <a:latin typeface="Lucida Console" panose="020B0609040504020204" pitchFamily="49" charset="0"/>
              </a:rPr>
              <a:t>CCGA</a:t>
            </a:r>
          </a:p>
          <a:p>
            <a:pPr marL="0" indent="0">
              <a:buNone/>
            </a:pPr>
            <a:r>
              <a:rPr lang="it-IT" sz="2200" dirty="0">
                <a:solidFill>
                  <a:prstClr val="black"/>
                </a:solidFill>
                <a:latin typeface="Lucida Console" panose="020B0609040504020204" pitchFamily="49" charset="0"/>
              </a:rPr>
              <a:t>CGA</a:t>
            </a:r>
          </a:p>
          <a:p>
            <a:pPr marL="0" indent="0">
              <a:buNone/>
            </a:pPr>
            <a:r>
              <a:rPr lang="it-IT" sz="2200" dirty="0">
                <a:solidFill>
                  <a:prstClr val="black"/>
                </a:solidFill>
                <a:latin typeface="Lucida Console" panose="020B0609040504020204" pitchFamily="49" charset="0"/>
              </a:rPr>
              <a:t>GA</a:t>
            </a:r>
          </a:p>
          <a:p>
            <a:pPr marL="0" indent="0">
              <a:buNone/>
            </a:pPr>
            <a:r>
              <a:rPr lang="it-IT" sz="2200" dirty="0">
                <a:solidFill>
                  <a:prstClr val="black"/>
                </a:solidFill>
                <a:latin typeface="Lucida Console" panose="020B0609040504020204" pitchFamily="49" charset="0"/>
              </a:rPr>
              <a:t>TACCGA</a:t>
            </a:r>
          </a:p>
          <a:p>
            <a:pPr marL="0" indent="0">
              <a:buNone/>
            </a:pPr>
            <a:endParaRPr lang="en-US" sz="2200" dirty="0"/>
          </a:p>
        </p:txBody>
      </p:sp>
      <p:sp>
        <p:nvSpPr>
          <p:cNvPr id="4" name="Content Placeholder 2">
            <a:extLst>
              <a:ext uri="{FF2B5EF4-FFF2-40B4-BE49-F238E27FC236}">
                <a16:creationId xmlns:a16="http://schemas.microsoft.com/office/drawing/2014/main" id="{BBF4B687-991D-406E-A6A4-A4E9B42E01CB}"/>
              </a:ext>
            </a:extLst>
          </p:cNvPr>
          <p:cNvSpPr txBox="1">
            <a:spLocks/>
          </p:cNvSpPr>
          <p:nvPr/>
        </p:nvSpPr>
        <p:spPr>
          <a:xfrm>
            <a:off x="4652009" y="1825625"/>
            <a:ext cx="3184072"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200" dirty="0">
                <a:solidFill>
                  <a:prstClr val="black"/>
                </a:solidFill>
                <a:latin typeface="Lucida Console" panose="020B0609040504020204" pitchFamily="49" charset="0"/>
              </a:rPr>
              <a:t>Genome 2: CGACTA</a:t>
            </a:r>
          </a:p>
          <a:p>
            <a:pPr marL="0" indent="0">
              <a:buFont typeface="Arial" panose="020B0604020202020204" pitchFamily="34" charset="0"/>
              <a:buNone/>
            </a:pPr>
            <a:r>
              <a:rPr lang="it-IT" sz="2200" dirty="0">
                <a:solidFill>
                  <a:prstClr val="black"/>
                </a:solidFill>
                <a:latin typeface="Lucida Console" panose="020B0609040504020204" pitchFamily="49" charset="0"/>
              </a:rPr>
              <a:t>A</a:t>
            </a:r>
          </a:p>
          <a:p>
            <a:pPr marL="0" indent="0">
              <a:buFont typeface="Arial" panose="020B0604020202020204" pitchFamily="34" charset="0"/>
              <a:buNone/>
            </a:pPr>
            <a:r>
              <a:rPr lang="it-IT" sz="2200" dirty="0">
                <a:solidFill>
                  <a:prstClr val="black"/>
                </a:solidFill>
                <a:latin typeface="Lucida Console" panose="020B0609040504020204" pitchFamily="49" charset="0"/>
              </a:rPr>
              <a:t>ACTA</a:t>
            </a:r>
          </a:p>
          <a:p>
            <a:pPr marL="0" indent="0">
              <a:buFont typeface="Arial" panose="020B0604020202020204" pitchFamily="34" charset="0"/>
              <a:buNone/>
            </a:pPr>
            <a:r>
              <a:rPr lang="it-IT" sz="2200" dirty="0">
                <a:solidFill>
                  <a:prstClr val="black"/>
                </a:solidFill>
                <a:latin typeface="Lucida Console" panose="020B0609040504020204" pitchFamily="49" charset="0"/>
              </a:rPr>
              <a:t>CGACTA</a:t>
            </a:r>
          </a:p>
          <a:p>
            <a:pPr marL="0" indent="0">
              <a:buFont typeface="Arial" panose="020B0604020202020204" pitchFamily="34" charset="0"/>
              <a:buNone/>
            </a:pPr>
            <a:r>
              <a:rPr lang="it-IT" sz="2200" dirty="0">
                <a:solidFill>
                  <a:prstClr val="black"/>
                </a:solidFill>
                <a:latin typeface="Lucida Console" panose="020B0609040504020204" pitchFamily="49" charset="0"/>
              </a:rPr>
              <a:t>CTA</a:t>
            </a:r>
          </a:p>
          <a:p>
            <a:pPr marL="0" indent="0">
              <a:buFont typeface="Arial" panose="020B0604020202020204" pitchFamily="34" charset="0"/>
              <a:buNone/>
            </a:pPr>
            <a:r>
              <a:rPr lang="it-IT" sz="2200" dirty="0">
                <a:solidFill>
                  <a:prstClr val="black"/>
                </a:solidFill>
                <a:latin typeface="Lucida Console" panose="020B0609040504020204" pitchFamily="49" charset="0"/>
              </a:rPr>
              <a:t>GACTA</a:t>
            </a:r>
          </a:p>
          <a:p>
            <a:pPr marL="0" indent="0">
              <a:buFont typeface="Arial" panose="020B0604020202020204" pitchFamily="34" charset="0"/>
              <a:buNone/>
            </a:pPr>
            <a:r>
              <a:rPr lang="it-IT" sz="2200" dirty="0">
                <a:solidFill>
                  <a:prstClr val="black"/>
                </a:solidFill>
                <a:latin typeface="Lucida Console" panose="020B0609040504020204" pitchFamily="49" charset="0"/>
              </a:rPr>
              <a:t>TA</a:t>
            </a:r>
          </a:p>
          <a:p>
            <a:pPr marL="0" indent="0">
              <a:buFont typeface="Arial" panose="020B0604020202020204" pitchFamily="34" charset="0"/>
              <a:buNone/>
            </a:pPr>
            <a:endParaRPr lang="en-US" sz="2200" dirty="0"/>
          </a:p>
        </p:txBody>
      </p:sp>
      <p:sp>
        <p:nvSpPr>
          <p:cNvPr id="5" name="Content Placeholder 2">
            <a:extLst>
              <a:ext uri="{FF2B5EF4-FFF2-40B4-BE49-F238E27FC236}">
                <a16:creationId xmlns:a16="http://schemas.microsoft.com/office/drawing/2014/main" id="{782108A3-AFF1-42E3-A56C-1341FDB132D9}"/>
              </a:ext>
            </a:extLst>
          </p:cNvPr>
          <p:cNvSpPr txBox="1">
            <a:spLocks/>
          </p:cNvSpPr>
          <p:nvPr/>
        </p:nvSpPr>
        <p:spPr>
          <a:xfrm>
            <a:off x="8396152" y="1825625"/>
            <a:ext cx="349975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US" sz="2200" dirty="0">
                <a:solidFill>
                  <a:prstClr val="black"/>
                </a:solidFill>
                <a:latin typeface="Lucida Console" panose="020B0609040504020204" pitchFamily="49" charset="0"/>
              </a:rPr>
              <a:t>Genome 2 RC: TAGTCG</a:t>
            </a:r>
          </a:p>
          <a:p>
            <a:pPr marL="0" indent="0">
              <a:buFont typeface="Arial" panose="020B0604020202020204" pitchFamily="34" charset="0"/>
              <a:buNone/>
            </a:pPr>
            <a:r>
              <a:rPr lang="it-IT" sz="2200" dirty="0">
                <a:solidFill>
                  <a:prstClr val="black"/>
                </a:solidFill>
                <a:latin typeface="Lucida Console" panose="020B0609040504020204" pitchFamily="49" charset="0"/>
              </a:rPr>
              <a:t>AGTCG</a:t>
            </a:r>
          </a:p>
          <a:p>
            <a:pPr marL="0" indent="0">
              <a:buFont typeface="Arial" panose="020B0604020202020204" pitchFamily="34" charset="0"/>
              <a:buNone/>
            </a:pPr>
            <a:r>
              <a:rPr lang="it-IT" sz="2200" dirty="0">
                <a:solidFill>
                  <a:prstClr val="black"/>
                </a:solidFill>
                <a:latin typeface="Lucida Console" panose="020B0609040504020204" pitchFamily="49" charset="0"/>
              </a:rPr>
              <a:t>CG</a:t>
            </a:r>
          </a:p>
          <a:p>
            <a:pPr marL="0" indent="0">
              <a:buFont typeface="Arial" panose="020B0604020202020204" pitchFamily="34" charset="0"/>
              <a:buNone/>
            </a:pPr>
            <a:r>
              <a:rPr lang="it-IT" sz="2200" dirty="0">
                <a:solidFill>
                  <a:prstClr val="black"/>
                </a:solidFill>
                <a:latin typeface="Lucida Console" panose="020B0609040504020204" pitchFamily="49" charset="0"/>
              </a:rPr>
              <a:t>G</a:t>
            </a:r>
          </a:p>
          <a:p>
            <a:pPr marL="0" indent="0">
              <a:buFont typeface="Arial" panose="020B0604020202020204" pitchFamily="34" charset="0"/>
              <a:buNone/>
            </a:pPr>
            <a:r>
              <a:rPr lang="it-IT" sz="2200" dirty="0">
                <a:solidFill>
                  <a:prstClr val="black"/>
                </a:solidFill>
                <a:latin typeface="Lucida Console" panose="020B0609040504020204" pitchFamily="49" charset="0"/>
              </a:rPr>
              <a:t>GTCG</a:t>
            </a:r>
          </a:p>
          <a:p>
            <a:pPr marL="0" indent="0">
              <a:buFont typeface="Arial" panose="020B0604020202020204" pitchFamily="34" charset="0"/>
              <a:buNone/>
            </a:pPr>
            <a:r>
              <a:rPr lang="it-IT" sz="2200" dirty="0">
                <a:solidFill>
                  <a:prstClr val="black"/>
                </a:solidFill>
                <a:latin typeface="Lucida Console" panose="020B0609040504020204" pitchFamily="49" charset="0"/>
              </a:rPr>
              <a:t>TAGTCG</a:t>
            </a:r>
          </a:p>
          <a:p>
            <a:pPr marL="0" indent="0">
              <a:buFont typeface="Arial" panose="020B0604020202020204" pitchFamily="34" charset="0"/>
              <a:buNone/>
            </a:pPr>
            <a:r>
              <a:rPr lang="it-IT" sz="2200" dirty="0">
                <a:solidFill>
                  <a:prstClr val="black"/>
                </a:solidFill>
                <a:latin typeface="Lucida Console" panose="020B0609040504020204" pitchFamily="49" charset="0"/>
              </a:rPr>
              <a:t>TCG</a:t>
            </a:r>
          </a:p>
          <a:p>
            <a:pPr marL="0" indent="0">
              <a:buFont typeface="Arial" panose="020B0604020202020204" pitchFamily="34" charset="0"/>
              <a:buNone/>
            </a:pPr>
            <a:endParaRPr lang="en-US" sz="2200" dirty="0"/>
          </a:p>
        </p:txBody>
      </p:sp>
    </p:spTree>
    <p:extLst>
      <p:ext uri="{BB962C8B-B14F-4D97-AF65-F5344CB8AC3E}">
        <p14:creationId xmlns:p14="http://schemas.microsoft.com/office/powerpoint/2010/main" val="6513628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3084</TotalTime>
  <Words>1406</Words>
  <Application>Microsoft Office PowerPoint</Application>
  <PresentationFormat>Widescreen</PresentationFormat>
  <Paragraphs>233</Paragraphs>
  <Slides>18</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Lucida Console</vt:lpstr>
      <vt:lpstr>Times New Roman</vt:lpstr>
      <vt:lpstr>urw-din</vt:lpstr>
      <vt:lpstr>Office Theme</vt:lpstr>
      <vt:lpstr>Week 2 Discussion Section Genome 540</vt:lpstr>
      <vt:lpstr>Agenda</vt:lpstr>
      <vt:lpstr>Any Questions on HW1?</vt:lpstr>
      <vt:lpstr>HW2: Suffix Arrays Part 2</vt:lpstr>
      <vt:lpstr>HW2: Write 1 program &amp;  modify your HW1 program</vt:lpstr>
      <vt:lpstr>Program 1: Generate a FASTA file of a simulated genome</vt:lpstr>
      <vt:lpstr>Program 2 Explanation</vt:lpstr>
      <vt:lpstr>Program 2 Histogram</vt:lpstr>
      <vt:lpstr>Program 2: All Suffixes</vt:lpstr>
      <vt:lpstr>Program 2 Suffix Array</vt:lpstr>
      <vt:lpstr>Program 2 Suffix Array</vt:lpstr>
      <vt:lpstr>Any Questions on HW2?</vt:lpstr>
      <vt:lpstr>More C++ Tips</vt:lpstr>
      <vt:lpstr>C++: heap vs. stack memory</vt:lpstr>
      <vt:lpstr>C++: arrays &amp; vectors</vt:lpstr>
      <vt:lpstr>C++: sorting &amp; comparators</vt:lpstr>
      <vt:lpstr>C++: iterators</vt:lpstr>
      <vt:lpstr>See you next week!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2 Discussion Section Genome 540</dc:title>
  <dc:creator>Eliah G. Overbey</dc:creator>
  <cp:lastModifiedBy>dfaivre</cp:lastModifiedBy>
  <cp:revision>95</cp:revision>
  <dcterms:created xsi:type="dcterms:W3CDTF">2019-01-16T20:29:50Z</dcterms:created>
  <dcterms:modified xsi:type="dcterms:W3CDTF">2021-01-25T17:48:52Z</dcterms:modified>
</cp:coreProperties>
</file>