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66" r:id="rId3"/>
    <p:sldId id="279" r:id="rId4"/>
    <p:sldId id="280" r:id="rId5"/>
    <p:sldId id="281" r:id="rId6"/>
    <p:sldId id="282" r:id="rId7"/>
    <p:sldId id="275" r:id="rId8"/>
    <p:sldId id="274" r:id="rId9"/>
    <p:sldId id="267" r:id="rId10"/>
    <p:sldId id="257" r:id="rId11"/>
    <p:sldId id="269" r:id="rId12"/>
    <p:sldId id="260" r:id="rId13"/>
    <p:sldId id="276" r:id="rId14"/>
    <p:sldId id="277" r:id="rId15"/>
    <p:sldId id="270" r:id="rId16"/>
    <p:sldId id="271" r:id="rId17"/>
    <p:sldId id="272" r:id="rId18"/>
    <p:sldId id="278" r:id="rId19"/>
    <p:sldId id="264" r:id="rId20"/>
    <p:sldId id="265" r:id="rId21"/>
    <p:sldId id="259" r:id="rId22"/>
    <p:sldId id="26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1"/>
    <p:restoredTop sz="76914" autoAdjust="0"/>
  </p:normalViewPr>
  <p:slideViewPr>
    <p:cSldViewPr snapToGrid="0" snapToObjects="1">
      <p:cViewPr varScale="1">
        <p:scale>
          <a:sx n="84" d="100"/>
          <a:sy n="84" d="100"/>
        </p:scale>
        <p:origin x="151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E818FD-A687-B540-8486-0CC401186D27}" type="datetimeFigureOut">
              <a:rPr lang="en-US" smtClean="0"/>
              <a:t>1/20/2021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1B8669-CC86-BD47-A185-A2EE8F24744E}" type="slidenum">
              <a:rPr lang="en-US" smtClean="0"/>
              <a:t>‹#›</a:t>
            </a:fld>
            <a:endParaRPr lang="en-US"/>
          </a:p>
        </p:txBody>
      </p:sp>
    </p:spTree>
    <p:extLst>
      <p:ext uri="{BB962C8B-B14F-4D97-AF65-F5344CB8AC3E}">
        <p14:creationId xmlns:p14="http://schemas.microsoft.com/office/powerpoint/2010/main" val="2867390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2</a:t>
            </a:fld>
            <a:endParaRPr lang="en-US"/>
          </a:p>
        </p:txBody>
      </p:sp>
    </p:spTree>
    <p:extLst>
      <p:ext uri="{BB962C8B-B14F-4D97-AF65-F5344CB8AC3E}">
        <p14:creationId xmlns:p14="http://schemas.microsoft.com/office/powerpoint/2010/main" val="4208267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16</a:t>
            </a:fld>
            <a:endParaRPr lang="en-US"/>
          </a:p>
        </p:txBody>
      </p:sp>
    </p:spTree>
    <p:extLst>
      <p:ext uri="{BB962C8B-B14F-4D97-AF65-F5344CB8AC3E}">
        <p14:creationId xmlns:p14="http://schemas.microsoft.com/office/powerpoint/2010/main" val="3867523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17</a:t>
            </a:fld>
            <a:endParaRPr lang="en-US"/>
          </a:p>
        </p:txBody>
      </p:sp>
    </p:spTree>
    <p:extLst>
      <p:ext uri="{BB962C8B-B14F-4D97-AF65-F5344CB8AC3E}">
        <p14:creationId xmlns:p14="http://schemas.microsoft.com/office/powerpoint/2010/main" val="1556882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18</a:t>
            </a:fld>
            <a:endParaRPr lang="en-US"/>
          </a:p>
        </p:txBody>
      </p:sp>
    </p:spTree>
    <p:extLst>
      <p:ext uri="{BB962C8B-B14F-4D97-AF65-F5344CB8AC3E}">
        <p14:creationId xmlns:p14="http://schemas.microsoft.com/office/powerpoint/2010/main" val="2086781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19</a:t>
            </a:fld>
            <a:endParaRPr lang="en-US"/>
          </a:p>
        </p:txBody>
      </p:sp>
    </p:spTree>
    <p:extLst>
      <p:ext uri="{BB962C8B-B14F-4D97-AF65-F5344CB8AC3E}">
        <p14:creationId xmlns:p14="http://schemas.microsoft.com/office/powerpoint/2010/main" val="3905925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20</a:t>
            </a:fld>
            <a:endParaRPr lang="en-US"/>
          </a:p>
        </p:txBody>
      </p:sp>
    </p:spTree>
    <p:extLst>
      <p:ext uri="{BB962C8B-B14F-4D97-AF65-F5344CB8AC3E}">
        <p14:creationId xmlns:p14="http://schemas.microsoft.com/office/powerpoint/2010/main" val="29131300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22</a:t>
            </a:fld>
            <a:endParaRPr lang="en-US"/>
          </a:p>
        </p:txBody>
      </p:sp>
    </p:spTree>
    <p:extLst>
      <p:ext uri="{BB962C8B-B14F-4D97-AF65-F5344CB8AC3E}">
        <p14:creationId xmlns:p14="http://schemas.microsoft.com/office/powerpoint/2010/main" val="1929428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4</a:t>
            </a:fld>
            <a:endParaRPr lang="en-US"/>
          </a:p>
        </p:txBody>
      </p:sp>
    </p:spTree>
    <p:extLst>
      <p:ext uri="{BB962C8B-B14F-4D97-AF65-F5344CB8AC3E}">
        <p14:creationId xmlns:p14="http://schemas.microsoft.com/office/powerpoint/2010/main" val="3724453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https://docs.microsoft.com/en-us/cpp/cpp/new-operator-cpp?view=msvc-160</a:t>
            </a:r>
          </a:p>
        </p:txBody>
      </p:sp>
      <p:sp>
        <p:nvSpPr>
          <p:cNvPr id="4" name="Slide Number Placeholder 3"/>
          <p:cNvSpPr>
            <a:spLocks noGrp="1"/>
          </p:cNvSpPr>
          <p:nvPr>
            <p:ph type="sldNum" sz="quarter" idx="10"/>
          </p:nvPr>
        </p:nvSpPr>
        <p:spPr/>
        <p:txBody>
          <a:bodyPr/>
          <a:lstStyle/>
          <a:p>
            <a:fld id="{41FBDF32-11C0-3F45-869C-FB67B85FFDDF}" type="slidenum">
              <a:rPr lang="en-US" smtClean="0"/>
              <a:t>5</a:t>
            </a:fld>
            <a:endParaRPr lang="en-US"/>
          </a:p>
        </p:txBody>
      </p:sp>
    </p:spTree>
    <p:extLst>
      <p:ext uri="{BB962C8B-B14F-4D97-AF65-F5344CB8AC3E}">
        <p14:creationId xmlns:p14="http://schemas.microsoft.com/office/powerpoint/2010/main" val="2058665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https://www.geeksforgeeks.org/pointer-array-array-pointer/</a:t>
            </a:r>
          </a:p>
          <a:p>
            <a:endParaRPr lang="en-US" dirty="0"/>
          </a:p>
        </p:txBody>
      </p:sp>
      <p:sp>
        <p:nvSpPr>
          <p:cNvPr id="4" name="Slide Number Placeholder 3"/>
          <p:cNvSpPr>
            <a:spLocks noGrp="1"/>
          </p:cNvSpPr>
          <p:nvPr>
            <p:ph type="sldNum" sz="quarter" idx="5"/>
          </p:nvPr>
        </p:nvSpPr>
        <p:spPr/>
        <p:txBody>
          <a:bodyPr/>
          <a:lstStyle/>
          <a:p>
            <a:fld id="{C61B8669-CC86-BD47-A185-A2EE8F24744E}" type="slidenum">
              <a:rPr lang="en-US" smtClean="0"/>
              <a:t>6</a:t>
            </a:fld>
            <a:endParaRPr lang="en-US"/>
          </a:p>
        </p:txBody>
      </p:sp>
    </p:spTree>
    <p:extLst>
      <p:ext uri="{BB962C8B-B14F-4D97-AF65-F5344CB8AC3E}">
        <p14:creationId xmlns:p14="http://schemas.microsoft.com/office/powerpoint/2010/main" val="3356166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US" b="1" i="0" dirty="0">
                <a:solidFill>
                  <a:srgbClr val="40424E"/>
                </a:solidFill>
                <a:effectLst/>
                <a:latin typeface="urw-din"/>
              </a:rPr>
              <a:t>double</a:t>
            </a:r>
            <a:r>
              <a:rPr lang="en-US" b="0" i="0" dirty="0">
                <a:solidFill>
                  <a:srgbClr val="40424E"/>
                </a:solidFill>
                <a:effectLst/>
                <a:latin typeface="urw-din"/>
              </a:rPr>
              <a:t> has 2x more precision than </a:t>
            </a:r>
            <a:r>
              <a:rPr lang="en-US" b="1" i="0" dirty="0">
                <a:solidFill>
                  <a:srgbClr val="40424E"/>
                </a:solidFill>
                <a:effectLst/>
                <a:latin typeface="urw-din"/>
              </a:rPr>
              <a:t>float</a:t>
            </a:r>
            <a:r>
              <a:rPr lang="en-US" b="0" i="0" dirty="0">
                <a:solidFill>
                  <a:srgbClr val="40424E"/>
                </a:solidFill>
                <a:effectLst/>
                <a:latin typeface="urw-din"/>
              </a:rPr>
              <a:t>.</a:t>
            </a:r>
          </a:p>
          <a:p>
            <a:pPr algn="l" fontAlgn="base"/>
            <a:r>
              <a:rPr lang="en-US" b="1" i="0" dirty="0">
                <a:solidFill>
                  <a:srgbClr val="40424E"/>
                </a:solidFill>
                <a:effectLst/>
                <a:latin typeface="urw-din"/>
              </a:rPr>
              <a:t>float</a:t>
            </a:r>
            <a:r>
              <a:rPr lang="en-US" b="0" i="0" dirty="0">
                <a:solidFill>
                  <a:srgbClr val="40424E"/>
                </a:solidFill>
                <a:effectLst/>
                <a:latin typeface="urw-din"/>
              </a:rPr>
              <a:t> is a 32 bit IEEE 754 single precision Floating Point Number1 bit for the sign, (8 bits for the exponent, and 23* for the value), i.e. float has 7 decimal digits of precision.</a:t>
            </a:r>
          </a:p>
          <a:p>
            <a:pPr algn="l" fontAlgn="base"/>
            <a:r>
              <a:rPr lang="en-US" b="1" i="0" dirty="0">
                <a:solidFill>
                  <a:srgbClr val="40424E"/>
                </a:solidFill>
                <a:effectLst/>
                <a:latin typeface="urw-din"/>
              </a:rPr>
              <a:t>double</a:t>
            </a:r>
            <a:r>
              <a:rPr lang="en-US" b="0" i="0" dirty="0">
                <a:solidFill>
                  <a:srgbClr val="40424E"/>
                </a:solidFill>
                <a:effectLst/>
                <a:latin typeface="urw-din"/>
              </a:rPr>
              <a:t> is a 64 bit IEEE 754 double precision Floating Point Number (1 bit for the sign, 11 bits for the exponent, and 52* bits for the value), i.e. double has 15 decimal digits of precision.</a:t>
            </a:r>
          </a:p>
          <a:p>
            <a:endParaRPr lang="en-US" dirty="0"/>
          </a:p>
          <a:p>
            <a:r>
              <a:rPr lang="en-US" b="0" i="0" dirty="0">
                <a:solidFill>
                  <a:srgbClr val="000000"/>
                </a:solidFill>
                <a:effectLst/>
                <a:latin typeface="verdana" panose="020B0604030504040204" pitchFamily="34" charset="0"/>
              </a:rPr>
              <a:t>Float values have between 6 and 9 digits of precision, with most float values having at least 7 significant digits. Double values have between 15 and 18 digits of precision, with most double values having at least 16 significant digits. Long double has a minimum precision of 15, 18, or 33 significant digits depending on how many bytes it occupies.</a:t>
            </a:r>
            <a:endParaRPr lang="en-US" dirty="0"/>
          </a:p>
        </p:txBody>
      </p:sp>
      <p:sp>
        <p:nvSpPr>
          <p:cNvPr id="4" name="Slide Number Placeholder 3"/>
          <p:cNvSpPr>
            <a:spLocks noGrp="1"/>
          </p:cNvSpPr>
          <p:nvPr>
            <p:ph type="sldNum" sz="quarter" idx="5"/>
          </p:nvPr>
        </p:nvSpPr>
        <p:spPr/>
        <p:txBody>
          <a:bodyPr/>
          <a:lstStyle/>
          <a:p>
            <a:fld id="{C61B8669-CC86-BD47-A185-A2EE8F24744E}" type="slidenum">
              <a:rPr lang="en-US" smtClean="0"/>
              <a:t>8</a:t>
            </a:fld>
            <a:endParaRPr lang="en-US"/>
          </a:p>
        </p:txBody>
      </p:sp>
    </p:spTree>
    <p:extLst>
      <p:ext uri="{BB962C8B-B14F-4D97-AF65-F5344CB8AC3E}">
        <p14:creationId xmlns:p14="http://schemas.microsoft.com/office/powerpoint/2010/main" val="2669860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9</a:t>
            </a:fld>
            <a:endParaRPr lang="en-US"/>
          </a:p>
        </p:txBody>
      </p:sp>
    </p:spTree>
    <p:extLst>
      <p:ext uri="{BB962C8B-B14F-4D97-AF65-F5344CB8AC3E}">
        <p14:creationId xmlns:p14="http://schemas.microsoft.com/office/powerpoint/2010/main" val="1477655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Feature list</a:t>
            </a:r>
          </a:p>
          <a:p>
            <a:pPr lvl="1"/>
            <a:r>
              <a:rPr lang="en-US" dirty="0"/>
              <a:t>Each locus has entries for gene, mRNA, and CDS</a:t>
            </a:r>
          </a:p>
          <a:p>
            <a:pPr lvl="1"/>
            <a:r>
              <a:rPr lang="en-US" dirty="0"/>
              <a:t>CDS features are coding sequences (these are the entries we care about)</a:t>
            </a:r>
          </a:p>
          <a:p>
            <a:pPr lvl="1"/>
            <a:r>
              <a:rPr lang="en-US" dirty="0"/>
              <a:t>‘complement’ indicates the reverse complement</a:t>
            </a:r>
          </a:p>
          <a:p>
            <a:pPr>
              <a:spcBef>
                <a:spcPts val="2400"/>
              </a:spcBef>
            </a:pPr>
            <a:r>
              <a:rPr lang="en-US" dirty="0"/>
              <a:t>ORIGIN</a:t>
            </a:r>
          </a:p>
          <a:p>
            <a:pPr lvl="1"/>
            <a:r>
              <a:rPr lang="en-US" dirty="0"/>
              <a:t>Located after the feature list, at the end of the file</a:t>
            </a:r>
          </a:p>
          <a:p>
            <a:pPr lvl="1"/>
            <a:r>
              <a:rPr lang="en-US" dirty="0"/>
              <a:t>Contains the genome sequence </a:t>
            </a:r>
          </a:p>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11</a:t>
            </a:fld>
            <a:endParaRPr lang="en-US"/>
          </a:p>
        </p:txBody>
      </p:sp>
    </p:spTree>
    <p:extLst>
      <p:ext uri="{BB962C8B-B14F-4D97-AF65-F5344CB8AC3E}">
        <p14:creationId xmlns:p14="http://schemas.microsoft.com/office/powerpoint/2010/main" val="412942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Feature list</a:t>
            </a:r>
          </a:p>
          <a:p>
            <a:pPr lvl="1"/>
            <a:r>
              <a:rPr lang="en-US" dirty="0"/>
              <a:t>Each locus has entries for gene, mRNA, and CDS</a:t>
            </a:r>
          </a:p>
          <a:p>
            <a:pPr lvl="1"/>
            <a:r>
              <a:rPr lang="en-US" dirty="0"/>
              <a:t>CDS features are coding sequences (these are the entries we care about)</a:t>
            </a:r>
          </a:p>
          <a:p>
            <a:pPr lvl="1"/>
            <a:r>
              <a:rPr lang="en-US" dirty="0"/>
              <a:t>‘complement’ indicates the reverse complement</a:t>
            </a:r>
          </a:p>
          <a:p>
            <a:pPr>
              <a:spcBef>
                <a:spcPts val="2400"/>
              </a:spcBef>
            </a:pPr>
            <a:r>
              <a:rPr lang="en-US" dirty="0"/>
              <a:t>ORIGIN</a:t>
            </a:r>
          </a:p>
          <a:p>
            <a:pPr lvl="1"/>
            <a:r>
              <a:rPr lang="en-US" dirty="0"/>
              <a:t>Located after the feature list, at the end of the file</a:t>
            </a:r>
          </a:p>
          <a:p>
            <a:pPr lvl="1"/>
            <a:r>
              <a:rPr lang="en-US" dirty="0"/>
              <a:t>Contains the genome sequence </a:t>
            </a:r>
          </a:p>
          <a:p>
            <a:endParaRPr lang="en-US" dirty="0"/>
          </a:p>
        </p:txBody>
      </p:sp>
      <p:sp>
        <p:nvSpPr>
          <p:cNvPr id="4" name="Slide Number Placeholder 3"/>
          <p:cNvSpPr>
            <a:spLocks noGrp="1"/>
          </p:cNvSpPr>
          <p:nvPr>
            <p:ph type="sldNum" sz="quarter" idx="5"/>
          </p:nvPr>
        </p:nvSpPr>
        <p:spPr/>
        <p:txBody>
          <a:bodyPr/>
          <a:lstStyle/>
          <a:p>
            <a:fld id="{C61B8669-CC86-BD47-A185-A2EE8F24744E}" type="slidenum">
              <a:rPr lang="en-US" smtClean="0"/>
              <a:t>12</a:t>
            </a:fld>
            <a:endParaRPr lang="en-US"/>
          </a:p>
        </p:txBody>
      </p:sp>
    </p:spTree>
    <p:extLst>
      <p:ext uri="{BB962C8B-B14F-4D97-AF65-F5344CB8AC3E}">
        <p14:creationId xmlns:p14="http://schemas.microsoft.com/office/powerpoint/2010/main" val="1977593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BDF32-11C0-3F45-869C-FB67B85FFDDF}" type="slidenum">
              <a:rPr lang="en-US" smtClean="0"/>
              <a:t>15</a:t>
            </a:fld>
            <a:endParaRPr lang="en-US"/>
          </a:p>
        </p:txBody>
      </p:sp>
    </p:spTree>
    <p:extLst>
      <p:ext uri="{BB962C8B-B14F-4D97-AF65-F5344CB8AC3E}">
        <p14:creationId xmlns:p14="http://schemas.microsoft.com/office/powerpoint/2010/main" val="292660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CBFFD-F87A-7343-B5D7-4B4E5AE3B5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2E04B2-E7E6-E04C-8FA4-ECED9BFA78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151BC7-E54A-C44F-B6C7-02D2DC774437}"/>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5" name="Footer Placeholder 4">
            <a:extLst>
              <a:ext uri="{FF2B5EF4-FFF2-40B4-BE49-F238E27FC236}">
                <a16:creationId xmlns:a16="http://schemas.microsoft.com/office/drawing/2014/main" id="{23A7820A-CA23-934B-9949-47C0E93B72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142588-77A5-4141-BA36-A82A8A837323}"/>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119887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CFBCA-EFB4-1F41-854A-985FF9851C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4C9251-5568-F049-888E-9BD428213F8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31076B-ED09-9F4F-8F71-171C90E139DA}"/>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5" name="Footer Placeholder 4">
            <a:extLst>
              <a:ext uri="{FF2B5EF4-FFF2-40B4-BE49-F238E27FC236}">
                <a16:creationId xmlns:a16="http://schemas.microsoft.com/office/drawing/2014/main" id="{F2ED99B5-A2B9-1840-BBA2-EF7D93CB03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2F5FD4-5837-8444-BF87-3D22BC619320}"/>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1220976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1EEDD8-51C0-4944-B0C4-3BF5D2EE77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20FF5-9876-B74D-BC2E-1C08C80B339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4DAC3-F34B-A549-8F31-524D194C91AC}"/>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5" name="Footer Placeholder 4">
            <a:extLst>
              <a:ext uri="{FF2B5EF4-FFF2-40B4-BE49-F238E27FC236}">
                <a16:creationId xmlns:a16="http://schemas.microsoft.com/office/drawing/2014/main" id="{3E198762-A06A-C548-93A8-3925B0BC8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C8E854-D415-F94F-B914-7E383DAB24AF}"/>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101718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A092-289E-9243-8D8E-8B9C93E264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38BDD1-FE72-3F46-A70D-65AA29C607D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73BC4A-938D-6F4D-9629-F0579BB0781B}"/>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5" name="Footer Placeholder 4">
            <a:extLst>
              <a:ext uri="{FF2B5EF4-FFF2-40B4-BE49-F238E27FC236}">
                <a16:creationId xmlns:a16="http://schemas.microsoft.com/office/drawing/2014/main" id="{392A726A-6805-1349-9ACE-5A8A5CDE03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3E35C6-C669-404D-AA17-37B1CE34C1EF}"/>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1275192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EB021-EDC7-014B-8AE6-40CA09DC4A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4BAA30-2DF7-4140-A2C9-9B4DA83647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66C119D-708B-994A-A7EC-8222D73AEB9A}"/>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5" name="Footer Placeholder 4">
            <a:extLst>
              <a:ext uri="{FF2B5EF4-FFF2-40B4-BE49-F238E27FC236}">
                <a16:creationId xmlns:a16="http://schemas.microsoft.com/office/drawing/2014/main" id="{CD89DDC6-6AC5-684A-A807-424B184E6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49B38D-6F14-D443-B702-1830E7617E6A}"/>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20566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1BB5A-12F7-1646-BBAE-9D73EBBA48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EF5E5-164D-6642-90DC-F37EA9DEFCE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FD10AA-AB7A-C847-8939-E5DAF994D78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E3D3FC-4C5E-AA43-8A7B-B6DBB5231E7D}"/>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6" name="Footer Placeholder 5">
            <a:extLst>
              <a:ext uri="{FF2B5EF4-FFF2-40B4-BE49-F238E27FC236}">
                <a16:creationId xmlns:a16="http://schemas.microsoft.com/office/drawing/2014/main" id="{6FCFA797-A7A9-CF4A-AD70-6BDB6D2A84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58C2C6-3BF2-004B-B184-3CF1FA83F98A}"/>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7426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1CBED-FDF8-444E-87EE-968550F3C5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13EB04-1421-7745-AD63-BAA9F3EC42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F10281-616E-B942-BA5B-8C976340B86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337324-5DB4-FE4D-8692-2B703C3AA4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93EA5E-2C1F-FB40-85AE-9E99170186A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13EB30-8864-5C48-BB96-9074E8B6E0A6}"/>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8" name="Footer Placeholder 7">
            <a:extLst>
              <a:ext uri="{FF2B5EF4-FFF2-40B4-BE49-F238E27FC236}">
                <a16:creationId xmlns:a16="http://schemas.microsoft.com/office/drawing/2014/main" id="{6F4627E8-2ED3-7947-9DBA-8B02B47F54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7E5C01-8EC9-9747-9C1C-ABF362948310}"/>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26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3F43F-0073-0642-BCF1-8797570A3D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CE7A37-7ECC-8C46-ADB7-B08A4C7FB4AB}"/>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4" name="Footer Placeholder 3">
            <a:extLst>
              <a:ext uri="{FF2B5EF4-FFF2-40B4-BE49-F238E27FC236}">
                <a16:creationId xmlns:a16="http://schemas.microsoft.com/office/drawing/2014/main" id="{0139AD5F-06C8-154E-A81D-C2150338F8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82EDC9-727B-394C-8D85-8F5E5F09D99B}"/>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298663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676857-0435-BC4E-A311-D6B6D7972299}"/>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3" name="Footer Placeholder 2">
            <a:extLst>
              <a:ext uri="{FF2B5EF4-FFF2-40B4-BE49-F238E27FC236}">
                <a16:creationId xmlns:a16="http://schemas.microsoft.com/office/drawing/2014/main" id="{02281B62-9A07-B846-A96E-EE237CA6BF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77A1E1-568D-2E45-820F-CB6A832111EC}"/>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800120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16A62-8834-CE49-89E2-7BD1AF9FAA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885859-3CA6-774A-926F-4FE279E70E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4E888F-44E2-FA44-9E7D-BC34F9CA41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2AF953-6A2E-BD46-8FEF-A31E1C512D99}"/>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6" name="Footer Placeholder 5">
            <a:extLst>
              <a:ext uri="{FF2B5EF4-FFF2-40B4-BE49-F238E27FC236}">
                <a16:creationId xmlns:a16="http://schemas.microsoft.com/office/drawing/2014/main" id="{1FDCAFE2-55F3-7C41-A8EB-B9C92A2695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612F6-5AD6-FA40-A7A9-B23FC75213A5}"/>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323837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42EDB-861D-E647-83CB-08C4E315D7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A74C0A-2702-3C46-AA81-D3A2CDA717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B16E3B-0894-A34D-9BA3-51B52CA1D4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4E66A8-6665-7B40-AAA4-FEC9FAA0A5BC}"/>
              </a:ext>
            </a:extLst>
          </p:cNvPr>
          <p:cNvSpPr>
            <a:spLocks noGrp="1"/>
          </p:cNvSpPr>
          <p:nvPr>
            <p:ph type="dt" sz="half" idx="10"/>
          </p:nvPr>
        </p:nvSpPr>
        <p:spPr/>
        <p:txBody>
          <a:bodyPr/>
          <a:lstStyle/>
          <a:p>
            <a:fld id="{DE75537A-D870-3A49-97D9-F0062AB0B128}" type="datetimeFigureOut">
              <a:rPr lang="en-US" smtClean="0"/>
              <a:t>1/20/2021</a:t>
            </a:fld>
            <a:endParaRPr lang="en-US"/>
          </a:p>
        </p:txBody>
      </p:sp>
      <p:sp>
        <p:nvSpPr>
          <p:cNvPr id="6" name="Footer Placeholder 5">
            <a:extLst>
              <a:ext uri="{FF2B5EF4-FFF2-40B4-BE49-F238E27FC236}">
                <a16:creationId xmlns:a16="http://schemas.microsoft.com/office/drawing/2014/main" id="{EA01F7D2-D5FE-394B-A171-C25DF79184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ECFC5-5B66-1A4F-A771-16D6ECC6F391}"/>
              </a:ext>
            </a:extLst>
          </p:cNvPr>
          <p:cNvSpPr>
            <a:spLocks noGrp="1"/>
          </p:cNvSpPr>
          <p:nvPr>
            <p:ph type="sldNum" sz="quarter" idx="12"/>
          </p:nvPr>
        </p:nvSpPr>
        <p:spPr/>
        <p:txBody>
          <a:bodyPr/>
          <a:lstStyle/>
          <a:p>
            <a:fld id="{FEA34348-4DD0-1745-B2F5-F60152A63F0A}" type="slidenum">
              <a:rPr lang="en-US" smtClean="0"/>
              <a:t>‹#›</a:t>
            </a:fld>
            <a:endParaRPr lang="en-US"/>
          </a:p>
        </p:txBody>
      </p:sp>
    </p:spTree>
    <p:extLst>
      <p:ext uri="{BB962C8B-B14F-4D97-AF65-F5344CB8AC3E}">
        <p14:creationId xmlns:p14="http://schemas.microsoft.com/office/powerpoint/2010/main" val="61448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9E6538-0466-DA49-AA1A-DD0D8FF370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CA8345-8899-9646-9295-F1CE5DBB25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53D8DB-3EC9-A546-9A48-4E3795448B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75537A-D870-3A49-97D9-F0062AB0B128}" type="datetimeFigureOut">
              <a:rPr lang="en-US" smtClean="0"/>
              <a:t>1/20/2021</a:t>
            </a:fld>
            <a:endParaRPr lang="en-US"/>
          </a:p>
        </p:txBody>
      </p:sp>
      <p:sp>
        <p:nvSpPr>
          <p:cNvPr id="5" name="Footer Placeholder 4">
            <a:extLst>
              <a:ext uri="{FF2B5EF4-FFF2-40B4-BE49-F238E27FC236}">
                <a16:creationId xmlns:a16="http://schemas.microsoft.com/office/drawing/2014/main" id="{AD3FC961-FE48-4346-BEAC-A5A2A5F08D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3A2D706-CE2B-9943-9095-D8E16ACE1F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34348-4DD0-1745-B2F5-F60152A63F0A}" type="slidenum">
              <a:rPr lang="en-US" smtClean="0"/>
              <a:t>‹#›</a:t>
            </a:fld>
            <a:endParaRPr lang="en-US"/>
          </a:p>
        </p:txBody>
      </p:sp>
    </p:spTree>
    <p:extLst>
      <p:ext uri="{BB962C8B-B14F-4D97-AF65-F5344CB8AC3E}">
        <p14:creationId xmlns:p14="http://schemas.microsoft.com/office/powerpoint/2010/main" val="439016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xml"/><Relationship Id="rId4" Type="http://schemas.openxmlformats.org/officeDocument/2006/relationships/hyperlink" Target="https://www.ncbi.nlm.nih.gov/refseq/about/"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cs.microsoft.com/en-us/cpp/cpp/new-operator-cpp?view=msvc-16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eeksforgeeks.org/pointer-array-array-pointe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47C43-4B04-BD4D-A887-FC9F87ED4105}"/>
              </a:ext>
            </a:extLst>
          </p:cNvPr>
          <p:cNvSpPr>
            <a:spLocks noGrp="1"/>
          </p:cNvSpPr>
          <p:nvPr>
            <p:ph type="ctrTitle"/>
          </p:nvPr>
        </p:nvSpPr>
        <p:spPr/>
        <p:txBody>
          <a:bodyPr/>
          <a:lstStyle/>
          <a:p>
            <a:r>
              <a:rPr lang="en-US" dirty="0"/>
              <a:t>Week 3</a:t>
            </a:r>
            <a:br>
              <a:rPr lang="en-US" dirty="0"/>
            </a:br>
            <a:r>
              <a:rPr lang="en-US" dirty="0"/>
              <a:t>Discussion Section</a:t>
            </a:r>
          </a:p>
        </p:txBody>
      </p:sp>
      <p:sp>
        <p:nvSpPr>
          <p:cNvPr id="3" name="Subtitle 2">
            <a:extLst>
              <a:ext uri="{FF2B5EF4-FFF2-40B4-BE49-F238E27FC236}">
                <a16:creationId xmlns:a16="http://schemas.microsoft.com/office/drawing/2014/main" id="{CA6D5C8E-4AC0-084A-BDCC-B5099424BA66}"/>
              </a:ext>
            </a:extLst>
          </p:cNvPr>
          <p:cNvSpPr>
            <a:spLocks noGrp="1"/>
          </p:cNvSpPr>
          <p:nvPr>
            <p:ph type="subTitle" idx="1"/>
          </p:nvPr>
        </p:nvSpPr>
        <p:spPr/>
        <p:txBody>
          <a:bodyPr/>
          <a:lstStyle/>
          <a:p>
            <a:r>
              <a:rPr lang="en-US" dirty="0"/>
              <a:t>Dani Faivre</a:t>
            </a:r>
          </a:p>
          <a:p>
            <a:r>
              <a:rPr lang="en-US" dirty="0"/>
              <a:t>1/21/2021</a:t>
            </a:r>
          </a:p>
        </p:txBody>
      </p:sp>
    </p:spTree>
    <p:extLst>
      <p:ext uri="{BB962C8B-B14F-4D97-AF65-F5344CB8AC3E}">
        <p14:creationId xmlns:p14="http://schemas.microsoft.com/office/powerpoint/2010/main" val="201183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t>Genbank</a:t>
            </a:r>
            <a:r>
              <a:rPr lang="en-US" sz="3600" dirty="0"/>
              <a:t> flat file format (.</a:t>
            </a:r>
            <a:r>
              <a:rPr lang="en-US" sz="3600" dirty="0" err="1"/>
              <a:t>gbff</a:t>
            </a:r>
            <a:r>
              <a:rPr lang="en-US" sz="3600" dirty="0"/>
              <a:t>)</a:t>
            </a:r>
          </a:p>
        </p:txBody>
      </p:sp>
      <p:sp>
        <p:nvSpPr>
          <p:cNvPr id="3" name="Content Placeholder 2"/>
          <p:cNvSpPr>
            <a:spLocks noGrp="1"/>
          </p:cNvSpPr>
          <p:nvPr>
            <p:ph idx="1"/>
          </p:nvPr>
        </p:nvSpPr>
        <p:spPr>
          <a:xfrm>
            <a:off x="2152651" y="1909823"/>
            <a:ext cx="7982915" cy="4267140"/>
          </a:xfrm>
        </p:spPr>
        <p:txBody>
          <a:bodyPr>
            <a:normAutofit/>
          </a:bodyPr>
          <a:lstStyle/>
          <a:p>
            <a:r>
              <a:rPr lang="en-US" dirty="0"/>
              <a:t>Feature list</a:t>
            </a:r>
          </a:p>
          <a:p>
            <a:pPr lvl="1"/>
            <a:r>
              <a:rPr lang="en-US" dirty="0"/>
              <a:t>Each locus has entries for gene, mRNA, and CDS</a:t>
            </a:r>
          </a:p>
          <a:p>
            <a:pPr lvl="1"/>
            <a:r>
              <a:rPr lang="en-US" dirty="0"/>
              <a:t>CDS features are coding sequences (these are the entries we care about)</a:t>
            </a:r>
          </a:p>
          <a:p>
            <a:pPr lvl="1"/>
            <a:r>
              <a:rPr lang="en-US" dirty="0"/>
              <a:t>‘complement’ indicates the reverse complement</a:t>
            </a:r>
          </a:p>
          <a:p>
            <a:pPr>
              <a:spcBef>
                <a:spcPts val="2400"/>
              </a:spcBef>
            </a:pPr>
            <a:r>
              <a:rPr lang="en-US" dirty="0"/>
              <a:t>ORIGIN</a:t>
            </a:r>
          </a:p>
          <a:p>
            <a:pPr lvl="1"/>
            <a:r>
              <a:rPr lang="en-US" dirty="0"/>
              <a:t>Located after the feature list, at the end of the file</a:t>
            </a:r>
          </a:p>
          <a:p>
            <a:pPr lvl="1"/>
            <a:r>
              <a:rPr lang="en-US" dirty="0"/>
              <a:t>Contains the genome sequence </a:t>
            </a:r>
          </a:p>
        </p:txBody>
      </p:sp>
    </p:spTree>
    <p:extLst>
      <p:ext uri="{BB962C8B-B14F-4D97-AF65-F5344CB8AC3E}">
        <p14:creationId xmlns:p14="http://schemas.microsoft.com/office/powerpoint/2010/main" val="3788016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t>Genbank</a:t>
            </a:r>
            <a:r>
              <a:rPr lang="en-US" sz="3600" dirty="0"/>
              <a:t> flat file format (.</a:t>
            </a:r>
            <a:r>
              <a:rPr lang="en-US" sz="3600" dirty="0" err="1"/>
              <a:t>gbff</a:t>
            </a:r>
            <a:r>
              <a:rPr lang="en-US" sz="3600" dirty="0"/>
              <a:t>)</a:t>
            </a:r>
          </a:p>
        </p:txBody>
      </p:sp>
      <p:sp>
        <p:nvSpPr>
          <p:cNvPr id="3" name="Content Placeholder 2"/>
          <p:cNvSpPr>
            <a:spLocks noGrp="1"/>
          </p:cNvSpPr>
          <p:nvPr>
            <p:ph idx="1"/>
          </p:nvPr>
        </p:nvSpPr>
        <p:spPr>
          <a:xfrm>
            <a:off x="2152651" y="1556795"/>
            <a:ext cx="7982915" cy="4780344"/>
          </a:xfrm>
        </p:spPr>
        <p:txBody>
          <a:bodyPr>
            <a:noAutofit/>
          </a:bodyPr>
          <a:lstStyle/>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FEATURES             Location/Qualifiers</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source          1..2895605</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/organism="Plasmodium falciparum 3D7"</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mol_type</a:t>
            </a:r>
            <a:r>
              <a:rPr lang="en-US" sz="900" dirty="0">
                <a:latin typeface="Courier New" panose="02070309020205020404" pitchFamily="49" charset="0"/>
                <a:ea typeface="Ebrima" panose="02000000000000000000" pitchFamily="2" charset="0"/>
                <a:cs typeface="Courier New" panose="02070309020205020404" pitchFamily="49" charset="0"/>
              </a:rPr>
              <a:t>="genomic DNA"</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/isolate="3D7"</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="taxon:36329"</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/chromosome="13"</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gene            21467..28890</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/gene="VAR"</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locus_tag</a:t>
            </a:r>
            <a:r>
              <a:rPr lang="en-US" sz="900" dirty="0">
                <a:latin typeface="Courier New" panose="02070309020205020404" pitchFamily="49" charset="0"/>
                <a:ea typeface="Ebrima" panose="02000000000000000000" pitchFamily="2" charset="0"/>
                <a:cs typeface="Courier New" panose="02070309020205020404" pitchFamily="49" charset="0"/>
              </a:rPr>
              <a:t>="MAL13P1.1"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="GeneID:813647"</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mRNA            join(&lt;21467..26641,27577..&gt;28890)</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/gene="VAR"</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locus_tag</a:t>
            </a:r>
            <a:r>
              <a:rPr lang="en-US" sz="900" dirty="0">
                <a:latin typeface="Courier New" panose="02070309020205020404" pitchFamily="49" charset="0"/>
                <a:ea typeface="Ebrima" panose="02000000000000000000" pitchFamily="2" charset="0"/>
                <a:cs typeface="Courier New" panose="02070309020205020404" pitchFamily="49" charset="0"/>
              </a:rPr>
              <a:t>="MAL13P1.1"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transcript_id</a:t>
            </a:r>
            <a:r>
              <a:rPr lang="en-US" sz="900" dirty="0">
                <a:latin typeface="Courier New" panose="02070309020205020404" pitchFamily="49" charset="0"/>
                <a:ea typeface="Ebrima" panose="02000000000000000000" pitchFamily="2" charset="0"/>
                <a:cs typeface="Courier New" panose="02070309020205020404" pitchFamily="49" charset="0"/>
              </a:rPr>
              <a:t>="XM_001349702.1"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="GI:124512763"</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="GeneID:813647"</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CDS             join(21467..26641,27577..28890)</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/gene="VAR"</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locus_tag</a:t>
            </a:r>
            <a:r>
              <a:rPr lang="en-US" sz="900" dirty="0">
                <a:latin typeface="Courier New" panose="02070309020205020404" pitchFamily="49" charset="0"/>
                <a:ea typeface="Ebrima" panose="02000000000000000000" pitchFamily="2" charset="0"/>
                <a:cs typeface="Courier New" panose="02070309020205020404" pitchFamily="49" charset="0"/>
              </a:rPr>
              <a:t>="MAL13P1.1"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codon_start</a:t>
            </a:r>
            <a:r>
              <a:rPr lang="en-US" sz="900" dirty="0">
                <a:latin typeface="Courier New" panose="02070309020205020404" pitchFamily="49" charset="0"/>
                <a:ea typeface="Ebrima" panose="02000000000000000000" pitchFamily="2" charset="0"/>
                <a:cs typeface="Courier New" panose="02070309020205020404" pitchFamily="49" charset="0"/>
              </a:rPr>
              <a:t>=1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/product="erythrocyte membrane protein 1, PfEMP1"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protein_id</a:t>
            </a:r>
            <a:r>
              <a:rPr lang="en-US" sz="900" dirty="0">
                <a:latin typeface="Courier New" panose="02070309020205020404" pitchFamily="49" charset="0"/>
                <a:ea typeface="Ebrima" panose="02000000000000000000" pitchFamily="2" charset="0"/>
                <a:cs typeface="Courier New" panose="02070309020205020404" pitchFamily="49" charset="0"/>
              </a:rPr>
              <a:t>="XP_001349738.1"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="GI:124512764"</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="GOA:Q8IEV1"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="InterPro:IPR008602"</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a:t>
            </a:r>
            <a:r>
              <a:rPr lang="en-US" sz="900" dirty="0" err="1">
                <a:latin typeface="Courier New" panose="02070309020205020404" pitchFamily="49" charset="0"/>
                <a:ea typeface="Ebrima" panose="02000000000000000000" pitchFamily="2" charset="0"/>
                <a:cs typeface="Courier New" panose="02070309020205020404" pitchFamily="49" charset="0"/>
              </a:rPr>
              <a:t>UniProtKB</a:t>
            </a:r>
            <a:r>
              <a:rPr lang="en-US" sz="900" dirty="0">
                <a:latin typeface="Courier New" panose="02070309020205020404" pitchFamily="49" charset="0"/>
                <a:ea typeface="Ebrima" panose="02000000000000000000" pitchFamily="2" charset="0"/>
                <a:cs typeface="Courier New" panose="02070309020205020404" pitchFamily="49" charset="0"/>
              </a:rPr>
              <a:t>/TrEMBL:Q8IEV1"</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db_xref</a:t>
            </a:r>
            <a:r>
              <a:rPr lang="en-US" sz="900" dirty="0">
                <a:latin typeface="Courier New" panose="02070309020205020404" pitchFamily="49" charset="0"/>
                <a:ea typeface="Ebrima" panose="02000000000000000000" pitchFamily="2" charset="0"/>
                <a:cs typeface="Courier New" panose="02070309020205020404" pitchFamily="49" charset="0"/>
              </a:rPr>
              <a:t>="GeneID:813647"</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/translation="MGPPGITGTQGETAKHMFDRIGKQVYETVKNEAENYISELEGKL                   		        SQATLLGERVSSLKTCQLVEDYRSKANGDVKRYPCANRSPVRFSDESRSQCTYNRIKD…"</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a:t>
            </a:r>
          </a:p>
          <a:p>
            <a:pPr marL="0" indent="0">
              <a:spcBef>
                <a:spcPts val="0"/>
              </a:spcBef>
              <a:buNone/>
            </a:pPr>
            <a:endParaRPr lang="en-US" sz="900" dirty="0">
              <a:latin typeface="Courier New" panose="02070309020205020404" pitchFamily="49" charset="0"/>
              <a:ea typeface="Ebrima" panose="02000000000000000000" pitchFamily="2" charset="0"/>
              <a:cs typeface="Courier New" panose="02070309020205020404" pitchFamily="49" charset="0"/>
            </a:endParaRP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ORIGIN      </a:t>
            </a: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1 </a:t>
            </a:r>
            <a:r>
              <a:rPr lang="en-US" sz="900" dirty="0" err="1">
                <a:latin typeface="Courier New" panose="02070309020205020404" pitchFamily="49" charset="0"/>
                <a:ea typeface="Ebrima" panose="02000000000000000000" pitchFamily="2" charset="0"/>
                <a:cs typeface="Courier New" panose="02070309020205020404" pitchFamily="49" charset="0"/>
              </a:rPr>
              <a:t>taaaccctga</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accctaaacc</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ctaaaccctg</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aaccctaaac</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cctaaaccct</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aaacctaaac</a:t>
            </a:r>
            <a:endParaRPr lang="en-US" sz="900" dirty="0">
              <a:latin typeface="Courier New" panose="02070309020205020404" pitchFamily="49" charset="0"/>
              <a:ea typeface="Ebrima" panose="02000000000000000000" pitchFamily="2" charset="0"/>
              <a:cs typeface="Courier New" panose="02070309020205020404" pitchFamily="49" charset="0"/>
            </a:endParaRPr>
          </a:p>
          <a:p>
            <a:pPr marL="0" indent="0">
              <a:spcBef>
                <a:spcPts val="0"/>
              </a:spcBef>
              <a:buNone/>
            </a:pPr>
            <a:r>
              <a:rPr lang="en-US" sz="900" dirty="0">
                <a:latin typeface="Courier New" panose="02070309020205020404" pitchFamily="49" charset="0"/>
                <a:ea typeface="Ebrima" panose="02000000000000000000" pitchFamily="2" charset="0"/>
                <a:cs typeface="Courier New" panose="02070309020205020404" pitchFamily="49" charset="0"/>
              </a:rPr>
              <a:t>       61 </a:t>
            </a:r>
            <a:r>
              <a:rPr lang="en-US" sz="900" dirty="0" err="1">
                <a:latin typeface="Courier New" panose="02070309020205020404" pitchFamily="49" charset="0"/>
                <a:ea typeface="Ebrima" panose="02000000000000000000" pitchFamily="2" charset="0"/>
                <a:cs typeface="Courier New" panose="02070309020205020404" pitchFamily="49" charset="0"/>
              </a:rPr>
              <a:t>ctaaaccctg</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aaccctaaac</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cctgaaccct</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gaaccctaaa</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ccctaaaccc</a:t>
            </a:r>
            <a:r>
              <a:rPr lang="en-US" sz="900" dirty="0">
                <a:latin typeface="Courier New" panose="02070309020205020404" pitchFamily="49" charset="0"/>
                <a:ea typeface="Ebrima" panose="02000000000000000000" pitchFamily="2" charset="0"/>
                <a:cs typeface="Courier New" panose="02070309020205020404" pitchFamily="49" charset="0"/>
              </a:rPr>
              <a:t> </a:t>
            </a:r>
            <a:r>
              <a:rPr lang="en-US" sz="900" dirty="0" err="1">
                <a:latin typeface="Courier New" panose="02070309020205020404" pitchFamily="49" charset="0"/>
                <a:ea typeface="Ebrima" panose="02000000000000000000" pitchFamily="2" charset="0"/>
                <a:cs typeface="Courier New" panose="02070309020205020404" pitchFamily="49" charset="0"/>
              </a:rPr>
              <a:t>tgaaccctaa</a:t>
            </a:r>
            <a:r>
              <a:rPr lang="en-US" sz="900" dirty="0">
                <a:latin typeface="Courier New" panose="02070309020205020404" pitchFamily="49" charset="0"/>
                <a:ea typeface="Ebrima" panose="02000000000000000000" pitchFamily="2" charset="0"/>
                <a:cs typeface="Courier New" panose="02070309020205020404" pitchFamily="49" charset="0"/>
              </a:rPr>
              <a:t>…</a:t>
            </a:r>
          </a:p>
        </p:txBody>
      </p:sp>
    </p:spTree>
    <p:extLst>
      <p:ext uri="{BB962C8B-B14F-4D97-AF65-F5344CB8AC3E}">
        <p14:creationId xmlns:p14="http://schemas.microsoft.com/office/powerpoint/2010/main" val="1440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09851" y="2822840"/>
            <a:ext cx="6829425" cy="1615827"/>
          </a:xfrm>
          <a:prstGeom prst="rect">
            <a:avLst/>
          </a:prstGeom>
        </p:spPr>
        <p:txBody>
          <a:bodyPr wrap="square">
            <a:spAutoFit/>
          </a:bodyPr>
          <a:lstStyle/>
          <a:p>
            <a:r>
              <a:rPr lang="de-DE" sz="900" dirty="0">
                <a:latin typeface="Courier New" panose="02070309020205020404" pitchFamily="49" charset="0"/>
                <a:cs typeface="Courier New" panose="02070309020205020404" pitchFamily="49" charset="0"/>
              </a:rPr>
              <a:t> CDS             join(10183..10943,11138..11246,11408..11525,11697..11815,</a:t>
            </a:r>
          </a:p>
          <a:p>
            <a:r>
              <a:rPr lang="de-DE" sz="900" dirty="0">
                <a:latin typeface="Courier New" panose="02070309020205020404" pitchFamily="49" charset="0"/>
                <a:cs typeface="Courier New" panose="02070309020205020404" pitchFamily="49" charset="0"/>
              </a:rPr>
              <a:t>                     12006..12056,12284..12445,12661..12792,12989..13135,</a:t>
            </a:r>
          </a:p>
          <a:p>
            <a:r>
              <a:rPr lang="de-DE" sz="900" dirty="0">
                <a:latin typeface="Courier New" panose="02070309020205020404" pitchFamily="49" charset="0"/>
                <a:cs typeface="Courier New" panose="02070309020205020404" pitchFamily="49" charset="0"/>
              </a:rPr>
              <a:t>                     13293..13400,13597..13661,13848..13957,14104..14208,</a:t>
            </a:r>
          </a:p>
          <a:p>
            <a:r>
              <a:rPr lang="de-DE" sz="900" dirty="0">
                <a:latin typeface="Courier New" panose="02070309020205020404" pitchFamily="49" charset="0"/>
                <a:cs typeface="Courier New" panose="02070309020205020404" pitchFamily="49" charset="0"/>
              </a:rPr>
              <a:t>                     14364..14440,14606..14773,14909..15013)</a:t>
            </a:r>
          </a:p>
          <a:p>
            <a:r>
              <a:rPr lang="de-DE" sz="900" dirty="0">
                <a:latin typeface="Courier New" panose="02070309020205020404" pitchFamily="49" charset="0"/>
                <a:cs typeface="Courier New" panose="02070309020205020404" pitchFamily="49" charset="0"/>
              </a:rPr>
              <a:t>                     /locus_tag="PTSG_00005"</a:t>
            </a:r>
          </a:p>
          <a:p>
            <a:r>
              <a:rPr lang="de-DE" sz="900" dirty="0">
                <a:latin typeface="Courier New" panose="02070309020205020404" pitchFamily="49" charset="0"/>
                <a:cs typeface="Courier New" panose="02070309020205020404" pitchFamily="49" charset="0"/>
              </a:rPr>
              <a:t>                     /codon_start=1</a:t>
            </a:r>
          </a:p>
          <a:p>
            <a:r>
              <a:rPr lang="en-US" sz="900" dirty="0">
                <a:latin typeface="Courier New" panose="02070309020205020404" pitchFamily="49" charset="0"/>
                <a:cs typeface="Courier New" panose="02070309020205020404" pitchFamily="49" charset="0"/>
              </a:rPr>
              <a:t>                     /product="hypothetical protein"</a:t>
            </a:r>
          </a:p>
          <a:p>
            <a:r>
              <a:rPr lang="de-DE" sz="900" dirty="0">
                <a:latin typeface="Courier New" panose="02070309020205020404" pitchFamily="49" charset="0"/>
                <a:cs typeface="Courier New" panose="02070309020205020404" pitchFamily="49" charset="0"/>
              </a:rPr>
              <a:t>                     /protein_id="EGD71989.1"</a:t>
            </a:r>
          </a:p>
          <a:p>
            <a:r>
              <a:rPr lang="de-DE" sz="900" dirty="0">
                <a:latin typeface="Courier New" panose="02070309020205020404" pitchFamily="49" charset="0"/>
                <a:cs typeface="Courier New" panose="02070309020205020404" pitchFamily="49" charset="0"/>
              </a:rPr>
              <a:t>                     /db_xref="GI:326426419"</a:t>
            </a:r>
          </a:p>
          <a:p>
            <a:r>
              <a:rPr lang="de-DE" sz="900" dirty="0">
                <a:latin typeface="Courier New" panose="02070309020205020404" pitchFamily="49" charset="0"/>
                <a:cs typeface="Courier New" panose="02070309020205020404" pitchFamily="49" charset="0"/>
              </a:rPr>
              <a:t>                     /translation="MMMMMMMMRPCCSLPSTWWLVVVVLAAACCAATPTAAAVPAAAP</a:t>
            </a:r>
          </a:p>
          <a:p>
            <a:r>
              <a:rPr lang="de-DE" sz="900" dirty="0">
                <a:latin typeface="Courier New" panose="02070309020205020404" pitchFamily="49" charset="0"/>
                <a:cs typeface="Courier New" panose="02070309020205020404" pitchFamily="49" charset="0"/>
              </a:rPr>
              <a:t>                     AEAADPSVVNVGQFVVSLDEDGVLSAVRNPAQMPNPHLAWHSTGEILEVAASKMYLHG...“</a:t>
            </a:r>
            <a:endParaRPr lang="en-US" sz="900" dirty="0">
              <a:latin typeface="Courier New" panose="02070309020205020404" pitchFamily="49" charset="0"/>
              <a:cs typeface="Courier New" panose="02070309020205020404" pitchFamily="49" charset="0"/>
            </a:endParaRPr>
          </a:p>
        </p:txBody>
      </p:sp>
      <p:sp>
        <p:nvSpPr>
          <p:cNvPr id="5" name="Rectangle 4"/>
          <p:cNvSpPr/>
          <p:nvPr/>
        </p:nvSpPr>
        <p:spPr>
          <a:xfrm>
            <a:off x="2609851" y="4503490"/>
            <a:ext cx="6557963" cy="2031325"/>
          </a:xfrm>
          <a:prstGeom prst="rect">
            <a:avLst/>
          </a:prstGeom>
        </p:spPr>
        <p:txBody>
          <a:bodyPr wrap="square">
            <a:spAutoFit/>
          </a:bodyPr>
          <a:lstStyle/>
          <a:p>
            <a:r>
              <a:rPr lang="de-DE" sz="900" dirty="0">
                <a:latin typeface="Courier New" panose="02070309020205020404" pitchFamily="49" charset="0"/>
                <a:cs typeface="Courier New" panose="02070309020205020404" pitchFamily="49" charset="0"/>
              </a:rPr>
              <a:t> CDS             complement(join(15291..15934,16108..16234,16358..16394,</a:t>
            </a:r>
          </a:p>
          <a:p>
            <a:r>
              <a:rPr lang="de-DE" sz="900" dirty="0">
                <a:latin typeface="Courier New" panose="02070309020205020404" pitchFamily="49" charset="0"/>
                <a:cs typeface="Courier New" panose="02070309020205020404" pitchFamily="49" charset="0"/>
              </a:rPr>
              <a:t>                     16582..16790,17086..17196,17376..17456,17810..17877,</a:t>
            </a:r>
          </a:p>
          <a:p>
            <a:r>
              <a:rPr lang="de-DE" sz="900" dirty="0">
                <a:latin typeface="Courier New" panose="02070309020205020404" pitchFamily="49" charset="0"/>
                <a:cs typeface="Courier New" panose="02070309020205020404" pitchFamily="49" charset="0"/>
              </a:rPr>
              <a:t>                     18020..18060,18199..18256,18556..18598,18767..19187,</a:t>
            </a:r>
          </a:p>
          <a:p>
            <a:r>
              <a:rPr lang="de-DE" sz="900" dirty="0">
                <a:latin typeface="Courier New" panose="02070309020205020404" pitchFamily="49" charset="0"/>
                <a:cs typeface="Courier New" panose="02070309020205020404" pitchFamily="49" charset="0"/>
              </a:rPr>
              <a:t>                     19334..19410,19552..19631,19795..19917,20098..20183,</a:t>
            </a:r>
          </a:p>
          <a:p>
            <a:r>
              <a:rPr lang="de-DE" sz="900" dirty="0">
                <a:latin typeface="Courier New" panose="02070309020205020404" pitchFamily="49" charset="0"/>
                <a:cs typeface="Courier New" panose="02070309020205020404" pitchFamily="49" charset="0"/>
              </a:rPr>
              <a:t>                     20449..20577,20789..20904,21261..21449,21667..21787,</a:t>
            </a:r>
          </a:p>
          <a:p>
            <a:r>
              <a:rPr lang="de-DE" sz="900" dirty="0">
                <a:latin typeface="Courier New" panose="02070309020205020404" pitchFamily="49" charset="0"/>
                <a:cs typeface="Courier New" panose="02070309020205020404" pitchFamily="49" charset="0"/>
              </a:rPr>
              <a:t>                     21936..22108,22453..22549,22808..22934,23895..23970,</a:t>
            </a:r>
          </a:p>
          <a:p>
            <a:r>
              <a:rPr lang="de-DE" sz="900" dirty="0">
                <a:latin typeface="Courier New" panose="02070309020205020404" pitchFamily="49" charset="0"/>
                <a:cs typeface="Courier New" panose="02070309020205020404" pitchFamily="49" charset="0"/>
              </a:rPr>
              <a:t>                     24140..24246,24389..27209))</a:t>
            </a:r>
          </a:p>
          <a:p>
            <a:r>
              <a:rPr lang="de-DE" sz="900" dirty="0">
                <a:latin typeface="Courier New" panose="02070309020205020404" pitchFamily="49" charset="0"/>
                <a:cs typeface="Courier New" panose="02070309020205020404" pitchFamily="49" charset="0"/>
              </a:rPr>
              <a:t>                     /locus_tag="PTSG_11525"</a:t>
            </a:r>
          </a:p>
          <a:p>
            <a:r>
              <a:rPr lang="de-DE" sz="900" dirty="0">
                <a:latin typeface="Courier New" panose="02070309020205020404" pitchFamily="49" charset="0"/>
                <a:cs typeface="Courier New" panose="02070309020205020404" pitchFamily="49" charset="0"/>
              </a:rPr>
              <a:t>                     /codon_start=1</a:t>
            </a:r>
          </a:p>
          <a:p>
            <a:r>
              <a:rPr lang="en-US" sz="900" dirty="0">
                <a:latin typeface="Courier New" panose="02070309020205020404" pitchFamily="49" charset="0"/>
                <a:cs typeface="Courier New" panose="02070309020205020404" pitchFamily="49" charset="0"/>
              </a:rPr>
              <a:t>                     /product="hypothetical protein"</a:t>
            </a:r>
          </a:p>
          <a:p>
            <a:r>
              <a:rPr lang="de-DE" sz="900" dirty="0">
                <a:latin typeface="Courier New" panose="02070309020205020404" pitchFamily="49" charset="0"/>
                <a:cs typeface="Courier New" panose="02070309020205020404" pitchFamily="49" charset="0"/>
              </a:rPr>
              <a:t>                     /protein_id="EGD71990.1"</a:t>
            </a:r>
          </a:p>
          <a:p>
            <a:r>
              <a:rPr lang="de-DE" sz="900" dirty="0">
                <a:latin typeface="Courier New" panose="02070309020205020404" pitchFamily="49" charset="0"/>
                <a:cs typeface="Courier New" panose="02070309020205020404" pitchFamily="49" charset="0"/>
              </a:rPr>
              <a:t>                     /db_xref="GI:326426420"</a:t>
            </a:r>
          </a:p>
          <a:p>
            <a:r>
              <a:rPr lang="de-DE" sz="900" dirty="0">
                <a:latin typeface="Courier New" panose="02070309020205020404" pitchFamily="49" charset="0"/>
                <a:cs typeface="Courier New" panose="02070309020205020404" pitchFamily="49" charset="0"/>
              </a:rPr>
              <a:t>                     /translation="MWRSWRHGEVGSGVAGGENGKDAQQASSNSHGSHGSHGSNHPNG</a:t>
            </a:r>
          </a:p>
          <a:p>
            <a:r>
              <a:rPr lang="de-DE" sz="900" dirty="0">
                <a:latin typeface="Courier New" panose="02070309020205020404" pitchFamily="49" charset="0"/>
                <a:cs typeface="Courier New" panose="02070309020205020404" pitchFamily="49" charset="0"/>
              </a:rPr>
              <a:t>                     NHGGSSDNVGSSHDERSSSDREQERGQVQRRKRRHARMHEKHASNHAASSVARPSRLT...“ </a:t>
            </a:r>
            <a:endParaRPr lang="en-US" sz="900" dirty="0">
              <a:latin typeface="Courier New" panose="02070309020205020404" pitchFamily="49" charset="0"/>
              <a:cs typeface="Courier New" panose="02070309020205020404" pitchFamily="49" charset="0"/>
            </a:endParaRPr>
          </a:p>
        </p:txBody>
      </p:sp>
      <p:sp>
        <p:nvSpPr>
          <p:cNvPr id="6" name="Rectangle 5"/>
          <p:cNvSpPr/>
          <p:nvPr/>
        </p:nvSpPr>
        <p:spPr>
          <a:xfrm>
            <a:off x="2609851" y="1499704"/>
            <a:ext cx="6557963" cy="1200329"/>
          </a:xfrm>
          <a:prstGeom prst="rect">
            <a:avLst/>
          </a:prstGeom>
        </p:spPr>
        <p:txBody>
          <a:bodyPr wrap="square">
            <a:spAutoFit/>
          </a:bodyPr>
          <a:lstStyle/>
          <a:p>
            <a:r>
              <a:rPr lang="de-DE" sz="900" dirty="0">
                <a:latin typeface="Courier New" panose="02070309020205020404" pitchFamily="49" charset="0"/>
                <a:cs typeface="Courier New" panose="02070309020205020404" pitchFamily="49" charset="0"/>
              </a:rPr>
              <a:t> CDS             96094..97215</a:t>
            </a:r>
          </a:p>
          <a:p>
            <a:r>
              <a:rPr lang="de-DE" sz="900" dirty="0">
                <a:latin typeface="Courier New" panose="02070309020205020404" pitchFamily="49" charset="0"/>
                <a:cs typeface="Courier New" panose="02070309020205020404" pitchFamily="49" charset="0"/>
              </a:rPr>
              <a:t>                     /locus_tag="PTSG_00022"</a:t>
            </a:r>
          </a:p>
          <a:p>
            <a:r>
              <a:rPr lang="de-DE" sz="900" dirty="0">
                <a:latin typeface="Courier New" panose="02070309020205020404" pitchFamily="49" charset="0"/>
                <a:cs typeface="Courier New" panose="02070309020205020404" pitchFamily="49" charset="0"/>
              </a:rPr>
              <a:t>                     /codon_start=1</a:t>
            </a:r>
          </a:p>
          <a:p>
            <a:r>
              <a:rPr lang="en-US" sz="900" dirty="0">
                <a:latin typeface="Courier New" panose="02070309020205020404" pitchFamily="49" charset="0"/>
                <a:cs typeface="Courier New" panose="02070309020205020404" pitchFamily="49" charset="0"/>
              </a:rPr>
              <a:t>                     /product="hypothetical protein"</a:t>
            </a:r>
          </a:p>
          <a:p>
            <a:r>
              <a:rPr lang="de-DE" sz="900" dirty="0">
                <a:latin typeface="Courier New" panose="02070309020205020404" pitchFamily="49" charset="0"/>
                <a:cs typeface="Courier New" panose="02070309020205020404" pitchFamily="49" charset="0"/>
              </a:rPr>
              <a:t>                     /protein_id="EGD72006.1"</a:t>
            </a:r>
          </a:p>
          <a:p>
            <a:r>
              <a:rPr lang="de-DE" sz="900" dirty="0">
                <a:latin typeface="Courier New" panose="02070309020205020404" pitchFamily="49" charset="0"/>
                <a:cs typeface="Courier New" panose="02070309020205020404" pitchFamily="49" charset="0"/>
              </a:rPr>
              <a:t>                     /db_xref="GI:326426436"</a:t>
            </a:r>
          </a:p>
          <a:p>
            <a:r>
              <a:rPr lang="de-DE" sz="900" dirty="0">
                <a:latin typeface="Courier New" panose="02070309020205020404" pitchFamily="49" charset="0"/>
                <a:cs typeface="Courier New" panose="02070309020205020404" pitchFamily="49" charset="0"/>
              </a:rPr>
              <a:t>                     /translation="MVVAAGSGGASRPTNAPSCPLCPGGSVGGAVLMVVPLLVCIALL</a:t>
            </a:r>
          </a:p>
          <a:p>
            <a:r>
              <a:rPr lang="de-DE" sz="900" dirty="0">
                <a:latin typeface="Courier New" panose="02070309020205020404" pitchFamily="49" charset="0"/>
                <a:cs typeface="Courier New" panose="02070309020205020404" pitchFamily="49" charset="0"/>
              </a:rPr>
              <a:t>                     AGCLSVSSLWRRNKRQRHAPQYASTCASGRAKPNKRAAPRVQPDLRLPHQQQQPQHPQ...“</a:t>
            </a:r>
            <a:endParaRPr lang="en-US" sz="900" dirty="0">
              <a:latin typeface="Courier New" panose="02070309020205020404" pitchFamily="49" charset="0"/>
              <a:cs typeface="Courier New" panose="02070309020205020404" pitchFamily="49" charset="0"/>
            </a:endParaRPr>
          </a:p>
        </p:txBody>
      </p:sp>
      <p:sp>
        <p:nvSpPr>
          <p:cNvPr id="3" name="Title 2"/>
          <p:cNvSpPr>
            <a:spLocks noGrp="1"/>
          </p:cNvSpPr>
          <p:nvPr>
            <p:ph type="title"/>
          </p:nvPr>
        </p:nvSpPr>
        <p:spPr/>
        <p:txBody>
          <a:bodyPr/>
          <a:lstStyle/>
          <a:p>
            <a:r>
              <a:rPr lang="en-US" dirty="0"/>
              <a:t>Some more CDS examples</a:t>
            </a:r>
          </a:p>
        </p:txBody>
      </p:sp>
    </p:spTree>
    <p:extLst>
      <p:ext uri="{BB962C8B-B14F-4D97-AF65-F5344CB8AC3E}">
        <p14:creationId xmlns:p14="http://schemas.microsoft.com/office/powerpoint/2010/main" val="262165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D40A4-D921-ED4A-A674-5BB08CD7587A}"/>
              </a:ext>
            </a:extLst>
          </p:cNvPr>
          <p:cNvSpPr>
            <a:spLocks noGrp="1"/>
          </p:cNvSpPr>
          <p:nvPr>
            <p:ph type="title"/>
          </p:nvPr>
        </p:nvSpPr>
        <p:spPr>
          <a:xfrm>
            <a:off x="838200" y="32694"/>
            <a:ext cx="10515600" cy="1325563"/>
          </a:xfrm>
        </p:spPr>
        <p:txBody>
          <a:bodyPr/>
          <a:lstStyle/>
          <a:p>
            <a:r>
              <a:rPr lang="en-US" dirty="0"/>
              <a:t>Handling ‘Duplicate’ Entries</a:t>
            </a:r>
          </a:p>
        </p:txBody>
      </p:sp>
      <p:pic>
        <p:nvPicPr>
          <p:cNvPr id="4" name="Picture 3">
            <a:extLst>
              <a:ext uri="{FF2B5EF4-FFF2-40B4-BE49-F238E27FC236}">
                <a16:creationId xmlns:a16="http://schemas.microsoft.com/office/drawing/2014/main" id="{CA379B2C-DB95-BE49-8A28-F48554FF6007}"/>
              </a:ext>
            </a:extLst>
          </p:cNvPr>
          <p:cNvPicPr>
            <a:picLocks noChangeAspect="1"/>
          </p:cNvPicPr>
          <p:nvPr/>
        </p:nvPicPr>
        <p:blipFill>
          <a:blip r:embed="rId2"/>
          <a:stretch>
            <a:fillRect/>
          </a:stretch>
        </p:blipFill>
        <p:spPr>
          <a:xfrm>
            <a:off x="6246376" y="1272516"/>
            <a:ext cx="5537095" cy="3966874"/>
          </a:xfrm>
          <a:prstGeom prst="rect">
            <a:avLst/>
          </a:prstGeom>
        </p:spPr>
      </p:pic>
      <p:pic>
        <p:nvPicPr>
          <p:cNvPr id="6" name="Picture 5">
            <a:extLst>
              <a:ext uri="{FF2B5EF4-FFF2-40B4-BE49-F238E27FC236}">
                <a16:creationId xmlns:a16="http://schemas.microsoft.com/office/drawing/2014/main" id="{34497C0B-B658-4E4A-A1E5-8E9114871352}"/>
              </a:ext>
            </a:extLst>
          </p:cNvPr>
          <p:cNvPicPr>
            <a:picLocks noChangeAspect="1"/>
          </p:cNvPicPr>
          <p:nvPr/>
        </p:nvPicPr>
        <p:blipFill>
          <a:blip r:embed="rId3"/>
          <a:stretch>
            <a:fillRect/>
          </a:stretch>
        </p:blipFill>
        <p:spPr>
          <a:xfrm>
            <a:off x="226336" y="1417554"/>
            <a:ext cx="5292424" cy="3762461"/>
          </a:xfrm>
          <a:prstGeom prst="rect">
            <a:avLst/>
          </a:prstGeom>
        </p:spPr>
      </p:pic>
      <p:cxnSp>
        <p:nvCxnSpPr>
          <p:cNvPr id="8" name="Straight Arrow Connector 7">
            <a:extLst>
              <a:ext uri="{FF2B5EF4-FFF2-40B4-BE49-F238E27FC236}">
                <a16:creationId xmlns:a16="http://schemas.microsoft.com/office/drawing/2014/main" id="{F591C20F-3FAD-BA47-B7D8-B676537A2A96}"/>
              </a:ext>
            </a:extLst>
          </p:cNvPr>
          <p:cNvCxnSpPr>
            <a:cxnSpLocks/>
          </p:cNvCxnSpPr>
          <p:nvPr/>
        </p:nvCxnSpPr>
        <p:spPr>
          <a:xfrm>
            <a:off x="3379717" y="3070958"/>
            <a:ext cx="4232366" cy="0"/>
          </a:xfrm>
          <a:prstGeom prst="straightConnector1">
            <a:avLst/>
          </a:prstGeom>
          <a:ln w="38100">
            <a:headEnd type="triangle"/>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07974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D40A4-D921-ED4A-A674-5BB08CD7587A}"/>
              </a:ext>
            </a:extLst>
          </p:cNvPr>
          <p:cNvSpPr>
            <a:spLocks noGrp="1"/>
          </p:cNvSpPr>
          <p:nvPr>
            <p:ph type="title"/>
          </p:nvPr>
        </p:nvSpPr>
        <p:spPr>
          <a:xfrm>
            <a:off x="838200" y="32694"/>
            <a:ext cx="10515600" cy="1325563"/>
          </a:xfrm>
        </p:spPr>
        <p:txBody>
          <a:bodyPr/>
          <a:lstStyle/>
          <a:p>
            <a:r>
              <a:rPr lang="en-US" dirty="0"/>
              <a:t>Handling ‘Duplicate’ Entries</a:t>
            </a:r>
          </a:p>
        </p:txBody>
      </p:sp>
      <p:pic>
        <p:nvPicPr>
          <p:cNvPr id="4" name="Picture 3">
            <a:extLst>
              <a:ext uri="{FF2B5EF4-FFF2-40B4-BE49-F238E27FC236}">
                <a16:creationId xmlns:a16="http://schemas.microsoft.com/office/drawing/2014/main" id="{CA379B2C-DB95-BE49-8A28-F48554FF6007}"/>
              </a:ext>
            </a:extLst>
          </p:cNvPr>
          <p:cNvPicPr>
            <a:picLocks noChangeAspect="1"/>
          </p:cNvPicPr>
          <p:nvPr/>
        </p:nvPicPr>
        <p:blipFill>
          <a:blip r:embed="rId2"/>
          <a:stretch>
            <a:fillRect/>
          </a:stretch>
        </p:blipFill>
        <p:spPr>
          <a:xfrm>
            <a:off x="6246376" y="1272516"/>
            <a:ext cx="5537095" cy="3966874"/>
          </a:xfrm>
          <a:prstGeom prst="rect">
            <a:avLst/>
          </a:prstGeom>
        </p:spPr>
      </p:pic>
      <p:pic>
        <p:nvPicPr>
          <p:cNvPr id="6" name="Picture 5">
            <a:extLst>
              <a:ext uri="{FF2B5EF4-FFF2-40B4-BE49-F238E27FC236}">
                <a16:creationId xmlns:a16="http://schemas.microsoft.com/office/drawing/2014/main" id="{34497C0B-B658-4E4A-A1E5-8E9114871352}"/>
              </a:ext>
            </a:extLst>
          </p:cNvPr>
          <p:cNvPicPr>
            <a:picLocks noChangeAspect="1"/>
          </p:cNvPicPr>
          <p:nvPr/>
        </p:nvPicPr>
        <p:blipFill>
          <a:blip r:embed="rId3"/>
          <a:stretch>
            <a:fillRect/>
          </a:stretch>
        </p:blipFill>
        <p:spPr>
          <a:xfrm>
            <a:off x="226336" y="1417554"/>
            <a:ext cx="5292424" cy="3762461"/>
          </a:xfrm>
          <a:prstGeom prst="rect">
            <a:avLst/>
          </a:prstGeom>
        </p:spPr>
      </p:pic>
      <p:cxnSp>
        <p:nvCxnSpPr>
          <p:cNvPr id="8" name="Straight Arrow Connector 7">
            <a:extLst>
              <a:ext uri="{FF2B5EF4-FFF2-40B4-BE49-F238E27FC236}">
                <a16:creationId xmlns:a16="http://schemas.microsoft.com/office/drawing/2014/main" id="{F591C20F-3FAD-BA47-B7D8-B676537A2A96}"/>
              </a:ext>
            </a:extLst>
          </p:cNvPr>
          <p:cNvCxnSpPr>
            <a:cxnSpLocks/>
          </p:cNvCxnSpPr>
          <p:nvPr/>
        </p:nvCxnSpPr>
        <p:spPr>
          <a:xfrm>
            <a:off x="3379717" y="3070958"/>
            <a:ext cx="4232366" cy="0"/>
          </a:xfrm>
          <a:prstGeom prst="straightConnector1">
            <a:avLst/>
          </a:prstGeom>
          <a:ln w="38100">
            <a:headEnd type="triangle"/>
            <a:tailEnd type="triangle"/>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9C6E4057-FAA3-6D40-9416-25AEE87BEE15}"/>
              </a:ext>
            </a:extLst>
          </p:cNvPr>
          <p:cNvSpPr txBox="1"/>
          <p:nvPr/>
        </p:nvSpPr>
        <p:spPr>
          <a:xfrm>
            <a:off x="226336" y="5343792"/>
            <a:ext cx="11557135" cy="1477328"/>
          </a:xfrm>
          <a:prstGeom prst="rect">
            <a:avLst/>
          </a:prstGeom>
          <a:noFill/>
        </p:spPr>
        <p:txBody>
          <a:bodyPr wrap="square" rtlCol="0">
            <a:spAutoFit/>
          </a:bodyPr>
          <a:lstStyle/>
          <a:p>
            <a:pPr marL="285750" indent="-285750">
              <a:buFont typeface="Arial" panose="020B0604020202020204" pitchFamily="34" charset="0"/>
              <a:buChar char="•"/>
            </a:pPr>
            <a:r>
              <a:rPr lang="en-US" dirty="0"/>
              <a:t>The specific sequences were annotated by the </a:t>
            </a:r>
            <a:r>
              <a:rPr lang="en-US" dirty="0" err="1"/>
              <a:t>RefSeq</a:t>
            </a:r>
            <a:r>
              <a:rPr lang="en-US" dirty="0"/>
              <a:t> genome annotation pipeline (more info </a:t>
            </a:r>
            <a:r>
              <a:rPr lang="en-US" dirty="0">
                <a:hlinkClick r:id="rId4"/>
              </a:rPr>
              <a:t>here</a:t>
            </a:r>
            <a:r>
              <a:rPr lang="en-US" dirty="0"/>
              <a:t>), which is supposed to generate non-redundant annotations.</a:t>
            </a:r>
          </a:p>
          <a:p>
            <a:endParaRPr lang="en-US" dirty="0"/>
          </a:p>
          <a:p>
            <a:pPr marL="285750" indent="-285750">
              <a:buFont typeface="Arial" panose="020B0604020202020204" pitchFamily="34" charset="0"/>
              <a:buChar char="•"/>
            </a:pPr>
            <a:r>
              <a:rPr lang="en-US" b="1" dirty="0"/>
              <a:t>Consider each CDS entry listed in the file one time, regardless of whether there are other CDS entries that are similar/identical/overlapping.</a:t>
            </a:r>
            <a:endParaRPr lang="en-US" dirty="0"/>
          </a:p>
        </p:txBody>
      </p:sp>
    </p:spTree>
    <p:extLst>
      <p:ext uri="{BB962C8B-B14F-4D97-AF65-F5344CB8AC3E}">
        <p14:creationId xmlns:p14="http://schemas.microsoft.com/office/powerpoint/2010/main" val="1018360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365127"/>
            <a:ext cx="8127598" cy="1325563"/>
          </a:xfrm>
        </p:spPr>
        <p:txBody>
          <a:bodyPr/>
          <a:lstStyle/>
          <a:p>
            <a:r>
              <a:rPr lang="en-US" dirty="0"/>
              <a:t>Computing a TSS site weight matrix</a:t>
            </a:r>
          </a:p>
        </p:txBody>
      </p:sp>
      <p:cxnSp>
        <p:nvCxnSpPr>
          <p:cNvPr id="4" name="Straight Connector 3"/>
          <p:cNvCxnSpPr/>
          <p:nvPr/>
        </p:nvCxnSpPr>
        <p:spPr>
          <a:xfrm flipV="1">
            <a:off x="2583084" y="2911034"/>
            <a:ext cx="7040880"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7" name="Bent-Up Arrow 6"/>
          <p:cNvSpPr/>
          <p:nvPr/>
        </p:nvSpPr>
        <p:spPr>
          <a:xfrm rot="16200000">
            <a:off x="3514743" y="2124286"/>
            <a:ext cx="537175" cy="731520"/>
          </a:xfrm>
          <a:prstGeom prst="bentUpArrow">
            <a:avLst>
              <a:gd name="adj1" fmla="val 9524"/>
              <a:gd name="adj2" fmla="val 23810"/>
              <a:gd name="adj3" fmla="val 25000"/>
            </a:avLst>
          </a:prstGeom>
          <a:solidFill>
            <a:schemeClr val="tx1"/>
          </a:solidFill>
          <a:ln>
            <a:solidFill>
              <a:schemeClr val="tx1"/>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Bent-Up Arrow 7"/>
          <p:cNvSpPr/>
          <p:nvPr/>
        </p:nvSpPr>
        <p:spPr>
          <a:xfrm rot="5400000">
            <a:off x="7783668" y="3186914"/>
            <a:ext cx="537175" cy="731520"/>
          </a:xfrm>
          <a:prstGeom prst="bentUpArrow">
            <a:avLst>
              <a:gd name="adj1" fmla="val 9524"/>
              <a:gd name="adj2" fmla="val 23810"/>
              <a:gd name="adj3" fmla="val 25000"/>
            </a:avLst>
          </a:prstGeom>
          <a:solidFill>
            <a:schemeClr val="tx1"/>
          </a:solidFill>
          <a:ln>
            <a:solidFill>
              <a:schemeClr val="tx1"/>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269523" y="1897454"/>
            <a:ext cx="296092" cy="369332"/>
          </a:xfrm>
          <a:prstGeom prst="rect">
            <a:avLst/>
          </a:prstGeom>
          <a:noFill/>
        </p:spPr>
        <p:txBody>
          <a:bodyPr wrap="square" rtlCol="0">
            <a:spAutoFit/>
          </a:bodyPr>
          <a:lstStyle/>
          <a:p>
            <a:r>
              <a:rPr lang="en-US" dirty="0"/>
              <a:t>0</a:t>
            </a:r>
          </a:p>
        </p:txBody>
      </p:sp>
      <p:sp>
        <p:nvSpPr>
          <p:cNvPr id="11" name="TextBox 10"/>
          <p:cNvSpPr txBox="1"/>
          <p:nvPr/>
        </p:nvSpPr>
        <p:spPr>
          <a:xfrm>
            <a:off x="2717075" y="1897454"/>
            <a:ext cx="552449" cy="369332"/>
          </a:xfrm>
          <a:prstGeom prst="rect">
            <a:avLst/>
          </a:prstGeom>
          <a:noFill/>
        </p:spPr>
        <p:txBody>
          <a:bodyPr wrap="square" rtlCol="0">
            <a:spAutoFit/>
          </a:bodyPr>
          <a:lstStyle/>
          <a:p>
            <a:r>
              <a:rPr lang="en-US" dirty="0"/>
              <a:t>-10</a:t>
            </a:r>
          </a:p>
        </p:txBody>
      </p:sp>
      <p:sp>
        <p:nvSpPr>
          <p:cNvPr id="12" name="TextBox 11"/>
          <p:cNvSpPr txBox="1"/>
          <p:nvPr/>
        </p:nvSpPr>
        <p:spPr>
          <a:xfrm>
            <a:off x="3593741" y="1897181"/>
            <a:ext cx="552449" cy="369332"/>
          </a:xfrm>
          <a:prstGeom prst="rect">
            <a:avLst/>
          </a:prstGeom>
          <a:noFill/>
        </p:spPr>
        <p:txBody>
          <a:bodyPr wrap="square" rtlCol="0">
            <a:spAutoFit/>
          </a:bodyPr>
          <a:lstStyle/>
          <a:p>
            <a:r>
              <a:rPr lang="en-US" dirty="0"/>
              <a:t>+10</a:t>
            </a:r>
          </a:p>
        </p:txBody>
      </p:sp>
      <p:sp>
        <p:nvSpPr>
          <p:cNvPr id="13" name="TextBox 12"/>
          <p:cNvSpPr txBox="1"/>
          <p:nvPr/>
        </p:nvSpPr>
        <p:spPr>
          <a:xfrm>
            <a:off x="8265070" y="2398163"/>
            <a:ext cx="296092" cy="369332"/>
          </a:xfrm>
          <a:prstGeom prst="rect">
            <a:avLst/>
          </a:prstGeom>
          <a:noFill/>
        </p:spPr>
        <p:txBody>
          <a:bodyPr wrap="square" rtlCol="0">
            <a:spAutoFit/>
          </a:bodyPr>
          <a:lstStyle/>
          <a:p>
            <a:r>
              <a:rPr lang="en-US" dirty="0"/>
              <a:t>0</a:t>
            </a:r>
          </a:p>
        </p:txBody>
      </p:sp>
      <p:sp>
        <p:nvSpPr>
          <p:cNvPr id="14" name="TextBox 13"/>
          <p:cNvSpPr txBox="1"/>
          <p:nvPr/>
        </p:nvSpPr>
        <p:spPr>
          <a:xfrm>
            <a:off x="7712622" y="2398163"/>
            <a:ext cx="552449" cy="369332"/>
          </a:xfrm>
          <a:prstGeom prst="rect">
            <a:avLst/>
          </a:prstGeom>
          <a:noFill/>
        </p:spPr>
        <p:txBody>
          <a:bodyPr wrap="square" rtlCol="0">
            <a:spAutoFit/>
          </a:bodyPr>
          <a:lstStyle/>
          <a:p>
            <a:r>
              <a:rPr lang="en-US" dirty="0"/>
              <a:t>+10</a:t>
            </a:r>
          </a:p>
        </p:txBody>
      </p:sp>
      <p:sp>
        <p:nvSpPr>
          <p:cNvPr id="15" name="TextBox 14"/>
          <p:cNvSpPr txBox="1"/>
          <p:nvPr/>
        </p:nvSpPr>
        <p:spPr>
          <a:xfrm>
            <a:off x="8590234" y="2389964"/>
            <a:ext cx="552449" cy="369332"/>
          </a:xfrm>
          <a:prstGeom prst="rect">
            <a:avLst/>
          </a:prstGeom>
          <a:noFill/>
        </p:spPr>
        <p:txBody>
          <a:bodyPr wrap="square" rtlCol="0">
            <a:spAutoFit/>
          </a:bodyPr>
          <a:lstStyle/>
          <a:p>
            <a:r>
              <a:rPr lang="en-US" dirty="0"/>
              <a:t>-10</a:t>
            </a:r>
          </a:p>
        </p:txBody>
      </p:sp>
      <p:cxnSp>
        <p:nvCxnSpPr>
          <p:cNvPr id="16" name="Straight Connector 15"/>
          <p:cNvCxnSpPr/>
          <p:nvPr/>
        </p:nvCxnSpPr>
        <p:spPr>
          <a:xfrm flipV="1">
            <a:off x="2583084" y="3112420"/>
            <a:ext cx="7040880"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413760" y="2758634"/>
            <a:ext cx="2037806" cy="52527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858001" y="2758634"/>
            <a:ext cx="1563189" cy="52527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264679" y="2651937"/>
            <a:ext cx="552449" cy="369332"/>
          </a:xfrm>
          <a:prstGeom prst="rect">
            <a:avLst/>
          </a:prstGeom>
          <a:noFill/>
        </p:spPr>
        <p:txBody>
          <a:bodyPr wrap="square" rtlCol="0">
            <a:spAutoFit/>
          </a:bodyPr>
          <a:lstStyle/>
          <a:p>
            <a:r>
              <a:rPr lang="en-US" dirty="0"/>
              <a:t>5’</a:t>
            </a:r>
          </a:p>
        </p:txBody>
      </p:sp>
      <p:sp>
        <p:nvSpPr>
          <p:cNvPr id="18" name="TextBox 17"/>
          <p:cNvSpPr txBox="1"/>
          <p:nvPr/>
        </p:nvSpPr>
        <p:spPr>
          <a:xfrm>
            <a:off x="2264679" y="2974972"/>
            <a:ext cx="552449" cy="369332"/>
          </a:xfrm>
          <a:prstGeom prst="rect">
            <a:avLst/>
          </a:prstGeom>
          <a:noFill/>
        </p:spPr>
        <p:txBody>
          <a:bodyPr wrap="square" rtlCol="0">
            <a:spAutoFit/>
          </a:bodyPr>
          <a:lstStyle/>
          <a:p>
            <a:r>
              <a:rPr lang="en-US" dirty="0"/>
              <a:t>3’</a:t>
            </a:r>
          </a:p>
        </p:txBody>
      </p:sp>
      <p:sp>
        <p:nvSpPr>
          <p:cNvPr id="19" name="TextBox 18"/>
          <p:cNvSpPr txBox="1"/>
          <p:nvPr/>
        </p:nvSpPr>
        <p:spPr>
          <a:xfrm>
            <a:off x="9647593" y="2651937"/>
            <a:ext cx="552449" cy="369332"/>
          </a:xfrm>
          <a:prstGeom prst="rect">
            <a:avLst/>
          </a:prstGeom>
          <a:noFill/>
        </p:spPr>
        <p:txBody>
          <a:bodyPr wrap="square" rtlCol="0">
            <a:spAutoFit/>
          </a:bodyPr>
          <a:lstStyle/>
          <a:p>
            <a:r>
              <a:rPr lang="en-US" dirty="0"/>
              <a:t>3’</a:t>
            </a:r>
          </a:p>
        </p:txBody>
      </p:sp>
      <p:sp>
        <p:nvSpPr>
          <p:cNvPr id="20" name="TextBox 19"/>
          <p:cNvSpPr txBox="1"/>
          <p:nvPr/>
        </p:nvSpPr>
        <p:spPr>
          <a:xfrm>
            <a:off x="9647593" y="2974972"/>
            <a:ext cx="552449" cy="369332"/>
          </a:xfrm>
          <a:prstGeom prst="rect">
            <a:avLst/>
          </a:prstGeom>
          <a:noFill/>
        </p:spPr>
        <p:txBody>
          <a:bodyPr wrap="square" rtlCol="0">
            <a:spAutoFit/>
          </a:bodyPr>
          <a:lstStyle/>
          <a:p>
            <a:r>
              <a:rPr lang="en-US" dirty="0"/>
              <a:t>5’</a:t>
            </a:r>
          </a:p>
        </p:txBody>
      </p:sp>
      <p:cxnSp>
        <p:nvCxnSpPr>
          <p:cNvPr id="21" name="Straight Connector 20"/>
          <p:cNvCxnSpPr/>
          <p:nvPr/>
        </p:nvCxnSpPr>
        <p:spPr>
          <a:xfrm flipV="1">
            <a:off x="3002183" y="2908278"/>
            <a:ext cx="914400" cy="0"/>
          </a:xfrm>
          <a:prstGeom prst="line">
            <a:avLst/>
          </a:prstGeom>
          <a:ln w="1270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8004358" y="3103692"/>
            <a:ext cx="914400" cy="0"/>
          </a:xfrm>
          <a:prstGeom prst="line">
            <a:avLst/>
          </a:prstGeom>
          <a:ln w="127000">
            <a:solidFill>
              <a:schemeClr val="accent4"/>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TextBox 23"/>
              <p:cNvSpPr txBox="1"/>
              <p:nvPr/>
            </p:nvSpPr>
            <p:spPr>
              <a:xfrm>
                <a:off x="2152650" y="3783540"/>
                <a:ext cx="8264530" cy="3028971"/>
              </a:xfrm>
              <a:prstGeom prst="rect">
                <a:avLst/>
              </a:prstGeom>
              <a:noFill/>
            </p:spPr>
            <p:txBody>
              <a:bodyPr wrap="square" rtlCol="0">
                <a:spAutoFit/>
              </a:bodyPr>
              <a:lstStyle/>
              <a:p>
                <a:pPr>
                  <a:spcBef>
                    <a:spcPts val="600"/>
                  </a:spcBef>
                </a:pPr>
                <a:r>
                  <a:rPr lang="en-US" b="1" dirty="0"/>
                  <a:t>Step 0</a:t>
                </a:r>
                <a:r>
                  <a:rPr lang="en-US" dirty="0"/>
                  <a:t>: Compute background nucleotide frequencies (genome + reverse complement).</a:t>
                </a:r>
                <a:endParaRPr lang="en-US" b="1" dirty="0"/>
              </a:p>
              <a:p>
                <a:pPr>
                  <a:spcBef>
                    <a:spcPts val="600"/>
                  </a:spcBef>
                </a:pPr>
                <a:r>
                  <a:rPr lang="en-US" b="1" dirty="0"/>
                  <a:t>Step 1</a:t>
                </a:r>
                <a:r>
                  <a:rPr lang="en-US" dirty="0"/>
                  <a:t>: Count matrix – record the number of times each nucleotide shows up at each motif position (-10 to +10).</a:t>
                </a:r>
              </a:p>
              <a:p>
                <a:pPr>
                  <a:spcBef>
                    <a:spcPts val="600"/>
                  </a:spcBef>
                </a:pPr>
                <a:r>
                  <a:rPr lang="en-US" b="1" dirty="0"/>
                  <a:t>Step 2</a:t>
                </a:r>
                <a:r>
                  <a:rPr lang="en-US" dirty="0"/>
                  <a:t>: Frequency matrix – proportion of times each nucleotide shows up at each motif position (-10 to +10).</a:t>
                </a:r>
              </a:p>
              <a:p>
                <a:pPr>
                  <a:spcBef>
                    <a:spcPts val="600"/>
                  </a:spcBef>
                </a:pPr>
                <a:r>
                  <a:rPr lang="en-US" b="1" dirty="0"/>
                  <a:t>Step 3</a:t>
                </a:r>
                <a:r>
                  <a:rPr lang="en-US" dirty="0"/>
                  <a:t>: Weight matrix</a:t>
                </a:r>
              </a:p>
              <a:p>
                <a:pPr marL="742950" lvl="1" indent="-285750">
                  <a:buFont typeface="Arial" panose="020B0604020202020204" pitchFamily="34" charset="0"/>
                  <a:buChar char="•"/>
                </a:pPr>
                <a14:m>
                  <m:oMath xmlns:m="http://schemas.openxmlformats.org/officeDocument/2006/math">
                    <m:sSub>
                      <m:sSubPr>
                        <m:ctrlPr>
                          <a:rPr lang="en-US" i="1">
                            <a:latin typeface="Cambria Math" panose="02040503050406030204" pitchFamily="18" charset="0"/>
                          </a:rPr>
                        </m:ctrlPr>
                      </m:sSubPr>
                      <m:e>
                        <m:r>
                          <m:rPr>
                            <m:sty m:val="p"/>
                          </m:rPr>
                          <a:rPr lang="en-US">
                            <a:latin typeface="Cambria Math" panose="02040503050406030204" pitchFamily="18" charset="0"/>
                          </a:rPr>
                          <m:t>weight</m:t>
                        </m:r>
                        <m:r>
                          <a:rPr lang="en-US" i="1">
                            <a:latin typeface="Cambria Math" panose="02040503050406030204" pitchFamily="18" charset="0"/>
                          </a:rPr>
                          <m:t>= </m:t>
                        </m:r>
                        <m:r>
                          <m:rPr>
                            <m:sty m:val="p"/>
                          </m:rPr>
                          <a:rPr lang="en-US">
                            <a:latin typeface="Cambria Math" panose="02040503050406030204" pitchFamily="18" charset="0"/>
                          </a:rPr>
                          <m:t>log</m:t>
                        </m:r>
                      </m:e>
                      <m:sub>
                        <m:r>
                          <a:rPr lang="en-US" i="1">
                            <a:latin typeface="Cambria Math" panose="02040503050406030204" pitchFamily="18" charset="0"/>
                          </a:rPr>
                          <m:t>2</m:t>
                        </m:r>
                      </m:sub>
                    </m:sSub>
                    <m:d>
                      <m:dPr>
                        <m:ctrlPr>
                          <a:rPr lang="en-US" i="1">
                            <a:latin typeface="Cambria Math" panose="02040503050406030204" pitchFamily="18" charset="0"/>
                          </a:rPr>
                        </m:ctrlPr>
                      </m:dPr>
                      <m:e>
                        <m:f>
                          <m:fPr>
                            <m:ctrlPr>
                              <a:rPr lang="en-US" i="1">
                                <a:latin typeface="Cambria Math" panose="02040503050406030204" pitchFamily="18" charset="0"/>
                              </a:rPr>
                            </m:ctrlPr>
                          </m:fPr>
                          <m:num>
                            <m:r>
                              <m:rPr>
                                <m:sty m:val="p"/>
                              </m:rPr>
                              <a:rPr lang="en-US">
                                <a:latin typeface="Cambria Math" panose="02040503050406030204" pitchFamily="18" charset="0"/>
                              </a:rPr>
                              <m:t>nt</m:t>
                            </m:r>
                            <m:r>
                              <a:rPr lang="en-US">
                                <a:latin typeface="Cambria Math" panose="02040503050406030204" pitchFamily="18" charset="0"/>
                              </a:rPr>
                              <m:t> </m:t>
                            </m:r>
                            <m:r>
                              <m:rPr>
                                <m:sty m:val="p"/>
                              </m:rPr>
                              <a:rPr lang="en-US">
                                <a:latin typeface="Cambria Math" panose="02040503050406030204" pitchFamily="18" charset="0"/>
                              </a:rPr>
                              <m:t>frequency</m:t>
                            </m:r>
                            <m:r>
                              <a:rPr lang="en-US">
                                <a:latin typeface="Cambria Math" panose="02040503050406030204" pitchFamily="18" charset="0"/>
                              </a:rPr>
                              <m:t> </m:t>
                            </m:r>
                            <m:r>
                              <m:rPr>
                                <m:sty m:val="p"/>
                              </m:rPr>
                              <a:rPr lang="en-US">
                                <a:latin typeface="Cambria Math" panose="02040503050406030204" pitchFamily="18" charset="0"/>
                              </a:rPr>
                              <m:t>at</m:t>
                            </m:r>
                            <m:r>
                              <a:rPr lang="en-US">
                                <a:latin typeface="Cambria Math" panose="02040503050406030204" pitchFamily="18" charset="0"/>
                              </a:rPr>
                              <m:t> </m:t>
                            </m:r>
                            <m:r>
                              <m:rPr>
                                <m:sty m:val="p"/>
                              </m:rPr>
                              <a:rPr lang="en-US">
                                <a:latin typeface="Cambria Math" panose="02040503050406030204" pitchFamily="18" charset="0"/>
                              </a:rPr>
                              <m:t>motif</m:t>
                            </m:r>
                            <m:r>
                              <a:rPr lang="en-US">
                                <a:latin typeface="Cambria Math" panose="02040503050406030204" pitchFamily="18" charset="0"/>
                              </a:rPr>
                              <m:t> </m:t>
                            </m:r>
                            <m:r>
                              <m:rPr>
                                <m:sty m:val="p"/>
                              </m:rPr>
                              <a:rPr lang="en-US">
                                <a:latin typeface="Cambria Math" panose="02040503050406030204" pitchFamily="18" charset="0"/>
                              </a:rPr>
                              <m:t>position</m:t>
                            </m:r>
                          </m:num>
                          <m:den>
                            <m:r>
                              <m:rPr>
                                <m:sty m:val="p"/>
                              </m:rPr>
                              <a:rPr lang="en-US">
                                <a:latin typeface="Cambria Math" panose="02040503050406030204" pitchFamily="18" charset="0"/>
                              </a:rPr>
                              <m:t>nt</m:t>
                            </m:r>
                            <m:r>
                              <a:rPr lang="en-US">
                                <a:latin typeface="Cambria Math" panose="02040503050406030204" pitchFamily="18" charset="0"/>
                              </a:rPr>
                              <m:t> </m:t>
                            </m:r>
                            <m:r>
                              <m:rPr>
                                <m:sty m:val="p"/>
                              </m:rPr>
                              <a:rPr lang="en-US">
                                <a:latin typeface="Cambria Math" panose="02040503050406030204" pitchFamily="18" charset="0"/>
                              </a:rPr>
                              <m:t>background</m:t>
                            </m:r>
                            <m:r>
                              <a:rPr lang="en-US">
                                <a:latin typeface="Cambria Math" panose="02040503050406030204" pitchFamily="18" charset="0"/>
                              </a:rPr>
                              <m:t> </m:t>
                            </m:r>
                            <m:r>
                              <m:rPr>
                                <m:sty m:val="p"/>
                              </m:rPr>
                              <a:rPr lang="en-US">
                                <a:latin typeface="Cambria Math" panose="02040503050406030204" pitchFamily="18" charset="0"/>
                              </a:rPr>
                              <m:t>frequency</m:t>
                            </m:r>
                          </m:den>
                        </m:f>
                      </m:e>
                    </m:d>
                  </m:oMath>
                </a14:m>
                <a:endParaRPr lang="en-US" dirty="0"/>
              </a:p>
              <a:p>
                <a:pPr marL="742950" lvl="1" indent="-285750">
                  <a:buFont typeface="Arial" panose="020B0604020202020204" pitchFamily="34" charset="0"/>
                  <a:buChar char="•"/>
                </a:pPr>
                <a:r>
                  <a:rPr lang="en-US" dirty="0"/>
                  <a:t>If a </a:t>
                </a:r>
                <a:r>
                  <a:rPr lang="en-US" dirty="0" err="1"/>
                  <a:t>nt</a:t>
                </a:r>
                <a:r>
                  <a:rPr lang="en-US" dirty="0"/>
                  <a:t> has frequency zero, assign a weight of -99.0 (2</a:t>
                </a:r>
                <a:r>
                  <a:rPr lang="en-US" baseline="30000" dirty="0"/>
                  <a:t>-99</a:t>
                </a:r>
                <a:r>
                  <a:rPr lang="en-US" dirty="0"/>
                  <a:t> = 1.6x10</a:t>
                </a:r>
                <a:r>
                  <a:rPr lang="en-US" baseline="30000" dirty="0"/>
                  <a:t>-30</a:t>
                </a:r>
                <a:r>
                  <a:rPr lang="en-US" dirty="0"/>
                  <a:t> ≈ 0)</a:t>
                </a:r>
              </a:p>
              <a:p>
                <a:endParaRPr lang="en-US" dirty="0"/>
              </a:p>
            </p:txBody>
          </p:sp>
        </mc:Choice>
        <mc:Fallback xmlns="">
          <p:sp>
            <p:nvSpPr>
              <p:cNvPr id="24" name="TextBox 23"/>
              <p:cNvSpPr txBox="1">
                <a:spLocks noRot="1" noChangeAspect="1" noMove="1" noResize="1" noEditPoints="1" noAdjustHandles="1" noChangeArrowheads="1" noChangeShapeType="1" noTextEdit="1"/>
              </p:cNvSpPr>
              <p:nvPr/>
            </p:nvSpPr>
            <p:spPr>
              <a:xfrm>
                <a:off x="2152650" y="3783540"/>
                <a:ext cx="8264530" cy="3028971"/>
              </a:xfrm>
              <a:prstGeom prst="rect">
                <a:avLst/>
              </a:prstGeom>
              <a:blipFill>
                <a:blip r:embed="rId3"/>
                <a:stretch>
                  <a:fillRect l="-614" t="-837"/>
                </a:stretch>
              </a:blipFill>
            </p:spPr>
            <p:txBody>
              <a:bodyPr/>
              <a:lstStyle/>
              <a:p>
                <a:r>
                  <a:rPr lang="en-US">
                    <a:noFill/>
                  </a:rPr>
                  <a:t> </a:t>
                </a:r>
              </a:p>
            </p:txBody>
          </p:sp>
        </mc:Fallback>
      </mc:AlternateContent>
    </p:spTree>
    <p:extLst>
      <p:ext uri="{BB962C8B-B14F-4D97-AF65-F5344CB8AC3E}">
        <p14:creationId xmlns:p14="http://schemas.microsoft.com/office/powerpoint/2010/main" val="382638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4">
                                            <p:txEl>
                                              <p:pRg st="3" end="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4">
                                            <p:txEl>
                                              <p:pRg st="4" end="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p:bldP spid="12" grpId="0"/>
      <p:bldP spid="13" grpId="0"/>
      <p:bldP spid="14" grpId="0"/>
      <p:bldP spid="15"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Computing site scores</a:t>
            </a:r>
          </a:p>
        </p:txBody>
      </p:sp>
      <p:cxnSp>
        <p:nvCxnSpPr>
          <p:cNvPr id="3" name="Straight Connector 2"/>
          <p:cNvCxnSpPr/>
          <p:nvPr/>
        </p:nvCxnSpPr>
        <p:spPr>
          <a:xfrm flipV="1">
            <a:off x="2583084" y="2911034"/>
            <a:ext cx="7040880"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4" name="Bent-Up Arrow 3"/>
          <p:cNvSpPr/>
          <p:nvPr/>
        </p:nvSpPr>
        <p:spPr>
          <a:xfrm rot="16200000">
            <a:off x="3514743" y="2124286"/>
            <a:ext cx="537175" cy="731520"/>
          </a:xfrm>
          <a:prstGeom prst="bentUpArrow">
            <a:avLst>
              <a:gd name="adj1" fmla="val 9524"/>
              <a:gd name="adj2" fmla="val 23810"/>
              <a:gd name="adj3" fmla="val 25000"/>
            </a:avLst>
          </a:prstGeom>
          <a:solidFill>
            <a:schemeClr val="tx1"/>
          </a:solidFill>
          <a:ln>
            <a:solidFill>
              <a:schemeClr val="tx1"/>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Bent-Up Arrow 4"/>
          <p:cNvSpPr/>
          <p:nvPr/>
        </p:nvSpPr>
        <p:spPr>
          <a:xfrm rot="5400000">
            <a:off x="7783668" y="3186914"/>
            <a:ext cx="537175" cy="731520"/>
          </a:xfrm>
          <a:prstGeom prst="bentUpArrow">
            <a:avLst>
              <a:gd name="adj1" fmla="val 9524"/>
              <a:gd name="adj2" fmla="val 23810"/>
              <a:gd name="adj3" fmla="val 25000"/>
            </a:avLst>
          </a:prstGeom>
          <a:solidFill>
            <a:schemeClr val="tx1"/>
          </a:solidFill>
          <a:ln>
            <a:solidFill>
              <a:schemeClr val="tx1"/>
            </a:solidFill>
          </a:ln>
          <a:scene3d>
            <a:camera prst="orthographicFront">
              <a:rot lat="0" lon="10799999"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269523" y="1897454"/>
            <a:ext cx="296092" cy="369332"/>
          </a:xfrm>
          <a:prstGeom prst="rect">
            <a:avLst/>
          </a:prstGeom>
          <a:noFill/>
        </p:spPr>
        <p:txBody>
          <a:bodyPr wrap="square" rtlCol="0">
            <a:spAutoFit/>
          </a:bodyPr>
          <a:lstStyle/>
          <a:p>
            <a:r>
              <a:rPr lang="en-US" dirty="0"/>
              <a:t>0</a:t>
            </a:r>
          </a:p>
        </p:txBody>
      </p:sp>
      <p:sp>
        <p:nvSpPr>
          <p:cNvPr id="7" name="TextBox 6"/>
          <p:cNvSpPr txBox="1"/>
          <p:nvPr/>
        </p:nvSpPr>
        <p:spPr>
          <a:xfrm>
            <a:off x="2717075" y="1897454"/>
            <a:ext cx="552449" cy="369332"/>
          </a:xfrm>
          <a:prstGeom prst="rect">
            <a:avLst/>
          </a:prstGeom>
          <a:noFill/>
        </p:spPr>
        <p:txBody>
          <a:bodyPr wrap="square" rtlCol="0">
            <a:spAutoFit/>
          </a:bodyPr>
          <a:lstStyle/>
          <a:p>
            <a:r>
              <a:rPr lang="en-US" dirty="0"/>
              <a:t>-10</a:t>
            </a:r>
          </a:p>
        </p:txBody>
      </p:sp>
      <p:sp>
        <p:nvSpPr>
          <p:cNvPr id="8" name="TextBox 7"/>
          <p:cNvSpPr txBox="1"/>
          <p:nvPr/>
        </p:nvSpPr>
        <p:spPr>
          <a:xfrm>
            <a:off x="3593741" y="1897181"/>
            <a:ext cx="552449" cy="369332"/>
          </a:xfrm>
          <a:prstGeom prst="rect">
            <a:avLst/>
          </a:prstGeom>
          <a:noFill/>
        </p:spPr>
        <p:txBody>
          <a:bodyPr wrap="square" rtlCol="0">
            <a:spAutoFit/>
          </a:bodyPr>
          <a:lstStyle/>
          <a:p>
            <a:r>
              <a:rPr lang="en-US" dirty="0"/>
              <a:t>+10</a:t>
            </a:r>
          </a:p>
        </p:txBody>
      </p:sp>
      <p:sp>
        <p:nvSpPr>
          <p:cNvPr id="9" name="TextBox 8"/>
          <p:cNvSpPr txBox="1"/>
          <p:nvPr/>
        </p:nvSpPr>
        <p:spPr>
          <a:xfrm>
            <a:off x="8265070" y="2398163"/>
            <a:ext cx="296092" cy="369332"/>
          </a:xfrm>
          <a:prstGeom prst="rect">
            <a:avLst/>
          </a:prstGeom>
          <a:noFill/>
        </p:spPr>
        <p:txBody>
          <a:bodyPr wrap="square" rtlCol="0">
            <a:spAutoFit/>
          </a:bodyPr>
          <a:lstStyle/>
          <a:p>
            <a:r>
              <a:rPr lang="en-US" dirty="0"/>
              <a:t>0</a:t>
            </a:r>
          </a:p>
        </p:txBody>
      </p:sp>
      <p:sp>
        <p:nvSpPr>
          <p:cNvPr id="10" name="TextBox 9"/>
          <p:cNvSpPr txBox="1"/>
          <p:nvPr/>
        </p:nvSpPr>
        <p:spPr>
          <a:xfrm>
            <a:off x="7712622" y="2398163"/>
            <a:ext cx="552449" cy="369332"/>
          </a:xfrm>
          <a:prstGeom prst="rect">
            <a:avLst/>
          </a:prstGeom>
          <a:noFill/>
        </p:spPr>
        <p:txBody>
          <a:bodyPr wrap="square" rtlCol="0">
            <a:spAutoFit/>
          </a:bodyPr>
          <a:lstStyle/>
          <a:p>
            <a:r>
              <a:rPr lang="en-US" dirty="0"/>
              <a:t>+10</a:t>
            </a:r>
          </a:p>
        </p:txBody>
      </p:sp>
      <p:sp>
        <p:nvSpPr>
          <p:cNvPr id="11" name="TextBox 10"/>
          <p:cNvSpPr txBox="1"/>
          <p:nvPr/>
        </p:nvSpPr>
        <p:spPr>
          <a:xfrm>
            <a:off x="8590234" y="2389964"/>
            <a:ext cx="552449" cy="369332"/>
          </a:xfrm>
          <a:prstGeom prst="rect">
            <a:avLst/>
          </a:prstGeom>
          <a:noFill/>
        </p:spPr>
        <p:txBody>
          <a:bodyPr wrap="square" rtlCol="0">
            <a:spAutoFit/>
          </a:bodyPr>
          <a:lstStyle/>
          <a:p>
            <a:r>
              <a:rPr lang="en-US" dirty="0"/>
              <a:t>-10</a:t>
            </a:r>
          </a:p>
        </p:txBody>
      </p:sp>
      <p:cxnSp>
        <p:nvCxnSpPr>
          <p:cNvPr id="12" name="Straight Connector 11"/>
          <p:cNvCxnSpPr/>
          <p:nvPr/>
        </p:nvCxnSpPr>
        <p:spPr>
          <a:xfrm flipV="1">
            <a:off x="2583084" y="3112420"/>
            <a:ext cx="7040880"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413760" y="2758634"/>
            <a:ext cx="2037806" cy="52527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858001" y="2758634"/>
            <a:ext cx="1563189" cy="525270"/>
          </a:xfrm>
          <a:prstGeom prst="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264679" y="2651937"/>
            <a:ext cx="552449" cy="369332"/>
          </a:xfrm>
          <a:prstGeom prst="rect">
            <a:avLst/>
          </a:prstGeom>
          <a:noFill/>
        </p:spPr>
        <p:txBody>
          <a:bodyPr wrap="square" rtlCol="0">
            <a:spAutoFit/>
          </a:bodyPr>
          <a:lstStyle/>
          <a:p>
            <a:r>
              <a:rPr lang="en-US" dirty="0"/>
              <a:t>5’</a:t>
            </a:r>
          </a:p>
        </p:txBody>
      </p:sp>
      <p:sp>
        <p:nvSpPr>
          <p:cNvPr id="16" name="TextBox 15"/>
          <p:cNvSpPr txBox="1"/>
          <p:nvPr/>
        </p:nvSpPr>
        <p:spPr>
          <a:xfrm>
            <a:off x="2264679" y="2974972"/>
            <a:ext cx="552449" cy="369332"/>
          </a:xfrm>
          <a:prstGeom prst="rect">
            <a:avLst/>
          </a:prstGeom>
          <a:noFill/>
        </p:spPr>
        <p:txBody>
          <a:bodyPr wrap="square" rtlCol="0">
            <a:spAutoFit/>
          </a:bodyPr>
          <a:lstStyle/>
          <a:p>
            <a:r>
              <a:rPr lang="en-US" dirty="0"/>
              <a:t>3’</a:t>
            </a:r>
          </a:p>
        </p:txBody>
      </p:sp>
      <p:sp>
        <p:nvSpPr>
          <p:cNvPr id="17" name="TextBox 16"/>
          <p:cNvSpPr txBox="1"/>
          <p:nvPr/>
        </p:nvSpPr>
        <p:spPr>
          <a:xfrm>
            <a:off x="9647593" y="2651937"/>
            <a:ext cx="552449" cy="369332"/>
          </a:xfrm>
          <a:prstGeom prst="rect">
            <a:avLst/>
          </a:prstGeom>
          <a:noFill/>
        </p:spPr>
        <p:txBody>
          <a:bodyPr wrap="square" rtlCol="0">
            <a:spAutoFit/>
          </a:bodyPr>
          <a:lstStyle/>
          <a:p>
            <a:r>
              <a:rPr lang="en-US" dirty="0"/>
              <a:t>3’</a:t>
            </a:r>
          </a:p>
        </p:txBody>
      </p:sp>
      <p:sp>
        <p:nvSpPr>
          <p:cNvPr id="18" name="TextBox 17"/>
          <p:cNvSpPr txBox="1"/>
          <p:nvPr/>
        </p:nvSpPr>
        <p:spPr>
          <a:xfrm>
            <a:off x="9647593" y="2974972"/>
            <a:ext cx="552449" cy="369332"/>
          </a:xfrm>
          <a:prstGeom prst="rect">
            <a:avLst/>
          </a:prstGeom>
          <a:noFill/>
        </p:spPr>
        <p:txBody>
          <a:bodyPr wrap="square" rtlCol="0">
            <a:spAutoFit/>
          </a:bodyPr>
          <a:lstStyle/>
          <a:p>
            <a:r>
              <a:rPr lang="en-US" dirty="0"/>
              <a:t>5’</a:t>
            </a:r>
          </a:p>
        </p:txBody>
      </p:sp>
      <p:cxnSp>
        <p:nvCxnSpPr>
          <p:cNvPr id="19" name="Straight Connector 18"/>
          <p:cNvCxnSpPr/>
          <p:nvPr/>
        </p:nvCxnSpPr>
        <p:spPr>
          <a:xfrm flipV="1">
            <a:off x="3002183" y="2908278"/>
            <a:ext cx="914400" cy="0"/>
          </a:xfrm>
          <a:prstGeom prst="line">
            <a:avLst/>
          </a:prstGeom>
          <a:ln w="1270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8004358" y="3103692"/>
            <a:ext cx="914400" cy="0"/>
          </a:xfrm>
          <a:prstGeom prst="line">
            <a:avLst/>
          </a:prstGeom>
          <a:ln w="1270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032078" y="4036028"/>
            <a:ext cx="8142892" cy="2400657"/>
          </a:xfrm>
          <a:prstGeom prst="rect">
            <a:avLst/>
          </a:prstGeom>
          <a:noFill/>
        </p:spPr>
        <p:txBody>
          <a:bodyPr wrap="square" rtlCol="0">
            <a:spAutoFit/>
          </a:bodyPr>
          <a:lstStyle/>
          <a:p>
            <a:pPr marL="285750" indent="-285750">
              <a:spcBef>
                <a:spcPts val="1800"/>
              </a:spcBef>
              <a:buFont typeface="Arial" panose="020B0604020202020204" pitchFamily="34" charset="0"/>
              <a:buChar char="•"/>
            </a:pPr>
            <a:r>
              <a:rPr lang="en-US" sz="2400" dirty="0"/>
              <a:t>Score for a position = sum of the weights for each nucleotide in the 21bp motif </a:t>
            </a:r>
            <a:r>
              <a:rPr lang="en-US" sz="2400" i="1" dirty="0"/>
              <a:t>centered at</a:t>
            </a:r>
            <a:r>
              <a:rPr lang="en-US" sz="2400" dirty="0"/>
              <a:t> that position</a:t>
            </a:r>
          </a:p>
          <a:p>
            <a:pPr marL="285750" indent="-285750">
              <a:spcBef>
                <a:spcPts val="1800"/>
              </a:spcBef>
              <a:buFont typeface="Arial" panose="020B0604020202020204" pitchFamily="34" charset="0"/>
              <a:buChar char="•"/>
            </a:pPr>
            <a:r>
              <a:rPr lang="en-US" sz="2400" dirty="0"/>
              <a:t>Scores for a position are strand-specific (different for forward vs. reverse)</a:t>
            </a:r>
          </a:p>
          <a:p>
            <a:pPr marL="285750" indent="-285750">
              <a:spcBef>
                <a:spcPts val="1800"/>
              </a:spcBef>
              <a:buFont typeface="Arial" panose="020B0604020202020204" pitchFamily="34" charset="0"/>
              <a:buChar char="•"/>
            </a:pPr>
            <a:r>
              <a:rPr lang="en-US" sz="2400" dirty="0"/>
              <a:t>Compute scores for </a:t>
            </a:r>
            <a:r>
              <a:rPr lang="en-US" sz="2400" i="1" dirty="0"/>
              <a:t>all </a:t>
            </a:r>
            <a:r>
              <a:rPr lang="en-US" sz="2400" dirty="0"/>
              <a:t>possible positions (both strands)</a:t>
            </a:r>
          </a:p>
        </p:txBody>
      </p:sp>
    </p:spTree>
    <p:extLst>
      <p:ext uri="{BB962C8B-B14F-4D97-AF65-F5344CB8AC3E}">
        <p14:creationId xmlns:p14="http://schemas.microsoft.com/office/powerpoint/2010/main" val="276930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Noncontiguous CDSs</a:t>
            </a:r>
          </a:p>
        </p:txBody>
      </p:sp>
      <p:sp>
        <p:nvSpPr>
          <p:cNvPr id="3" name="Content Placeholder 2"/>
          <p:cNvSpPr>
            <a:spLocks noGrp="1"/>
          </p:cNvSpPr>
          <p:nvPr>
            <p:ph idx="1"/>
          </p:nvPr>
        </p:nvSpPr>
        <p:spPr/>
        <p:txBody>
          <a:bodyPr/>
          <a:lstStyle/>
          <a:p>
            <a:r>
              <a:rPr lang="en-US" dirty="0"/>
              <a:t>Positions downstream of the translation start site could be noncontiguous</a:t>
            </a:r>
          </a:p>
          <a:p>
            <a:pPr lvl="1"/>
            <a:r>
              <a:rPr lang="en-US" dirty="0"/>
              <a:t>join(1000…1008, 1200…1500)</a:t>
            </a:r>
          </a:p>
          <a:p>
            <a:pPr>
              <a:spcBef>
                <a:spcPts val="2400"/>
              </a:spcBef>
            </a:pPr>
            <a:r>
              <a:rPr lang="en-US" dirty="0"/>
              <a:t>How would you construct the TSS motif?</a:t>
            </a:r>
          </a:p>
        </p:txBody>
      </p:sp>
    </p:spTree>
    <p:extLst>
      <p:ext uri="{BB962C8B-B14F-4D97-AF65-F5344CB8AC3E}">
        <p14:creationId xmlns:p14="http://schemas.microsoft.com/office/powerpoint/2010/main" val="4187217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Noncontiguous CDSs</a:t>
            </a:r>
          </a:p>
        </p:txBody>
      </p:sp>
      <p:sp>
        <p:nvSpPr>
          <p:cNvPr id="3" name="Content Placeholder 2"/>
          <p:cNvSpPr>
            <a:spLocks noGrp="1"/>
          </p:cNvSpPr>
          <p:nvPr>
            <p:ph idx="1"/>
          </p:nvPr>
        </p:nvSpPr>
        <p:spPr>
          <a:xfrm>
            <a:off x="838200" y="1825625"/>
            <a:ext cx="10515600" cy="4801678"/>
          </a:xfrm>
        </p:spPr>
        <p:txBody>
          <a:bodyPr>
            <a:normAutofit/>
          </a:bodyPr>
          <a:lstStyle/>
          <a:p>
            <a:r>
              <a:rPr lang="en-US" dirty="0"/>
              <a:t>Positions downstream of the translation start site could be noncontiguous</a:t>
            </a:r>
          </a:p>
          <a:p>
            <a:pPr lvl="1"/>
            <a:r>
              <a:rPr lang="en-US" dirty="0"/>
              <a:t>join(1000…1008, 1200…1500)</a:t>
            </a:r>
          </a:p>
          <a:p>
            <a:pPr>
              <a:spcBef>
                <a:spcPts val="2400"/>
              </a:spcBef>
            </a:pPr>
            <a:r>
              <a:rPr lang="en-US" dirty="0"/>
              <a:t>How would you construct the TSS motif?</a:t>
            </a:r>
          </a:p>
          <a:p>
            <a:pPr>
              <a:spcBef>
                <a:spcPts val="2400"/>
              </a:spcBef>
            </a:pPr>
            <a:endParaRPr lang="en-US" dirty="0"/>
          </a:p>
          <a:p>
            <a:pPr>
              <a:spcBef>
                <a:spcPts val="2400"/>
              </a:spcBef>
            </a:pPr>
            <a:endParaRPr lang="en-US" dirty="0"/>
          </a:p>
          <a:p>
            <a:pPr>
              <a:spcBef>
                <a:spcPts val="2400"/>
              </a:spcBef>
            </a:pPr>
            <a:r>
              <a:rPr lang="en-US" dirty="0"/>
              <a:t>Note in the </a:t>
            </a:r>
            <a:r>
              <a:rPr lang="en-US" dirty="0" err="1"/>
              <a:t>gbff</a:t>
            </a:r>
            <a:r>
              <a:rPr lang="en-US" dirty="0"/>
              <a:t> that ranges are </a:t>
            </a:r>
            <a:r>
              <a:rPr lang="en-US" b="1" dirty="0"/>
              <a:t>one indexed </a:t>
            </a:r>
            <a:r>
              <a:rPr lang="en-US" dirty="0"/>
              <a:t>and inclusive on both ends.</a:t>
            </a:r>
          </a:p>
          <a:p>
            <a:pPr>
              <a:spcBef>
                <a:spcPts val="2400"/>
              </a:spcBef>
            </a:pPr>
            <a:endParaRPr lang="en-US" dirty="0"/>
          </a:p>
          <a:p>
            <a:pPr>
              <a:spcBef>
                <a:spcPts val="2400"/>
              </a:spcBef>
            </a:pPr>
            <a:endParaRPr lang="en-US" dirty="0"/>
          </a:p>
          <a:p>
            <a:pPr>
              <a:spcBef>
                <a:spcPts val="2400"/>
              </a:spcBef>
            </a:pPr>
            <a:endParaRPr lang="en-US" dirty="0"/>
          </a:p>
          <a:p>
            <a:pPr>
              <a:spcBef>
                <a:spcPts val="2400"/>
              </a:spcBef>
            </a:pPr>
            <a:endParaRPr lang="en-US" dirty="0"/>
          </a:p>
        </p:txBody>
      </p:sp>
      <p:sp>
        <p:nvSpPr>
          <p:cNvPr id="4" name="TextBox 3">
            <a:extLst>
              <a:ext uri="{FF2B5EF4-FFF2-40B4-BE49-F238E27FC236}">
                <a16:creationId xmlns:a16="http://schemas.microsoft.com/office/drawing/2014/main" id="{6EB3126C-C895-DE45-98DB-47B49974FAB2}"/>
              </a:ext>
            </a:extLst>
          </p:cNvPr>
          <p:cNvSpPr txBox="1"/>
          <p:nvPr/>
        </p:nvSpPr>
        <p:spPr>
          <a:xfrm>
            <a:off x="130629" y="4271507"/>
            <a:ext cx="12192000" cy="646331"/>
          </a:xfrm>
          <a:prstGeom prst="rect">
            <a:avLst/>
          </a:prstGeom>
          <a:noFill/>
        </p:spPr>
        <p:txBody>
          <a:bodyPr wrap="square" rtlCol="0">
            <a:spAutoFit/>
          </a:bodyPr>
          <a:lstStyle/>
          <a:p>
            <a:r>
              <a:rPr lang="en-US" dirty="0">
                <a:latin typeface="Consolas" panose="020B0609020204030204" pitchFamily="49" charset="0"/>
                <a:cs typeface="Consolas" panose="020B0609020204030204" pitchFamily="49" charset="0"/>
              </a:rPr>
              <a:t>-10 -9  -8  -7  -6  -5  -4  -3  -2  -1  0    1    2    3    4    5    6    7    8    9    10</a:t>
            </a:r>
          </a:p>
          <a:p>
            <a:r>
              <a:rPr lang="en-US" dirty="0">
                <a:solidFill>
                  <a:schemeClr val="accent1"/>
                </a:solidFill>
                <a:latin typeface="Consolas" panose="020B0609020204030204" pitchFamily="49" charset="0"/>
                <a:cs typeface="Consolas" panose="020B0609020204030204" pitchFamily="49" charset="0"/>
              </a:rPr>
              <a:t>990 991 992 993 994 995 996 997 998 999 </a:t>
            </a:r>
            <a:r>
              <a:rPr lang="en-US" dirty="0">
                <a:solidFill>
                  <a:schemeClr val="accent2"/>
                </a:solidFill>
                <a:latin typeface="Consolas" panose="020B0609020204030204" pitchFamily="49" charset="0"/>
                <a:cs typeface="Consolas" panose="020B0609020204030204" pitchFamily="49" charset="0"/>
              </a:rPr>
              <a:t>1000 1001 1002 1003 1004 1005 1006 1007 1008</a:t>
            </a:r>
            <a:r>
              <a:rPr lang="en-US" dirty="0">
                <a:latin typeface="Consolas" panose="020B0609020204030204" pitchFamily="49" charset="0"/>
                <a:cs typeface="Consolas" panose="020B0609020204030204" pitchFamily="49" charset="0"/>
              </a:rPr>
              <a:t> </a:t>
            </a:r>
            <a:r>
              <a:rPr lang="en-US" dirty="0">
                <a:solidFill>
                  <a:srgbClr val="7030A0"/>
                </a:solidFill>
                <a:latin typeface="Consolas" panose="020B0609020204030204" pitchFamily="49" charset="0"/>
                <a:cs typeface="Consolas" panose="020B0609020204030204" pitchFamily="49" charset="0"/>
              </a:rPr>
              <a:t>1200 1201 </a:t>
            </a:r>
          </a:p>
        </p:txBody>
      </p:sp>
    </p:spTree>
    <p:extLst>
      <p:ext uri="{BB962C8B-B14F-4D97-AF65-F5344CB8AC3E}">
        <p14:creationId xmlns:p14="http://schemas.microsoft.com/office/powerpoint/2010/main" val="2505967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score histograms</a:t>
            </a:r>
          </a:p>
        </p:txBody>
      </p:sp>
      <p:sp>
        <p:nvSpPr>
          <p:cNvPr id="3" name="Content Placeholder 2"/>
          <p:cNvSpPr>
            <a:spLocks noGrp="1"/>
          </p:cNvSpPr>
          <p:nvPr>
            <p:ph idx="1"/>
          </p:nvPr>
        </p:nvSpPr>
        <p:spPr>
          <a:xfrm>
            <a:off x="2152650" y="1825625"/>
            <a:ext cx="6159902" cy="4592537"/>
          </a:xfrm>
        </p:spPr>
        <p:txBody>
          <a:bodyPr>
            <a:normAutofit fontScale="92500" lnSpcReduction="10000"/>
          </a:bodyPr>
          <a:lstStyle/>
          <a:p>
            <a:r>
              <a:rPr lang="en-US" dirty="0"/>
              <a:t>Two histograms:</a:t>
            </a:r>
          </a:p>
          <a:p>
            <a:pPr lvl="1"/>
            <a:r>
              <a:rPr lang="en-US" dirty="0"/>
              <a:t>All genomic positions</a:t>
            </a:r>
          </a:p>
          <a:p>
            <a:pPr lvl="1"/>
            <a:r>
              <a:rPr lang="en-US" dirty="0"/>
              <a:t>Positions that are annotated CDS TSSs</a:t>
            </a:r>
          </a:p>
          <a:p>
            <a:pPr>
              <a:spcBef>
                <a:spcPts val="1800"/>
              </a:spcBef>
            </a:pPr>
            <a:r>
              <a:rPr lang="en-US" dirty="0"/>
              <a:t>Group scores into bins of size 1 (round down to nearest integer)</a:t>
            </a:r>
          </a:p>
          <a:p>
            <a:pPr>
              <a:spcBef>
                <a:spcPts val="1800"/>
              </a:spcBef>
            </a:pPr>
            <a:r>
              <a:rPr lang="en-US" dirty="0"/>
              <a:t>Format – two columns:</a:t>
            </a:r>
          </a:p>
          <a:p>
            <a:pPr lvl="1"/>
            <a:r>
              <a:rPr lang="en-US" dirty="0"/>
              <a:t>Score bin</a:t>
            </a:r>
          </a:p>
          <a:p>
            <a:pPr lvl="1"/>
            <a:r>
              <a:rPr lang="en-US" dirty="0"/>
              <a:t>Number of sites with that score</a:t>
            </a:r>
          </a:p>
          <a:p>
            <a:pPr>
              <a:spcBef>
                <a:spcPts val="1800"/>
              </a:spcBef>
            </a:pPr>
            <a:r>
              <a:rPr lang="en-US" dirty="0"/>
              <a:t>Print all bins with at least one count</a:t>
            </a:r>
          </a:p>
          <a:p>
            <a:pPr>
              <a:spcBef>
                <a:spcPts val="1800"/>
              </a:spcBef>
            </a:pPr>
            <a:r>
              <a:rPr lang="en-US" dirty="0"/>
              <a:t>Put all scores less than -50 into one bin</a:t>
            </a:r>
          </a:p>
        </p:txBody>
      </p:sp>
      <p:sp>
        <p:nvSpPr>
          <p:cNvPr id="4" name="Rectangle 3"/>
          <p:cNvSpPr/>
          <p:nvPr/>
        </p:nvSpPr>
        <p:spPr>
          <a:xfrm>
            <a:off x="8005867" y="1598124"/>
            <a:ext cx="2349618" cy="5047536"/>
          </a:xfrm>
          <a:prstGeom prst="rect">
            <a:avLst/>
          </a:prstGeom>
        </p:spPr>
        <p:txBody>
          <a:bodyPr wrap="square">
            <a:spAutoFit/>
          </a:bodyPr>
          <a:lstStyle/>
          <a:p>
            <a:r>
              <a:rPr lang="it-IT" sz="1400" dirty="0">
                <a:latin typeface="Courier New" panose="02070309020205020404" pitchFamily="49" charset="0"/>
                <a:ea typeface="Monaco" charset="0"/>
                <a:cs typeface="Courier New" panose="02070309020205020404" pitchFamily="49" charset="0"/>
              </a:rPr>
              <a:t>Score Histogram All: </a:t>
            </a:r>
          </a:p>
          <a:p>
            <a:r>
              <a:rPr lang="it-IT" sz="1400" dirty="0">
                <a:latin typeface="Courier New" panose="02070309020205020404" pitchFamily="49" charset="0"/>
                <a:ea typeface="Monaco" charset="0"/>
                <a:cs typeface="Courier New" panose="02070309020205020404" pitchFamily="49" charset="0"/>
              </a:rPr>
              <a:t>-5 101880 </a:t>
            </a:r>
          </a:p>
          <a:p>
            <a:r>
              <a:rPr lang="it-IT" sz="1400" dirty="0">
                <a:latin typeface="Courier New" panose="02070309020205020404" pitchFamily="49" charset="0"/>
                <a:ea typeface="Monaco" charset="0"/>
                <a:cs typeface="Courier New" panose="02070309020205020404" pitchFamily="49" charset="0"/>
              </a:rPr>
              <a:t>-4 76413 </a:t>
            </a:r>
          </a:p>
          <a:p>
            <a:r>
              <a:rPr lang="it-IT" sz="1400" dirty="0">
                <a:latin typeface="Courier New" panose="02070309020205020404" pitchFamily="49" charset="0"/>
                <a:ea typeface="Monaco" charset="0"/>
                <a:cs typeface="Courier New" panose="02070309020205020404" pitchFamily="49" charset="0"/>
              </a:rPr>
              <a:t>-3 54704 </a:t>
            </a:r>
          </a:p>
          <a:p>
            <a:r>
              <a:rPr lang="it-IT" sz="1400" dirty="0">
                <a:latin typeface="Courier New" panose="02070309020205020404" pitchFamily="49" charset="0"/>
                <a:ea typeface="Monaco" charset="0"/>
                <a:cs typeface="Courier New" panose="02070309020205020404" pitchFamily="49" charset="0"/>
              </a:rPr>
              <a:t>-2 38081 </a:t>
            </a:r>
          </a:p>
          <a:p>
            <a:r>
              <a:rPr lang="it-IT" sz="1400" dirty="0">
                <a:latin typeface="Courier New" panose="02070309020205020404" pitchFamily="49" charset="0"/>
                <a:ea typeface="Monaco" charset="0"/>
                <a:cs typeface="Courier New" panose="02070309020205020404" pitchFamily="49" charset="0"/>
              </a:rPr>
              <a:t>-1 27202 </a:t>
            </a:r>
          </a:p>
          <a:p>
            <a:r>
              <a:rPr lang="it-IT" sz="1400" dirty="0">
                <a:latin typeface="Courier New" panose="02070309020205020404" pitchFamily="49" charset="0"/>
                <a:ea typeface="Monaco" charset="0"/>
                <a:cs typeface="Courier New" panose="02070309020205020404" pitchFamily="49" charset="0"/>
              </a:rPr>
              <a:t>0 21440 </a:t>
            </a:r>
          </a:p>
          <a:p>
            <a:r>
              <a:rPr lang="it-IT" sz="1400" dirty="0">
                <a:latin typeface="Courier New" panose="02070309020205020404" pitchFamily="49" charset="0"/>
                <a:ea typeface="Monaco" charset="0"/>
                <a:cs typeface="Courier New" panose="02070309020205020404" pitchFamily="49" charset="0"/>
              </a:rPr>
              <a:t>1 18671 </a:t>
            </a:r>
          </a:p>
          <a:p>
            <a:r>
              <a:rPr lang="it-IT" sz="1400" dirty="0">
                <a:latin typeface="Courier New" panose="02070309020205020404" pitchFamily="49" charset="0"/>
                <a:ea typeface="Monaco" charset="0"/>
                <a:cs typeface="Courier New" panose="02070309020205020404" pitchFamily="49" charset="0"/>
              </a:rPr>
              <a:t>2 18825 </a:t>
            </a:r>
          </a:p>
          <a:p>
            <a:r>
              <a:rPr lang="it-IT" sz="1400" dirty="0">
                <a:latin typeface="Courier New" panose="02070309020205020404" pitchFamily="49" charset="0"/>
                <a:ea typeface="Monaco" charset="0"/>
                <a:cs typeface="Courier New" panose="02070309020205020404" pitchFamily="49" charset="0"/>
              </a:rPr>
              <a:t>3 19072 </a:t>
            </a:r>
          </a:p>
          <a:p>
            <a:r>
              <a:rPr lang="it-IT" sz="1400" dirty="0">
                <a:latin typeface="Courier New" panose="02070309020205020404" pitchFamily="49" charset="0"/>
                <a:ea typeface="Monaco" charset="0"/>
                <a:cs typeface="Courier New" panose="02070309020205020404" pitchFamily="49" charset="0"/>
              </a:rPr>
              <a:t>4 18675 </a:t>
            </a:r>
          </a:p>
          <a:p>
            <a:r>
              <a:rPr lang="it-IT" sz="1400" dirty="0">
                <a:latin typeface="Courier New" panose="02070309020205020404" pitchFamily="49" charset="0"/>
                <a:ea typeface="Monaco" charset="0"/>
                <a:cs typeface="Courier New" panose="02070309020205020404" pitchFamily="49" charset="0"/>
              </a:rPr>
              <a:t>5 17308 </a:t>
            </a:r>
          </a:p>
          <a:p>
            <a:r>
              <a:rPr lang="it-IT" sz="1400" dirty="0">
                <a:latin typeface="Courier New" panose="02070309020205020404" pitchFamily="49" charset="0"/>
                <a:ea typeface="Monaco" charset="0"/>
                <a:cs typeface="Courier New" panose="02070309020205020404" pitchFamily="49" charset="0"/>
              </a:rPr>
              <a:t>6 14429 </a:t>
            </a:r>
          </a:p>
          <a:p>
            <a:r>
              <a:rPr lang="it-IT" sz="1400" dirty="0">
                <a:latin typeface="Courier New" panose="02070309020205020404" pitchFamily="49" charset="0"/>
                <a:ea typeface="Monaco" charset="0"/>
                <a:cs typeface="Courier New" panose="02070309020205020404" pitchFamily="49" charset="0"/>
              </a:rPr>
              <a:t>7 10595 </a:t>
            </a:r>
          </a:p>
          <a:p>
            <a:r>
              <a:rPr lang="it-IT" sz="1400" dirty="0">
                <a:latin typeface="Courier New" panose="02070309020205020404" pitchFamily="49" charset="0"/>
                <a:ea typeface="Monaco" charset="0"/>
                <a:cs typeface="Courier New" panose="02070309020205020404" pitchFamily="49" charset="0"/>
              </a:rPr>
              <a:t>8 6915 </a:t>
            </a:r>
          </a:p>
          <a:p>
            <a:r>
              <a:rPr lang="it-IT" sz="1400" dirty="0">
                <a:latin typeface="Courier New" panose="02070309020205020404" pitchFamily="49" charset="0"/>
                <a:ea typeface="Monaco" charset="0"/>
                <a:cs typeface="Courier New" panose="02070309020205020404" pitchFamily="49" charset="0"/>
              </a:rPr>
              <a:t>9 3886 </a:t>
            </a:r>
          </a:p>
          <a:p>
            <a:r>
              <a:rPr lang="it-IT" sz="1400" dirty="0">
                <a:latin typeface="Courier New" panose="02070309020205020404" pitchFamily="49" charset="0"/>
                <a:ea typeface="Monaco" charset="0"/>
                <a:cs typeface="Courier New" panose="02070309020205020404" pitchFamily="49" charset="0"/>
              </a:rPr>
              <a:t>10 1850 </a:t>
            </a:r>
          </a:p>
          <a:p>
            <a:r>
              <a:rPr lang="it-IT" sz="1400" dirty="0">
                <a:latin typeface="Courier New" panose="02070309020205020404" pitchFamily="49" charset="0"/>
                <a:ea typeface="Monaco" charset="0"/>
                <a:cs typeface="Courier New" panose="02070309020205020404" pitchFamily="49" charset="0"/>
              </a:rPr>
              <a:t>11 699 </a:t>
            </a:r>
          </a:p>
          <a:p>
            <a:r>
              <a:rPr lang="it-IT" sz="1400" dirty="0">
                <a:latin typeface="Courier New" panose="02070309020205020404" pitchFamily="49" charset="0"/>
                <a:ea typeface="Monaco" charset="0"/>
                <a:cs typeface="Courier New" panose="02070309020205020404" pitchFamily="49" charset="0"/>
              </a:rPr>
              <a:t>12 225 </a:t>
            </a:r>
          </a:p>
          <a:p>
            <a:r>
              <a:rPr lang="it-IT" sz="1400" dirty="0">
                <a:latin typeface="Courier New" panose="02070309020205020404" pitchFamily="49" charset="0"/>
                <a:ea typeface="Monaco" charset="0"/>
                <a:cs typeface="Courier New" panose="02070309020205020404" pitchFamily="49" charset="0"/>
              </a:rPr>
              <a:t>13 46 </a:t>
            </a:r>
          </a:p>
          <a:p>
            <a:r>
              <a:rPr lang="it-IT" sz="1400" dirty="0">
                <a:latin typeface="Courier New" panose="02070309020205020404" pitchFamily="49" charset="0"/>
                <a:ea typeface="Monaco" charset="0"/>
                <a:cs typeface="Courier New" panose="02070309020205020404" pitchFamily="49" charset="0"/>
              </a:rPr>
              <a:t>14 4 </a:t>
            </a:r>
          </a:p>
          <a:p>
            <a:r>
              <a:rPr lang="it-IT" sz="1400" dirty="0">
                <a:latin typeface="Courier New" panose="02070309020205020404" pitchFamily="49" charset="0"/>
                <a:ea typeface="Monaco" charset="0"/>
                <a:cs typeface="Courier New" panose="02070309020205020404" pitchFamily="49" charset="0"/>
              </a:rPr>
              <a:t>lt-50 6132782 </a:t>
            </a:r>
            <a:br>
              <a:rPr lang="it-IT" sz="1400" dirty="0">
                <a:latin typeface="Courier New" panose="02070309020205020404" pitchFamily="49" charset="0"/>
                <a:ea typeface="Monaco" charset="0"/>
                <a:cs typeface="Courier New" panose="02070309020205020404" pitchFamily="49" charset="0"/>
              </a:rPr>
            </a:br>
            <a:endParaRPr lang="en-US" sz="1400" dirty="0">
              <a:latin typeface="Courier New" panose="02070309020205020404" pitchFamily="49" charset="0"/>
              <a:ea typeface="Monaco" charset="0"/>
              <a:cs typeface="Courier New" panose="02070309020205020404" pitchFamily="49" charset="0"/>
            </a:endParaRPr>
          </a:p>
        </p:txBody>
      </p:sp>
    </p:spTree>
    <p:extLst>
      <p:ext uri="{BB962C8B-B14F-4D97-AF65-F5344CB8AC3E}">
        <p14:creationId xmlns:p14="http://schemas.microsoft.com/office/powerpoint/2010/main" val="415174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Section 3</a:t>
            </a:r>
          </a:p>
        </p:txBody>
      </p:sp>
      <p:sp>
        <p:nvSpPr>
          <p:cNvPr id="5" name="Content Placeholder 4"/>
          <p:cNvSpPr>
            <a:spLocks noGrp="1"/>
          </p:cNvSpPr>
          <p:nvPr>
            <p:ph idx="1"/>
          </p:nvPr>
        </p:nvSpPr>
        <p:spPr>
          <a:xfrm>
            <a:off x="2152650" y="2141317"/>
            <a:ext cx="7886700" cy="4035646"/>
          </a:xfrm>
        </p:spPr>
        <p:txBody>
          <a:bodyPr/>
          <a:lstStyle/>
          <a:p>
            <a:pPr>
              <a:spcBef>
                <a:spcPts val="3600"/>
              </a:spcBef>
            </a:pPr>
            <a:r>
              <a:rPr lang="en-US" dirty="0"/>
              <a:t>Follow-up from last discussion</a:t>
            </a:r>
          </a:p>
          <a:p>
            <a:pPr>
              <a:spcBef>
                <a:spcPts val="3600"/>
              </a:spcBef>
            </a:pPr>
            <a:r>
              <a:rPr lang="en-US" dirty="0"/>
              <a:t>HW2 questions</a:t>
            </a:r>
          </a:p>
          <a:p>
            <a:pPr>
              <a:spcBef>
                <a:spcPts val="3600"/>
              </a:spcBef>
            </a:pPr>
            <a:r>
              <a:rPr lang="en-US" dirty="0"/>
              <a:t>HW3: modeling translation start sites (TSSs)</a:t>
            </a:r>
          </a:p>
        </p:txBody>
      </p:sp>
    </p:spTree>
    <p:extLst>
      <p:ext uri="{BB962C8B-B14F-4D97-AF65-F5344CB8AC3E}">
        <p14:creationId xmlns:p14="http://schemas.microsoft.com/office/powerpoint/2010/main" val="1970134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Position list</a:t>
            </a:r>
          </a:p>
        </p:txBody>
      </p:sp>
      <p:sp>
        <p:nvSpPr>
          <p:cNvPr id="3" name="Content Placeholder 2"/>
          <p:cNvSpPr>
            <a:spLocks noGrp="1"/>
          </p:cNvSpPr>
          <p:nvPr>
            <p:ph idx="1"/>
          </p:nvPr>
        </p:nvSpPr>
        <p:spPr>
          <a:xfrm>
            <a:off x="2152650" y="1825625"/>
            <a:ext cx="7977127" cy="4351338"/>
          </a:xfrm>
        </p:spPr>
        <p:txBody>
          <a:bodyPr/>
          <a:lstStyle/>
          <a:p>
            <a:r>
              <a:rPr lang="en-US" dirty="0"/>
              <a:t>List of </a:t>
            </a:r>
            <a:r>
              <a:rPr lang="en-US" i="1" dirty="0"/>
              <a:t>non-CDS</a:t>
            </a:r>
            <a:r>
              <a:rPr lang="en-US" dirty="0"/>
              <a:t> positions with a motif score &gt;= 10</a:t>
            </a:r>
          </a:p>
          <a:p>
            <a:r>
              <a:rPr lang="en-US" dirty="0"/>
              <a:t>Format – three columns:</a:t>
            </a:r>
          </a:p>
          <a:p>
            <a:pPr lvl="1"/>
            <a:r>
              <a:rPr lang="en-US" dirty="0"/>
              <a:t>1-indexed genome position (on forward strand)</a:t>
            </a:r>
          </a:p>
          <a:p>
            <a:pPr lvl="1"/>
            <a:r>
              <a:rPr lang="en-US" dirty="0"/>
              <a:t>Strand indicator (0 for forward, 1 for reverse)</a:t>
            </a:r>
          </a:p>
          <a:p>
            <a:pPr lvl="1"/>
            <a:r>
              <a:rPr lang="en-US" dirty="0"/>
              <a:t>Score (to four decimal places)</a:t>
            </a:r>
          </a:p>
        </p:txBody>
      </p:sp>
      <p:sp>
        <p:nvSpPr>
          <p:cNvPr id="4" name="Rectangle 3"/>
          <p:cNvSpPr/>
          <p:nvPr/>
        </p:nvSpPr>
        <p:spPr>
          <a:xfrm>
            <a:off x="2393931" y="4112948"/>
            <a:ext cx="4572000" cy="2246769"/>
          </a:xfrm>
          <a:prstGeom prst="rect">
            <a:avLst/>
          </a:prstGeom>
        </p:spPr>
        <p:txBody>
          <a:bodyPr>
            <a:spAutoFit/>
          </a:bodyPr>
          <a:lstStyle/>
          <a:p>
            <a:r>
              <a:rPr lang="nb-NO" sz="1400" dirty="0">
                <a:latin typeface="Courier New" panose="02070309020205020404" pitchFamily="49" charset="0"/>
                <a:cs typeface="Courier New" panose="02070309020205020404" pitchFamily="49" charset="0"/>
              </a:rPr>
              <a:t>Position List: </a:t>
            </a:r>
          </a:p>
          <a:p>
            <a:r>
              <a:rPr lang="nb-NO" sz="1400" dirty="0">
                <a:latin typeface="Courier New" panose="02070309020205020404" pitchFamily="49" charset="0"/>
                <a:cs typeface="Courier New" panose="02070309020205020404" pitchFamily="49" charset="0"/>
              </a:rPr>
              <a:t>1899 0 10.1167 </a:t>
            </a:r>
          </a:p>
          <a:p>
            <a:r>
              <a:rPr lang="nb-NO" sz="1400" dirty="0">
                <a:latin typeface="Courier New" panose="02070309020205020404" pitchFamily="49" charset="0"/>
                <a:cs typeface="Courier New" panose="02070309020205020404" pitchFamily="49" charset="0"/>
              </a:rPr>
              <a:t>2274 0 10.1923 </a:t>
            </a:r>
          </a:p>
          <a:p>
            <a:r>
              <a:rPr lang="nb-NO" sz="1400" dirty="0">
                <a:latin typeface="Courier New" panose="02070309020205020404" pitchFamily="49" charset="0"/>
                <a:cs typeface="Courier New" panose="02070309020205020404" pitchFamily="49" charset="0"/>
              </a:rPr>
              <a:t>2502 0 10.1098 </a:t>
            </a:r>
          </a:p>
          <a:p>
            <a:r>
              <a:rPr lang="nb-NO" sz="1400" dirty="0">
                <a:latin typeface="Courier New" panose="02070309020205020404" pitchFamily="49" charset="0"/>
                <a:cs typeface="Courier New" panose="02070309020205020404" pitchFamily="49" charset="0"/>
              </a:rPr>
              <a:t>4646 0 10.5886 </a:t>
            </a:r>
          </a:p>
          <a:p>
            <a:r>
              <a:rPr lang="nb-NO" sz="1400" dirty="0">
                <a:latin typeface="Courier New" panose="02070309020205020404" pitchFamily="49" charset="0"/>
                <a:cs typeface="Courier New" panose="02070309020205020404" pitchFamily="49" charset="0"/>
              </a:rPr>
              <a:t>5252 0 10.5534 </a:t>
            </a:r>
          </a:p>
          <a:p>
            <a:r>
              <a:rPr lang="nb-NO" sz="1400" dirty="0">
                <a:latin typeface="Courier New" panose="02070309020205020404" pitchFamily="49" charset="0"/>
                <a:cs typeface="Courier New" panose="02070309020205020404" pitchFamily="49" charset="0"/>
              </a:rPr>
              <a:t>6127 0 11.0669 </a:t>
            </a:r>
          </a:p>
          <a:p>
            <a:r>
              <a:rPr lang="nb-NO" sz="1400" dirty="0">
                <a:latin typeface="Courier New" panose="02070309020205020404" pitchFamily="49" charset="0"/>
                <a:cs typeface="Courier New" panose="02070309020205020404" pitchFamily="49" charset="0"/>
              </a:rPr>
              <a:t>7250 1 10.0453 </a:t>
            </a:r>
          </a:p>
          <a:p>
            <a:r>
              <a:rPr lang="nb-NO" sz="1400" dirty="0">
                <a:latin typeface="Courier New" panose="02070309020205020404" pitchFamily="49" charset="0"/>
                <a:cs typeface="Courier New" panose="02070309020205020404" pitchFamily="49" charset="0"/>
              </a:rPr>
              <a:t>11016 1 10.1616 </a:t>
            </a:r>
            <a:br>
              <a:rPr lang="nb-NO" sz="1400" dirty="0">
                <a:latin typeface="Courier New" panose="02070309020205020404" pitchFamily="49" charset="0"/>
                <a:cs typeface="Courier New" panose="02070309020205020404" pitchFamily="49" charset="0"/>
              </a:rPr>
            </a:br>
            <a:r>
              <a:rPr lang="nb-NO" sz="1400" dirty="0">
                <a:latin typeface="Courier New" panose="02070309020205020404" pitchFamily="49" charset="0"/>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01101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HW6 output summary</a:t>
            </a:r>
          </a:p>
        </p:txBody>
      </p:sp>
      <p:sp>
        <p:nvSpPr>
          <p:cNvPr id="3" name="Content Placeholder 2"/>
          <p:cNvSpPr>
            <a:spLocks noGrp="1"/>
          </p:cNvSpPr>
          <p:nvPr>
            <p:ph idx="1"/>
          </p:nvPr>
        </p:nvSpPr>
        <p:spPr/>
        <p:txBody>
          <a:bodyPr>
            <a:normAutofit lnSpcReduction="10000"/>
          </a:bodyPr>
          <a:lstStyle/>
          <a:p>
            <a:r>
              <a:rPr lang="en-US" dirty="0"/>
              <a:t>Nucleotide histogram</a:t>
            </a:r>
          </a:p>
          <a:p>
            <a:r>
              <a:rPr lang="en-US" dirty="0"/>
              <a:t>Background </a:t>
            </a:r>
            <a:r>
              <a:rPr lang="en-US" dirty="0" err="1"/>
              <a:t>nt</a:t>
            </a:r>
            <a:r>
              <a:rPr lang="en-US" dirty="0"/>
              <a:t> frequencies (based on both strands)</a:t>
            </a:r>
          </a:p>
          <a:p>
            <a:r>
              <a:rPr lang="en-US" dirty="0"/>
              <a:t>Count matrix (-10 to +10 nucleotides)</a:t>
            </a:r>
          </a:p>
          <a:p>
            <a:r>
              <a:rPr lang="en-US" dirty="0"/>
              <a:t>Frequency matrix (-10 to +10 nucleotides)</a:t>
            </a:r>
          </a:p>
          <a:p>
            <a:r>
              <a:rPr lang="en-US" dirty="0"/>
              <a:t>Weight matrix (-10 to +10 nucleotides)</a:t>
            </a:r>
          </a:p>
          <a:p>
            <a:r>
              <a:rPr lang="en-US" dirty="0"/>
              <a:t>Maximum score</a:t>
            </a:r>
          </a:p>
          <a:p>
            <a:r>
              <a:rPr lang="en-US" dirty="0"/>
              <a:t>Score histogram for annotated CDS TSSs</a:t>
            </a:r>
          </a:p>
          <a:p>
            <a:r>
              <a:rPr lang="en-US" dirty="0"/>
              <a:t>Score histogram for all positions</a:t>
            </a:r>
          </a:p>
          <a:p>
            <a:r>
              <a:rPr lang="en-US" dirty="0"/>
              <a:t>List of non-CDS positions with score &gt;=10</a:t>
            </a:r>
          </a:p>
        </p:txBody>
      </p:sp>
    </p:spTree>
    <p:extLst>
      <p:ext uri="{BB962C8B-B14F-4D97-AF65-F5344CB8AC3E}">
        <p14:creationId xmlns:p14="http://schemas.microsoft.com/office/powerpoint/2010/main" val="1310567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HW6 Tips</a:t>
            </a:r>
          </a:p>
        </p:txBody>
      </p:sp>
      <p:sp>
        <p:nvSpPr>
          <p:cNvPr id="3" name="Content Placeholder 2"/>
          <p:cNvSpPr>
            <a:spLocks noGrp="1"/>
          </p:cNvSpPr>
          <p:nvPr>
            <p:ph idx="1"/>
          </p:nvPr>
        </p:nvSpPr>
        <p:spPr>
          <a:xfrm>
            <a:off x="2152650" y="1825625"/>
            <a:ext cx="7886700" cy="4679347"/>
          </a:xfrm>
        </p:spPr>
        <p:txBody>
          <a:bodyPr>
            <a:normAutofit fontScale="92500"/>
          </a:bodyPr>
          <a:lstStyle/>
          <a:p>
            <a:r>
              <a:rPr lang="en-US" dirty="0"/>
              <a:t>Looking only for ‘CDS’ features</a:t>
            </a:r>
          </a:p>
          <a:p>
            <a:pPr lvl="1"/>
            <a:r>
              <a:rPr lang="en-US" dirty="0"/>
              <a:t>Only consider positions where location is certain (no &lt; or &gt;)</a:t>
            </a:r>
          </a:p>
          <a:p>
            <a:pPr>
              <a:spcBef>
                <a:spcPts val="1800"/>
              </a:spcBef>
            </a:pPr>
            <a:r>
              <a:rPr lang="en-US" dirty="0"/>
              <a:t>Positions downstream of the translation start site could be noncontiguous</a:t>
            </a:r>
          </a:p>
          <a:p>
            <a:pPr lvl="1"/>
            <a:r>
              <a:rPr lang="en-US" dirty="0"/>
              <a:t>join(1000…1008, 1200…1500)</a:t>
            </a:r>
          </a:p>
          <a:p>
            <a:pPr>
              <a:spcBef>
                <a:spcPts val="1800"/>
              </a:spcBef>
            </a:pPr>
            <a:r>
              <a:rPr lang="en-US" dirty="0"/>
              <a:t>Also watch out for multi-line joins (c.f. examples 2 &amp; 3 in slide 8)</a:t>
            </a:r>
          </a:p>
          <a:p>
            <a:pPr>
              <a:spcBef>
                <a:spcPts val="1800"/>
              </a:spcBef>
            </a:pPr>
            <a:r>
              <a:rPr lang="en-US" dirty="0"/>
              <a:t>Precision matters! (use doubles over floats)</a:t>
            </a:r>
          </a:p>
          <a:p>
            <a:pPr>
              <a:spcBef>
                <a:spcPts val="1800"/>
              </a:spcBef>
            </a:pPr>
            <a:r>
              <a:rPr lang="en-US" dirty="0"/>
              <a:t>Make sure outputs make sense (frequencies sum to 1, etc. </a:t>
            </a:r>
            <a:r>
              <a:rPr lang="is-IS" dirty="0"/>
              <a:t>)</a:t>
            </a:r>
          </a:p>
          <a:p>
            <a:endParaRPr lang="en-US" dirty="0"/>
          </a:p>
        </p:txBody>
      </p:sp>
    </p:spTree>
    <p:extLst>
      <p:ext uri="{BB962C8B-B14F-4D97-AF65-F5344CB8AC3E}">
        <p14:creationId xmlns:p14="http://schemas.microsoft.com/office/powerpoint/2010/main" val="175581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41A2C-2994-0443-A541-4DC897184B74}"/>
              </a:ext>
            </a:extLst>
          </p:cNvPr>
          <p:cNvSpPr>
            <a:spLocks noGrp="1"/>
          </p:cNvSpPr>
          <p:nvPr>
            <p:ph type="title"/>
          </p:nvPr>
        </p:nvSpPr>
        <p:spPr>
          <a:xfrm>
            <a:off x="838200" y="2714045"/>
            <a:ext cx="10515600" cy="1325563"/>
          </a:xfrm>
        </p:spPr>
        <p:txBody>
          <a:bodyPr/>
          <a:lstStyle/>
          <a:p>
            <a:pPr algn="ctr"/>
            <a:r>
              <a:rPr lang="en-US" dirty="0"/>
              <a:t>Follow-Up</a:t>
            </a:r>
          </a:p>
        </p:txBody>
      </p:sp>
    </p:spTree>
    <p:extLst>
      <p:ext uri="{BB962C8B-B14F-4D97-AF65-F5344CB8AC3E}">
        <p14:creationId xmlns:p14="http://schemas.microsoft.com/office/powerpoint/2010/main" val="747099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size of the stack?</a:t>
            </a:r>
          </a:p>
        </p:txBody>
      </p:sp>
      <p:sp>
        <p:nvSpPr>
          <p:cNvPr id="3" name="Content Placeholder 2"/>
          <p:cNvSpPr>
            <a:spLocks noGrp="1"/>
          </p:cNvSpPr>
          <p:nvPr>
            <p:ph idx="1"/>
          </p:nvPr>
        </p:nvSpPr>
        <p:spPr>
          <a:xfrm>
            <a:off x="825500" y="1825625"/>
            <a:ext cx="10515600" cy="4679347"/>
          </a:xfrm>
        </p:spPr>
        <p:txBody>
          <a:bodyPr>
            <a:normAutofit/>
          </a:bodyPr>
          <a:lstStyle/>
          <a:p>
            <a:r>
              <a:rPr lang="en-US" sz="3400" dirty="0"/>
              <a:t>On Windows, the typical maximum size for a stack is 1MB</a:t>
            </a:r>
          </a:p>
          <a:p>
            <a:endParaRPr lang="en-US" sz="3400" dirty="0"/>
          </a:p>
          <a:p>
            <a:r>
              <a:rPr lang="en-US" sz="3400" dirty="0"/>
              <a:t>On Linux, the typical maximum size is 8MB</a:t>
            </a:r>
          </a:p>
        </p:txBody>
      </p:sp>
    </p:spTree>
    <p:extLst>
      <p:ext uri="{BB962C8B-B14F-4D97-AF65-F5344CB8AC3E}">
        <p14:creationId xmlns:p14="http://schemas.microsoft.com/office/powerpoint/2010/main" val="2495046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 &amp; Pointers</a:t>
            </a:r>
          </a:p>
        </p:txBody>
      </p:sp>
      <p:sp>
        <p:nvSpPr>
          <p:cNvPr id="3" name="Content Placeholder 2"/>
          <p:cNvSpPr>
            <a:spLocks noGrp="1"/>
          </p:cNvSpPr>
          <p:nvPr>
            <p:ph idx="1"/>
          </p:nvPr>
        </p:nvSpPr>
        <p:spPr>
          <a:xfrm>
            <a:off x="825500" y="1825625"/>
            <a:ext cx="10515600" cy="4679347"/>
          </a:xfrm>
        </p:spPr>
        <p:txBody>
          <a:bodyPr>
            <a:normAutofit/>
          </a:bodyPr>
          <a:lstStyle/>
          <a:p>
            <a:r>
              <a:rPr lang="en-US" sz="3400" dirty="0"/>
              <a:t>How </a:t>
            </a:r>
            <a:r>
              <a:rPr lang="en-US" sz="3400" dirty="0">
                <a:solidFill>
                  <a:srgbClr val="FF0000"/>
                </a:solidFill>
                <a:latin typeface="Lucida Sans Unicode" panose="020B0602030504020204" pitchFamily="34" charset="0"/>
                <a:cs typeface="Lucida Sans Unicode" panose="020B0602030504020204" pitchFamily="34" charset="0"/>
              </a:rPr>
              <a:t>new</a:t>
            </a:r>
            <a:r>
              <a:rPr lang="en-US" sz="3400" dirty="0"/>
              <a:t> works</a:t>
            </a:r>
          </a:p>
          <a:p>
            <a:pPr lvl="1"/>
            <a:r>
              <a:rPr lang="en-US" sz="3000" dirty="0"/>
              <a:t>Locates and reserves storage for the object or objects to be allocated. When this stage is complete, the correct amount of storage is allocated, but it is not yet an object.</a:t>
            </a:r>
          </a:p>
          <a:p>
            <a:pPr lvl="1"/>
            <a:r>
              <a:rPr lang="en-US" sz="3000" dirty="0"/>
              <a:t>Initializes the object(s). Once initialization is complete, enough information is present for the allocated storage to be an object.</a:t>
            </a:r>
          </a:p>
          <a:p>
            <a:pPr lvl="1"/>
            <a:r>
              <a:rPr lang="en-US" sz="3000" dirty="0"/>
              <a:t>Returns a pointer to the object(s) of a pointer type derived from new-type-name or type-name. The program uses this pointer to access the newly allocated object.</a:t>
            </a:r>
          </a:p>
        </p:txBody>
      </p:sp>
      <p:sp>
        <p:nvSpPr>
          <p:cNvPr id="7" name="TextBox 6">
            <a:extLst>
              <a:ext uri="{FF2B5EF4-FFF2-40B4-BE49-F238E27FC236}">
                <a16:creationId xmlns:a16="http://schemas.microsoft.com/office/drawing/2014/main" id="{D98A46E4-AB64-441E-9ED0-CE4902D638F9}"/>
              </a:ext>
            </a:extLst>
          </p:cNvPr>
          <p:cNvSpPr txBox="1"/>
          <p:nvPr/>
        </p:nvSpPr>
        <p:spPr>
          <a:xfrm>
            <a:off x="3797300" y="6396506"/>
            <a:ext cx="8293100" cy="369332"/>
          </a:xfrm>
          <a:prstGeom prst="rect">
            <a:avLst/>
          </a:prstGeom>
          <a:noFill/>
        </p:spPr>
        <p:txBody>
          <a:bodyPr wrap="square">
            <a:spAutoFit/>
          </a:bodyPr>
          <a:lstStyle/>
          <a:p>
            <a:pPr algn="r"/>
            <a:r>
              <a:rPr lang="en-US" dirty="0">
                <a:hlinkClick r:id="rId3"/>
              </a:rPr>
              <a:t>https://docs.microsoft.com/en-us/cpp/cpp/new-operator-cpp?view=msvc-160</a:t>
            </a:r>
            <a:endParaRPr lang="en-US" dirty="0"/>
          </a:p>
        </p:txBody>
      </p:sp>
    </p:spTree>
    <p:extLst>
      <p:ext uri="{BB962C8B-B14F-4D97-AF65-F5344CB8AC3E}">
        <p14:creationId xmlns:p14="http://schemas.microsoft.com/office/powerpoint/2010/main" val="1306276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F8AC9-83CC-45FB-B4C8-39431E5F647E}"/>
              </a:ext>
            </a:extLst>
          </p:cNvPr>
          <p:cNvSpPr>
            <a:spLocks noGrp="1"/>
          </p:cNvSpPr>
          <p:nvPr>
            <p:ph type="title"/>
          </p:nvPr>
        </p:nvSpPr>
        <p:spPr/>
        <p:txBody>
          <a:bodyPr/>
          <a:lstStyle/>
          <a:p>
            <a:r>
              <a:rPr lang="en-US" dirty="0"/>
              <a:t>Arrays &amp; Pointers</a:t>
            </a:r>
          </a:p>
        </p:txBody>
      </p:sp>
      <p:sp>
        <p:nvSpPr>
          <p:cNvPr id="3" name="Content Placeholder 2">
            <a:extLst>
              <a:ext uri="{FF2B5EF4-FFF2-40B4-BE49-F238E27FC236}">
                <a16:creationId xmlns:a16="http://schemas.microsoft.com/office/drawing/2014/main" id="{79882511-7520-4F4D-BA65-B58969647211}"/>
              </a:ext>
            </a:extLst>
          </p:cNvPr>
          <p:cNvSpPr>
            <a:spLocks noGrp="1"/>
          </p:cNvSpPr>
          <p:nvPr>
            <p:ph idx="1"/>
          </p:nvPr>
        </p:nvSpPr>
        <p:spPr>
          <a:xfrm>
            <a:off x="838200" y="2200801"/>
            <a:ext cx="5257800" cy="3976162"/>
          </a:xfrm>
        </p:spPr>
        <p:txBody>
          <a:bodyPr/>
          <a:lstStyle/>
          <a:p>
            <a:r>
              <a:rPr lang="en-US" b="0" i="0" dirty="0">
                <a:effectLst/>
              </a:rPr>
              <a:t>Pointer </a:t>
            </a:r>
            <a:r>
              <a:rPr lang="en-US" b="0" i="1" dirty="0">
                <a:effectLst/>
              </a:rPr>
              <a:t>p</a:t>
            </a:r>
            <a:r>
              <a:rPr lang="en-US" b="0" i="0" dirty="0">
                <a:effectLst/>
              </a:rPr>
              <a:t> that points to the 0</a:t>
            </a:r>
            <a:r>
              <a:rPr lang="en-US" b="0" i="0" baseline="30000" dirty="0">
                <a:effectLst/>
              </a:rPr>
              <a:t>th</a:t>
            </a:r>
            <a:r>
              <a:rPr lang="en-US" b="0" i="0" dirty="0">
                <a:effectLst/>
              </a:rPr>
              <a:t> element of the array</a:t>
            </a:r>
            <a:endParaRPr lang="en-US" dirty="0"/>
          </a:p>
          <a:p>
            <a:endParaRPr lang="en-US" b="0" i="0" dirty="0">
              <a:effectLst/>
            </a:endParaRPr>
          </a:p>
          <a:p>
            <a:r>
              <a:rPr lang="en-US" dirty="0"/>
              <a:t>C</a:t>
            </a:r>
            <a:r>
              <a:rPr lang="en-US" b="0" i="0" dirty="0">
                <a:effectLst/>
              </a:rPr>
              <a:t>an also declare a pointer that can point to whole array instead of only one element of the array</a:t>
            </a:r>
          </a:p>
          <a:p>
            <a:pPr lvl="1"/>
            <a:r>
              <a:rPr lang="en-US" dirty="0"/>
              <a:t>U</a:t>
            </a:r>
            <a:r>
              <a:rPr lang="en-US" b="0" i="0" dirty="0">
                <a:effectLst/>
              </a:rPr>
              <a:t>seful when talking about multidimensional arrays</a:t>
            </a:r>
            <a:endParaRPr lang="en-US" dirty="0"/>
          </a:p>
        </p:txBody>
      </p:sp>
      <p:sp>
        <p:nvSpPr>
          <p:cNvPr id="5" name="Rectangle 2">
            <a:extLst>
              <a:ext uri="{FF2B5EF4-FFF2-40B4-BE49-F238E27FC236}">
                <a16:creationId xmlns:a16="http://schemas.microsoft.com/office/drawing/2014/main" id="{C006E2E1-7965-49D8-AD76-B3CA4631209A}"/>
              </a:ext>
            </a:extLst>
          </p:cNvPr>
          <p:cNvSpPr>
            <a:spLocks noChangeArrowheads="1"/>
          </p:cNvSpPr>
          <p:nvPr/>
        </p:nvSpPr>
        <p:spPr bwMode="auto">
          <a:xfrm>
            <a:off x="6096000" y="2200801"/>
            <a:ext cx="5727700" cy="36009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a:ln>
                  <a:noFill/>
                </a:ln>
                <a:solidFill>
                  <a:srgbClr val="008200"/>
                </a:solidFill>
                <a:effectLst/>
                <a:latin typeface="Consolas" panose="020B0609020204030204" pitchFamily="49" charset="0"/>
              </a:rPr>
              <a:t>// Pointer to an integer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1" i="0" u="none" strike="noStrike" cap="none" normalizeH="0" baseline="0" dirty="0">
                <a:ln>
                  <a:noFill/>
                </a:ln>
                <a:solidFill>
                  <a:srgbClr val="808080"/>
                </a:solidFill>
                <a:effectLst/>
                <a:latin typeface="Consolas" panose="020B0609020204030204" pitchFamily="49" charset="0"/>
              </a:rPr>
              <a:t>int</a:t>
            </a: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a:ln>
                  <a:noFill/>
                </a:ln>
                <a:solidFill>
                  <a:srgbClr val="000000"/>
                </a:solidFill>
                <a:effectLst/>
                <a:latin typeface="Consolas" panose="020B0609020204030204" pitchFamily="49" charset="0"/>
              </a:rPr>
              <a:t>*p;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a:ln>
                  <a:noFill/>
                </a:ln>
                <a:solidFill>
                  <a:srgbClr val="008200"/>
                </a:solidFill>
                <a:effectLst/>
                <a:latin typeface="Consolas" panose="020B0609020204030204" pitchFamily="49" charset="0"/>
              </a:rPr>
              <a:t>// Pointer to an array of 5 integers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1" i="0" u="none" strike="noStrike" cap="none" normalizeH="0" baseline="0" dirty="0">
                <a:ln>
                  <a:noFill/>
                </a:ln>
                <a:solidFill>
                  <a:srgbClr val="808080"/>
                </a:solidFill>
                <a:effectLst/>
                <a:latin typeface="Consolas" panose="020B0609020204030204" pitchFamily="49" charset="0"/>
              </a:rPr>
              <a:t>int</a:t>
            </a: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a:ln>
                  <a:noFill/>
                </a:ln>
                <a:solidFill>
                  <a:srgbClr val="000000"/>
                </a:solidFill>
                <a:effectLst/>
                <a:latin typeface="Consolas" panose="020B0609020204030204" pitchFamily="49" charset="0"/>
              </a:rPr>
              <a:t>(*</a:t>
            </a:r>
            <a:r>
              <a:rPr kumimoji="0" lang="en-US" altLang="en-US" b="0" i="0" u="none" strike="noStrike" cap="none" normalizeH="0" baseline="0" dirty="0" err="1">
                <a:ln>
                  <a:noFill/>
                </a:ln>
                <a:solidFill>
                  <a:srgbClr val="000000"/>
                </a:solidFill>
                <a:effectLst/>
                <a:latin typeface="Consolas" panose="020B0609020204030204" pitchFamily="49" charset="0"/>
              </a:rPr>
              <a:t>ptr</a:t>
            </a:r>
            <a:r>
              <a:rPr kumimoji="0" lang="en-US" altLang="en-US" b="0" i="0" u="none" strike="noStrike" cap="none" normalizeH="0" baseline="0" dirty="0">
                <a:ln>
                  <a:noFill/>
                </a:ln>
                <a:solidFill>
                  <a:srgbClr val="000000"/>
                </a:solidFill>
                <a:effectLst/>
                <a:latin typeface="Consolas" panose="020B0609020204030204" pitchFamily="49" charset="0"/>
              </a:rPr>
              <a:t>)[5];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1" i="0" u="none" strike="noStrike" cap="none" normalizeH="0" baseline="0" dirty="0">
                <a:ln>
                  <a:noFill/>
                </a:ln>
                <a:solidFill>
                  <a:srgbClr val="808080"/>
                </a:solidFill>
                <a:effectLst/>
                <a:latin typeface="Consolas" panose="020B0609020204030204" pitchFamily="49" charset="0"/>
              </a:rPr>
              <a:t>int</a:t>
            </a: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err="1">
                <a:ln>
                  <a:noFill/>
                </a:ln>
                <a:solidFill>
                  <a:srgbClr val="000000"/>
                </a:solidFill>
                <a:effectLst/>
                <a:latin typeface="Consolas" panose="020B0609020204030204" pitchFamily="49" charset="0"/>
              </a:rPr>
              <a:t>arr</a:t>
            </a:r>
            <a:r>
              <a:rPr kumimoji="0" lang="en-US" altLang="en-US" b="0" i="0" u="none" strike="noStrike" cap="none" normalizeH="0" baseline="0" dirty="0">
                <a:ln>
                  <a:noFill/>
                </a:ln>
                <a:solidFill>
                  <a:srgbClr val="000000"/>
                </a:solidFill>
                <a:effectLst/>
                <a:latin typeface="Consolas" panose="020B0609020204030204" pitchFamily="49" charset="0"/>
              </a:rPr>
              <a:t>[5];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a:ln>
                  <a:noFill/>
                </a:ln>
                <a:solidFill>
                  <a:srgbClr val="008200"/>
                </a:solidFill>
                <a:effectLst/>
                <a:latin typeface="Consolas" panose="020B0609020204030204" pitchFamily="49" charset="0"/>
              </a:rPr>
              <a:t>// Points to 0th element of the arr.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a:ln>
                  <a:noFill/>
                </a:ln>
                <a:solidFill>
                  <a:srgbClr val="000000"/>
                </a:solidFill>
                <a:effectLst/>
                <a:latin typeface="Consolas" panose="020B0609020204030204" pitchFamily="49" charset="0"/>
              </a:rPr>
              <a:t>p = </a:t>
            </a:r>
            <a:r>
              <a:rPr kumimoji="0" lang="en-US" altLang="en-US" b="0" i="0" u="none" strike="noStrike" cap="none" normalizeH="0" baseline="0" dirty="0" err="1">
                <a:ln>
                  <a:noFill/>
                </a:ln>
                <a:solidFill>
                  <a:srgbClr val="000000"/>
                </a:solidFill>
                <a:effectLst/>
                <a:latin typeface="Consolas" panose="020B0609020204030204" pitchFamily="49" charset="0"/>
              </a:rPr>
              <a:t>arr</a:t>
            </a:r>
            <a:r>
              <a:rPr kumimoji="0" lang="en-US" altLang="en-US" b="0" i="0" u="none" strike="noStrike" cap="none" normalizeH="0" baseline="0" dirty="0">
                <a:ln>
                  <a:noFill/>
                </a:ln>
                <a:solidFill>
                  <a:srgbClr val="000000"/>
                </a:solidFill>
                <a:effectLst/>
                <a:latin typeface="Consolas" panose="020B0609020204030204" pitchFamily="49" charset="0"/>
              </a:rPr>
              <a:t>;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a:ln>
                  <a:noFill/>
                </a:ln>
                <a:solidFill>
                  <a:srgbClr val="008200"/>
                </a:solidFill>
                <a:effectLst/>
                <a:latin typeface="Consolas" panose="020B0609020204030204" pitchFamily="49" charset="0"/>
              </a:rPr>
              <a:t>// Points to the whole array arr.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40424E"/>
                </a:solidFill>
                <a:effectLst/>
                <a:latin typeface="Consolas" panose="020B0609020204030204" pitchFamily="49" charset="0"/>
              </a:rPr>
              <a:t>    </a:t>
            </a:r>
            <a:r>
              <a:rPr kumimoji="0" lang="en-US" altLang="en-US" b="0" i="0" u="none" strike="noStrike" cap="none" normalizeH="0" baseline="0" dirty="0" err="1">
                <a:ln>
                  <a:noFill/>
                </a:ln>
                <a:solidFill>
                  <a:srgbClr val="000000"/>
                </a:solidFill>
                <a:effectLst/>
                <a:latin typeface="Consolas" panose="020B0609020204030204" pitchFamily="49" charset="0"/>
              </a:rPr>
              <a:t>ptr</a:t>
            </a:r>
            <a:r>
              <a:rPr kumimoji="0" lang="en-US" altLang="en-US" b="0" i="0" u="none" strike="noStrike" cap="none" normalizeH="0" baseline="0" dirty="0">
                <a:ln>
                  <a:noFill/>
                </a:ln>
                <a:solidFill>
                  <a:srgbClr val="000000"/>
                </a:solidFill>
                <a:effectLst/>
                <a:latin typeface="Consolas" panose="020B0609020204030204" pitchFamily="49" charset="0"/>
              </a:rPr>
              <a:t> = &amp;</a:t>
            </a:r>
            <a:r>
              <a:rPr kumimoji="0" lang="en-US" altLang="en-US" b="0" i="0" u="none" strike="noStrike" cap="none" normalizeH="0" baseline="0" dirty="0" err="1">
                <a:ln>
                  <a:noFill/>
                </a:ln>
                <a:solidFill>
                  <a:srgbClr val="000000"/>
                </a:solidFill>
                <a:effectLst/>
                <a:latin typeface="Consolas" panose="020B0609020204030204" pitchFamily="49" charset="0"/>
              </a:rPr>
              <a:t>arr</a:t>
            </a:r>
            <a:r>
              <a:rPr kumimoji="0" lang="en-US" altLang="en-US" b="0" i="0" u="none" strike="noStrike" cap="none" normalizeH="0" baseline="0" dirty="0">
                <a:ln>
                  <a:noFill/>
                </a:ln>
                <a:solidFill>
                  <a:srgbClr val="000000"/>
                </a:solidFill>
                <a:effectLst/>
                <a:latin typeface="Consolas" panose="020B0609020204030204" pitchFamily="49" charset="0"/>
              </a:rPr>
              <a:t>;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onsolas" panose="020B0609020204030204" pitchFamily="49" charset="0"/>
              </a:rPr>
              <a:t>} </a:t>
            </a:r>
            <a:endParaRPr kumimoji="0" lang="en-US" altLang="en-US" b="0" i="0" u="none" strike="noStrike" cap="none" normalizeH="0" baseline="0" dirty="0">
              <a:ln>
                <a:noFill/>
              </a:ln>
              <a:solidFill>
                <a:schemeClr val="tx1"/>
              </a:solidFill>
              <a:effectLst/>
            </a:endParaRPr>
          </a:p>
        </p:txBody>
      </p:sp>
      <p:sp>
        <p:nvSpPr>
          <p:cNvPr id="7" name="TextBox 6">
            <a:hlinkClick r:id="rId3"/>
            <a:extLst>
              <a:ext uri="{FF2B5EF4-FFF2-40B4-BE49-F238E27FC236}">
                <a16:creationId xmlns:a16="http://schemas.microsoft.com/office/drawing/2014/main" id="{DED2A5DC-C833-43BB-B803-FBF8F6503B13}"/>
              </a:ext>
            </a:extLst>
          </p:cNvPr>
          <p:cNvSpPr txBox="1"/>
          <p:nvPr/>
        </p:nvSpPr>
        <p:spPr>
          <a:xfrm>
            <a:off x="5949950" y="6355844"/>
            <a:ext cx="6096000" cy="369332"/>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hlinkClick r:id="rId3"/>
              </a:rPr>
              <a:t>https://www.geeksforgeeks.org/pointer-array-array-pointer/</a:t>
            </a:r>
            <a:endParaRPr lang="en-US" dirty="0"/>
          </a:p>
        </p:txBody>
      </p:sp>
    </p:spTree>
    <p:extLst>
      <p:ext uri="{BB962C8B-B14F-4D97-AF65-F5344CB8AC3E}">
        <p14:creationId xmlns:p14="http://schemas.microsoft.com/office/powerpoint/2010/main" val="101919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41A2C-2994-0443-A541-4DC897184B74}"/>
              </a:ext>
            </a:extLst>
          </p:cNvPr>
          <p:cNvSpPr>
            <a:spLocks noGrp="1"/>
          </p:cNvSpPr>
          <p:nvPr>
            <p:ph type="title"/>
          </p:nvPr>
        </p:nvSpPr>
        <p:spPr>
          <a:xfrm>
            <a:off x="838200" y="2714045"/>
            <a:ext cx="10515600" cy="1325563"/>
          </a:xfrm>
        </p:spPr>
        <p:txBody>
          <a:bodyPr/>
          <a:lstStyle/>
          <a:p>
            <a:pPr algn="ctr"/>
            <a:r>
              <a:rPr lang="en-US" dirty="0"/>
              <a:t>HW2 Questions?</a:t>
            </a:r>
          </a:p>
        </p:txBody>
      </p:sp>
    </p:spTree>
    <p:extLst>
      <p:ext uri="{BB962C8B-B14F-4D97-AF65-F5344CB8AC3E}">
        <p14:creationId xmlns:p14="http://schemas.microsoft.com/office/powerpoint/2010/main" val="227048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DE27-5899-B246-8EA3-13492634E3A7}"/>
              </a:ext>
            </a:extLst>
          </p:cNvPr>
          <p:cNvSpPr>
            <a:spLocks noGrp="1"/>
          </p:cNvSpPr>
          <p:nvPr>
            <p:ph type="title"/>
          </p:nvPr>
        </p:nvSpPr>
        <p:spPr/>
        <p:txBody>
          <a:bodyPr/>
          <a:lstStyle/>
          <a:p>
            <a:r>
              <a:rPr lang="en-US" dirty="0"/>
              <a:t>Comment on rounding </a:t>
            </a:r>
          </a:p>
        </p:txBody>
      </p:sp>
      <p:sp>
        <p:nvSpPr>
          <p:cNvPr id="3" name="Content Placeholder 2">
            <a:extLst>
              <a:ext uri="{FF2B5EF4-FFF2-40B4-BE49-F238E27FC236}">
                <a16:creationId xmlns:a16="http://schemas.microsoft.com/office/drawing/2014/main" id="{098DFBAF-F792-2F48-AFB5-BF4E86F9CAFC}"/>
              </a:ext>
            </a:extLst>
          </p:cNvPr>
          <p:cNvSpPr>
            <a:spLocks noGrp="1"/>
          </p:cNvSpPr>
          <p:nvPr>
            <p:ph idx="1"/>
          </p:nvPr>
        </p:nvSpPr>
        <p:spPr>
          <a:xfrm>
            <a:off x="838200" y="3025833"/>
            <a:ext cx="10515600" cy="3151130"/>
          </a:xfrm>
        </p:spPr>
        <p:txBody>
          <a:bodyPr/>
          <a:lstStyle/>
          <a:p>
            <a:pPr marL="0" indent="0">
              <a:buNone/>
            </a:pPr>
            <a:endParaRPr lang="en-US" dirty="0"/>
          </a:p>
          <a:p>
            <a:r>
              <a:rPr lang="en-US" dirty="0"/>
              <a:t>Could be due to rounding earlier in code. </a:t>
            </a:r>
          </a:p>
          <a:p>
            <a:r>
              <a:rPr lang="en-US" dirty="0"/>
              <a:t>Use ‘double’ instead of ‘float’</a:t>
            </a:r>
          </a:p>
          <a:p>
            <a:pPr lvl="1"/>
            <a:r>
              <a:rPr lang="en-US" dirty="0"/>
              <a:t>Python’s “float” has “double” precision</a:t>
            </a:r>
          </a:p>
          <a:p>
            <a:r>
              <a:rPr lang="en-US" dirty="0"/>
              <a:t>Use the ‘long’ keyword for extra variable storage (e.g. long double)</a:t>
            </a:r>
          </a:p>
        </p:txBody>
      </p:sp>
      <p:pic>
        <p:nvPicPr>
          <p:cNvPr id="5" name="Picture 4">
            <a:extLst>
              <a:ext uri="{FF2B5EF4-FFF2-40B4-BE49-F238E27FC236}">
                <a16:creationId xmlns:a16="http://schemas.microsoft.com/office/drawing/2014/main" id="{5D5BA588-E9C1-EA4B-BDB2-8E733773ABC3}"/>
              </a:ext>
            </a:extLst>
          </p:cNvPr>
          <p:cNvPicPr>
            <a:picLocks noChangeAspect="1"/>
          </p:cNvPicPr>
          <p:nvPr/>
        </p:nvPicPr>
        <p:blipFill>
          <a:blip r:embed="rId3"/>
          <a:stretch>
            <a:fillRect/>
          </a:stretch>
        </p:blipFill>
        <p:spPr>
          <a:xfrm>
            <a:off x="6729598" y="2078879"/>
            <a:ext cx="4076700" cy="685800"/>
          </a:xfrm>
          <a:prstGeom prst="rect">
            <a:avLst/>
          </a:prstGeom>
        </p:spPr>
      </p:pic>
      <p:pic>
        <p:nvPicPr>
          <p:cNvPr id="7" name="Picture 6">
            <a:extLst>
              <a:ext uri="{FF2B5EF4-FFF2-40B4-BE49-F238E27FC236}">
                <a16:creationId xmlns:a16="http://schemas.microsoft.com/office/drawing/2014/main" id="{FE97FB1E-E3B3-6649-B961-A214B60DDD42}"/>
              </a:ext>
            </a:extLst>
          </p:cNvPr>
          <p:cNvPicPr>
            <a:picLocks noChangeAspect="1"/>
          </p:cNvPicPr>
          <p:nvPr/>
        </p:nvPicPr>
        <p:blipFill>
          <a:blip r:embed="rId4"/>
          <a:stretch>
            <a:fillRect/>
          </a:stretch>
        </p:blipFill>
        <p:spPr>
          <a:xfrm>
            <a:off x="531000" y="2155079"/>
            <a:ext cx="4114800" cy="609600"/>
          </a:xfrm>
          <a:prstGeom prst="rect">
            <a:avLst/>
          </a:prstGeom>
        </p:spPr>
      </p:pic>
    </p:spTree>
    <p:extLst>
      <p:ext uri="{BB962C8B-B14F-4D97-AF65-F5344CB8AC3E}">
        <p14:creationId xmlns:p14="http://schemas.microsoft.com/office/powerpoint/2010/main" val="3191210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365127"/>
            <a:ext cx="8156535" cy="1325563"/>
          </a:xfrm>
        </p:spPr>
        <p:txBody>
          <a:bodyPr/>
          <a:lstStyle/>
          <a:p>
            <a:r>
              <a:rPr lang="en-US" dirty="0"/>
              <a:t>HW3: create a motif model for TSSs</a:t>
            </a:r>
          </a:p>
        </p:txBody>
      </p:sp>
      <p:sp>
        <p:nvSpPr>
          <p:cNvPr id="3" name="Content Placeholder 2"/>
          <p:cNvSpPr>
            <a:spLocks noGrp="1"/>
          </p:cNvSpPr>
          <p:nvPr>
            <p:ph idx="1"/>
          </p:nvPr>
        </p:nvSpPr>
        <p:spPr>
          <a:xfrm>
            <a:off x="2152650" y="1825625"/>
            <a:ext cx="7886700" cy="4598324"/>
          </a:xfrm>
        </p:spPr>
        <p:txBody>
          <a:bodyPr/>
          <a:lstStyle/>
          <a:p>
            <a:r>
              <a:rPr lang="en-US" dirty="0"/>
              <a:t>Due 11:59pm on Sunday, Jan. 31</a:t>
            </a:r>
            <a:endParaRPr lang="en-US" baseline="30000" dirty="0"/>
          </a:p>
          <a:p>
            <a:pPr>
              <a:spcBef>
                <a:spcPts val="1800"/>
              </a:spcBef>
            </a:pPr>
            <a:r>
              <a:rPr lang="en-US" dirty="0"/>
              <a:t>Assignment:</a:t>
            </a:r>
          </a:p>
          <a:p>
            <a:pPr lvl="1"/>
            <a:r>
              <a:rPr lang="en-US" dirty="0"/>
              <a:t>Parse a </a:t>
            </a:r>
            <a:r>
              <a:rPr lang="en-US" dirty="0" err="1"/>
              <a:t>Genbank</a:t>
            </a:r>
            <a:r>
              <a:rPr lang="en-US" dirty="0"/>
              <a:t> file (</a:t>
            </a:r>
            <a:r>
              <a:rPr lang="en-US" dirty="0" err="1"/>
              <a:t>gbff</a:t>
            </a:r>
            <a:r>
              <a:rPr lang="en-US" dirty="0"/>
              <a:t> format) with sequence info and annotated CDS locations</a:t>
            </a:r>
          </a:p>
          <a:p>
            <a:pPr lvl="2"/>
            <a:r>
              <a:rPr lang="en-US" dirty="0"/>
              <a:t>Write your own code to parse the file! Do not use a third-party </a:t>
            </a:r>
            <a:r>
              <a:rPr lang="en-US" dirty="0" err="1"/>
              <a:t>Genbank</a:t>
            </a:r>
            <a:r>
              <a:rPr lang="en-US" dirty="0"/>
              <a:t> file parser.</a:t>
            </a:r>
          </a:p>
          <a:p>
            <a:pPr lvl="1">
              <a:spcBef>
                <a:spcPts val="1200"/>
              </a:spcBef>
            </a:pPr>
            <a:r>
              <a:rPr lang="en-US" dirty="0"/>
              <a:t>Using the CDS information, compute a site weight matrix for a 21bp motif centered at the translation start site</a:t>
            </a:r>
          </a:p>
          <a:p>
            <a:pPr lvl="1">
              <a:spcBef>
                <a:spcPts val="1200"/>
              </a:spcBef>
            </a:pPr>
            <a:r>
              <a:rPr lang="en-US" dirty="0"/>
              <a:t>Using the weight matrix, compute scores for annotated CDS translation start sites and for non-annotated positions</a:t>
            </a:r>
          </a:p>
          <a:p>
            <a:endParaRPr lang="en-US" dirty="0"/>
          </a:p>
        </p:txBody>
      </p:sp>
    </p:spTree>
    <p:extLst>
      <p:ext uri="{BB962C8B-B14F-4D97-AF65-F5344CB8AC3E}">
        <p14:creationId xmlns:p14="http://schemas.microsoft.com/office/powerpoint/2010/main" val="2504397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7495</TotalTime>
  <Words>2070</Words>
  <Application>Microsoft Office PowerPoint</Application>
  <PresentationFormat>Widescreen</PresentationFormat>
  <Paragraphs>282</Paragraphs>
  <Slides>22</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Calibri Light</vt:lpstr>
      <vt:lpstr>Cambria Math</vt:lpstr>
      <vt:lpstr>Consolas</vt:lpstr>
      <vt:lpstr>Courier New</vt:lpstr>
      <vt:lpstr>Lucida Sans Unicode</vt:lpstr>
      <vt:lpstr>urw-din</vt:lpstr>
      <vt:lpstr>Verdana</vt:lpstr>
      <vt:lpstr>Office Theme</vt:lpstr>
      <vt:lpstr>Week 3 Discussion Section</vt:lpstr>
      <vt:lpstr>Discussion Section 3</vt:lpstr>
      <vt:lpstr>Follow-Up</vt:lpstr>
      <vt:lpstr>What is the size of the stack?</vt:lpstr>
      <vt:lpstr>Arrays &amp; Pointers</vt:lpstr>
      <vt:lpstr>Arrays &amp; Pointers</vt:lpstr>
      <vt:lpstr>HW2 Questions?</vt:lpstr>
      <vt:lpstr>Comment on rounding </vt:lpstr>
      <vt:lpstr>HW3: create a motif model for TSSs</vt:lpstr>
      <vt:lpstr>Genbank flat file format (.gbff)</vt:lpstr>
      <vt:lpstr>Genbank flat file format (.gbff)</vt:lpstr>
      <vt:lpstr>Some more CDS examples</vt:lpstr>
      <vt:lpstr>Handling ‘Duplicate’ Entries</vt:lpstr>
      <vt:lpstr>Handling ‘Duplicate’ Entries</vt:lpstr>
      <vt:lpstr>Computing a TSS site weight matrix</vt:lpstr>
      <vt:lpstr>Computing site scores</vt:lpstr>
      <vt:lpstr>Noncontiguous CDSs</vt:lpstr>
      <vt:lpstr>Noncontiguous CDSs</vt:lpstr>
      <vt:lpstr>Reporting score histograms</vt:lpstr>
      <vt:lpstr>Position list</vt:lpstr>
      <vt:lpstr>HW6 output summary</vt:lpstr>
      <vt:lpstr>HW6 Tips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5 Discussion Section</dc:title>
  <dc:creator>Eliah G. Overbey</dc:creator>
  <cp:lastModifiedBy>dfaivre</cp:lastModifiedBy>
  <cp:revision>31</cp:revision>
  <dcterms:created xsi:type="dcterms:W3CDTF">2019-02-07T16:42:25Z</dcterms:created>
  <dcterms:modified xsi:type="dcterms:W3CDTF">2021-01-25T17:47:03Z</dcterms:modified>
</cp:coreProperties>
</file>