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73" r:id="rId12"/>
    <p:sldId id="267" r:id="rId13"/>
    <p:sldId id="265" r:id="rId14"/>
    <p:sldId id="266" r:id="rId15"/>
    <p:sldId id="270" r:id="rId16"/>
    <p:sldId id="271" r:id="rId17"/>
    <p:sldId id="272" r:id="rId18"/>
    <p:sldId id="275" r:id="rId19"/>
    <p:sldId id="296" r:id="rId20"/>
    <p:sldId id="298" r:id="rId21"/>
    <p:sldId id="299" r:id="rId22"/>
    <p:sldId id="276" r:id="rId23"/>
    <p:sldId id="297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faivre" initials="d" lastIdx="1" clrIdx="0">
    <p:extLst>
      <p:ext uri="{19B8F6BF-5375-455C-9EA6-DF929625EA0E}">
        <p15:presenceInfo xmlns:p15="http://schemas.microsoft.com/office/powerpoint/2012/main" userId="dfaiv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2971" autoAdjust="0"/>
  </p:normalViewPr>
  <p:slideViewPr>
    <p:cSldViewPr snapToGrid="0" snapToObjects="1">
      <p:cViewPr>
        <p:scale>
          <a:sx n="100" d="100"/>
          <a:sy n="100" d="100"/>
        </p:scale>
        <p:origin x="-256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3A7F-2C44-C546-928A-B5A11B430B1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E3F61-E03A-D946-993B-0C9E0DA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ynamic-programming-set-23-bellman-ford-algorith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ynamic-programming-set-23-bellman-ford-algorith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ynamic-programming-set-23-bellman-ford-algorithm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ynamic-programming-set-23-bellman-ford-algorith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dijkstras-short-path-finder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https://www.geeksforgeeks.org/dynamic-programming-set-23-bellman-ford-algorithm/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2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10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2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https://www.geeksforgeeks.org/dynamic-programming-set-23-bellman-ford-algorithm/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https://www.geeksforgeeks.org/dynamic-programming-set-23-bellman-ford-algorithm/</a:t>
            </a:r>
            <a:endParaRPr lang="en-US" dirty="0"/>
          </a:p>
          <a:p>
            <a:endParaRPr lang="en-US" dirty="0"/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The first iteration guarantees to give all shortest paths which are at most 1 edge 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https://www.geeksforgeeks.org/dynamic-programming-set-23-bellman-ford-algorithm/</a:t>
            </a:r>
            <a:endParaRPr lang="en-US" dirty="0"/>
          </a:p>
          <a:p>
            <a:endParaRPr lang="en-US" dirty="0"/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The second iteration guarantees to give all shortest paths which are at most 2 edges long. The algorithm processes all edges 2 more times. The distances are minimized after the second iteration, so third and fourth iterations don’t update the distances.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1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7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https://brilliant.org/wiki/dijkstras-short-path-finder/</a:t>
            </a:r>
            <a:endParaRPr lang="en-US" dirty="0"/>
          </a:p>
          <a:p>
            <a:r>
              <a:rPr lang="en-US" dirty="0"/>
              <a:t>Or: https://www.geeksforgeeks.org/dijkstras-shortest-path-algorithm-greedy-algo-7/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SPT (shortest path tree)</a:t>
            </a: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update distance values of its adjacent vertices</a:t>
            </a:r>
            <a:endParaRPr lang="en-US" b="0" i="1" dirty="0">
              <a:solidFill>
                <a:srgbClr val="40424E"/>
              </a:solidFill>
              <a:effectLst/>
              <a:latin typeface="urw-din"/>
            </a:endParaRPr>
          </a:p>
          <a:p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Pick the vertex with minimum distance value and not already</a:t>
            </a:r>
            <a:r>
              <a:rPr lang="en-US" b="0" i="1" dirty="0">
                <a:solidFill>
                  <a:srgbClr val="40424E"/>
                </a:solidFill>
                <a:effectLst/>
                <a:latin typeface="urw-din"/>
              </a:rPr>
              <a:t> </a:t>
            </a:r>
            <a:r>
              <a:rPr lang="en-US" b="0" i="0" dirty="0">
                <a:solidFill>
                  <a:srgbClr val="40424E"/>
                </a:solidFill>
                <a:effectLst/>
                <a:latin typeface="urw-din"/>
              </a:rPr>
              <a:t>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3F61-E03A-D946-993B-0C9E0DA67A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6F09-F1D4-E743-B209-9C8D59CC0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E73FB-ED94-F746-9B51-E8C0B047B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AD1CF-E2BC-7B4C-B202-CA8DBF2D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7D1D6-F1A4-714B-8008-8B6C0965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D9F7A-AB7F-C540-B57E-43B4B47A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6945-D7DA-DC4B-A1FC-6A0297B8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55A60-A0C1-3F42-9175-24C493560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DB6A-AAB3-114B-98F1-47391755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95D0-E468-1543-A44F-B94417C5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7C4F5-0DF1-5943-8B5F-D1DE196E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1495A-8703-3946-B667-D67CE90BF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85EF7-F4E2-5E4F-8685-32622D7E0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7C4D4-C32B-E94B-A852-E9875B9F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5500-C830-094B-9060-36765ECD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7F0B-42D8-9948-A53A-55E74448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A473-5294-1B4F-833C-238D32D2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A14F-47DB-5E41-8341-96976242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2FC6-AB10-A846-B556-CF9C73E6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1D27E-AB43-164C-802A-718DDF8B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787A3-B649-A646-9396-82879E34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B58-01AF-034B-80A6-92EF3B8C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FA58B-7AB0-E04D-9928-18FADB89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9EE4B-C670-9248-9F61-43282173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0C7A-F799-D74B-AD7D-B9079F11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274A-1E45-B542-88DB-80F3FE05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9E59-6972-454C-AA16-98B85627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1F7AB-9E48-604E-AF2F-B02154F7A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F5A97-CFB4-094F-AEA0-77BFC2095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C22B4-5D99-F948-86D6-DF9D40CB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79368-EE52-BD40-83D7-6DB8034E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F684E-A4FA-D241-943F-09A8ABF2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8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5113-18EE-5041-A539-38C6105F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46662-A848-2A41-AE66-F25A34877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F3CB0-320E-4D4A-B9F0-A882C53F3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D495A-FF45-7949-986A-19A61C660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21880-FABD-6749-A168-97702518C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53FA5-4C29-DE44-9F27-1645D19C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C7664-D574-7946-B1E2-11D777B5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7F93B-C4EA-7F4A-8FE0-C69D7BEE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6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9BDD-C613-DF4B-8DA5-547FAD54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4B829-E7E4-BB44-8A49-FB5FC90E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74B7E-593E-FA44-A880-E622753E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F84A5-FB81-434F-A0D0-1323E439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09750-DB8B-274E-AB7D-6B1D5636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F08E2-4131-974C-B740-85443A48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F6809-72D9-0F4F-97AE-EF64CB97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7932-42EA-1B49-B73F-AA9E5B58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9696-9736-284C-963C-B492E1B5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99505-AC2A-C644-BD4D-313C1377D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09967-69C1-9B45-A0ED-25E66819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613AF-22CF-B84B-A571-3640678B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CE4B9-F28B-3845-93F1-BA384F8E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E053-0D43-D646-8877-0857021F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BC766-C6B9-674B-B5DC-DBAF94637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A48CB-A0C2-F248-822F-3F06C8801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F51E1-CE47-294B-B1F7-795038C2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AFC68-A71C-6D46-85A6-C660FDAF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37C1E-355B-5245-87E7-75D2D693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C893C-1673-E244-9C38-607F4D32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E8933-1E44-1544-B2DA-93EBB0EEE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8C95E-F7D1-0946-942D-147E7B926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02F3-15F0-EA47-AC8B-3068C4F5DD7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08801-1F0D-0B4D-9EF6-F08D98287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B8341-B484-3F40-9829-C76F0E6D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974F6-EF26-A143-8DFD-AE4A46B8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eksforgeeks.org/dynamic-programming-set-23-bellman-ford-algorithm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illiant.org/wiki/dijkstras-short-path-finder/" TargetMode="Externa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4DD1-230C-844A-B082-5155F1D44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 Discussion Section</a:t>
            </a:r>
            <a:br>
              <a:rPr lang="en-US" dirty="0"/>
            </a:br>
            <a:r>
              <a:rPr lang="en-US" dirty="0"/>
              <a:t>Genome 540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1D4F3-210F-9C4D-843E-10A93F116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919"/>
            <a:ext cx="9144000" cy="1655762"/>
          </a:xfrm>
        </p:spPr>
        <p:txBody>
          <a:bodyPr/>
          <a:lstStyle/>
          <a:p>
            <a:r>
              <a:rPr lang="en-US" dirty="0"/>
              <a:t>Dani Faivre</a:t>
            </a:r>
          </a:p>
        </p:txBody>
      </p:sp>
    </p:spTree>
    <p:extLst>
      <p:ext uri="{BB962C8B-B14F-4D97-AF65-F5344CB8AC3E}">
        <p14:creationId xmlns:p14="http://schemas.microsoft.com/office/powerpoint/2010/main" val="165668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9455E3-F264-3545-A07C-B42653861B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0065" y="2060020"/>
            <a:ext cx="5234008" cy="3540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DF296-A3D7-E249-B1EE-4B89902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8937-8C4A-FD4B-9CE8-11DF1D5302AC}"/>
              </a:ext>
            </a:extLst>
          </p:cNvPr>
          <p:cNvSpPr txBox="1"/>
          <p:nvPr/>
        </p:nvSpPr>
        <p:spPr>
          <a:xfrm>
            <a:off x="498762" y="1591294"/>
            <a:ext cx="57951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1</a:t>
            </a:r>
            <a:r>
              <a:rPr lang="en-US" dirty="0"/>
              <a:t>: Find a highest-weight path in a weighted directed acyclic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graph by hand into a list of vertices and edges, which you will input into your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program to output the </a:t>
            </a:r>
          </a:p>
          <a:p>
            <a:pPr lvl="2"/>
            <a:r>
              <a:rPr lang="en-US" dirty="0">
                <a:latin typeface="Calibri (Body)"/>
              </a:rPr>
              <a:t>1. Path Score</a:t>
            </a:r>
          </a:p>
          <a:p>
            <a:pPr lvl="2"/>
            <a:r>
              <a:rPr lang="en-US" dirty="0"/>
              <a:t>2. The label of the beginning vertex on the path</a:t>
            </a:r>
          </a:p>
          <a:p>
            <a:pPr lvl="2"/>
            <a:r>
              <a:rPr lang="en-US" dirty="0"/>
              <a:t>3. the label of the ending vertex on the path</a:t>
            </a:r>
          </a:p>
          <a:p>
            <a:pPr lvl="2"/>
            <a:r>
              <a:rPr lang="en-US" dirty="0"/>
              <a:t>4. (in order) the labels for all the edges that occur on this path.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this program “unconstrained” and with the start and end constraints of </a:t>
            </a:r>
            <a:r>
              <a:rPr lang="en-US" b="1" dirty="0"/>
              <a:t>“</a:t>
            </a:r>
            <a:r>
              <a:rPr lang="en-US" b="1" dirty="0" err="1"/>
              <a:t>i</a:t>
            </a:r>
            <a:r>
              <a:rPr lang="en-US" b="1" dirty="0"/>
              <a:t>” and “xiii” respectively</a:t>
            </a:r>
          </a:p>
          <a:p>
            <a:pPr lvl="2"/>
            <a:endParaRPr lang="en-US" dirty="0"/>
          </a:p>
          <a:p>
            <a:r>
              <a:rPr lang="en-US" dirty="0"/>
              <a:t>Output: </a:t>
            </a:r>
            <a:r>
              <a:rPr lang="en-US" b="1" dirty="0"/>
              <a:t>Turn this in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54167-A6D9-004A-A78A-B72F19E1940C}"/>
              </a:ext>
            </a:extLst>
          </p:cNvPr>
          <p:cNvSpPr txBox="1"/>
          <p:nvPr/>
        </p:nvSpPr>
        <p:spPr>
          <a:xfrm>
            <a:off x="6721434" y="1690688"/>
            <a:ext cx="1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Grading:</a:t>
            </a:r>
          </a:p>
        </p:txBody>
      </p:sp>
    </p:spTree>
    <p:extLst>
      <p:ext uri="{BB962C8B-B14F-4D97-AF65-F5344CB8AC3E}">
        <p14:creationId xmlns:p14="http://schemas.microsoft.com/office/powerpoint/2010/main" val="58625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A773-A68A-4A45-89D5-4ECA6674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1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63986-51EE-2945-AF2A-5F619F23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09" b="9166"/>
          <a:stretch/>
        </p:blipFill>
        <p:spPr>
          <a:xfrm>
            <a:off x="1934852" y="2351314"/>
            <a:ext cx="8767637" cy="36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EB07-E29E-C14A-B091-25997E28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5BED-6515-2844-9543-3286036B66E1}"/>
              </a:ext>
            </a:extLst>
          </p:cNvPr>
          <p:cNvSpPr txBox="1"/>
          <p:nvPr/>
        </p:nvSpPr>
        <p:spPr>
          <a:xfrm>
            <a:off x="391884" y="1690688"/>
            <a:ext cx="579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2</a:t>
            </a:r>
            <a:r>
              <a:rPr lang="en-US" dirty="0"/>
              <a:t>: Convert FASTA to written graph format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8FC844-6800-7C41-BE7C-1AAF23D65987}"/>
              </a:ext>
            </a:extLst>
          </p:cNvPr>
          <p:cNvSpPr/>
          <p:nvPr/>
        </p:nvSpPr>
        <p:spPr>
          <a:xfrm>
            <a:off x="10439399" y="1167507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549BBE-6972-1D4A-9DC7-DA72E478EED4}"/>
              </a:ext>
            </a:extLst>
          </p:cNvPr>
          <p:cNvSpPr/>
          <p:nvPr/>
        </p:nvSpPr>
        <p:spPr>
          <a:xfrm>
            <a:off x="10439400" y="2372138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09D490-1096-C14E-A7AC-3C4789D7F55E}"/>
              </a:ext>
            </a:extLst>
          </p:cNvPr>
          <p:cNvSpPr/>
          <p:nvPr/>
        </p:nvSpPr>
        <p:spPr>
          <a:xfrm>
            <a:off x="10439399" y="3576769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9A8656-D38D-F349-9196-60CC50B1C3C4}"/>
              </a:ext>
            </a:extLst>
          </p:cNvPr>
          <p:cNvSpPr/>
          <p:nvPr/>
        </p:nvSpPr>
        <p:spPr>
          <a:xfrm>
            <a:off x="10439399" y="4781400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BB7333-9AF9-6342-A80D-2D9B52883233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0801597" y="1892849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A78BDF-A012-674C-9818-9E269E8E7699}"/>
              </a:ext>
            </a:extLst>
          </p:cNvPr>
          <p:cNvCxnSpPr>
            <a:cxnSpLocks/>
          </p:cNvCxnSpPr>
          <p:nvPr/>
        </p:nvCxnSpPr>
        <p:spPr>
          <a:xfrm>
            <a:off x="10801597" y="3097480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B65DBD-8CE5-A947-A565-996B28183CC7}"/>
              </a:ext>
            </a:extLst>
          </p:cNvPr>
          <p:cNvCxnSpPr>
            <a:cxnSpLocks/>
          </p:cNvCxnSpPr>
          <p:nvPr/>
        </p:nvCxnSpPr>
        <p:spPr>
          <a:xfrm>
            <a:off x="10801596" y="4302111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2CCED8-5420-0740-AAE3-4D06926680D0}"/>
              </a:ext>
            </a:extLst>
          </p:cNvPr>
          <p:cNvCxnSpPr>
            <a:cxnSpLocks/>
          </p:cNvCxnSpPr>
          <p:nvPr/>
        </p:nvCxnSpPr>
        <p:spPr>
          <a:xfrm>
            <a:off x="10801596" y="5506742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65AEC6-F571-A743-9804-81B8AAA309CE}"/>
              </a:ext>
            </a:extLst>
          </p:cNvPr>
          <p:cNvSpPr txBox="1"/>
          <p:nvPr/>
        </p:nvSpPr>
        <p:spPr>
          <a:xfrm>
            <a:off x="10290956" y="6054822"/>
            <a:ext cx="10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6972DA-3815-C745-A5F5-70A86BBA8FDC}"/>
              </a:ext>
            </a:extLst>
          </p:cNvPr>
          <p:cNvSpPr txBox="1"/>
          <p:nvPr/>
        </p:nvSpPr>
        <p:spPr>
          <a:xfrm>
            <a:off x="10984675" y="191343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 -1.49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E290F-07BF-7441-80EA-63F830AE4AC2}"/>
              </a:ext>
            </a:extLst>
          </p:cNvPr>
          <p:cNvSpPr txBox="1"/>
          <p:nvPr/>
        </p:nvSpPr>
        <p:spPr>
          <a:xfrm>
            <a:off x="10984675" y="31832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C, 0.74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73634-3BB8-6D41-B745-1085A55D5FB1}"/>
              </a:ext>
            </a:extLst>
          </p:cNvPr>
          <p:cNvSpPr txBox="1"/>
          <p:nvPr/>
        </p:nvSpPr>
        <p:spPr>
          <a:xfrm>
            <a:off x="10984674" y="432269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G, 0.74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74417-4D93-EA40-A601-84621C3998A7}"/>
              </a:ext>
            </a:extLst>
          </p:cNvPr>
          <p:cNvSpPr txBox="1"/>
          <p:nvPr/>
        </p:nvSpPr>
        <p:spPr>
          <a:xfrm>
            <a:off x="10984674" y="552486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T, -1.49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78C5A6-9FCA-FE43-9E0A-4EDAB460B342}"/>
              </a:ext>
            </a:extLst>
          </p:cNvPr>
          <p:cNvSpPr txBox="1"/>
          <p:nvPr/>
        </p:nvSpPr>
        <p:spPr>
          <a:xfrm>
            <a:off x="391884" y="2264396"/>
            <a:ext cx="6994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2 input files:</a:t>
            </a:r>
          </a:p>
          <a:p>
            <a:pPr lvl="1"/>
            <a:r>
              <a:rPr lang="en-US" dirty="0"/>
              <a:t>1) a FASTA file containing a DNA sequence, and</a:t>
            </a:r>
          </a:p>
          <a:p>
            <a:pPr lvl="1"/>
            <a:r>
              <a:rPr lang="en-US" dirty="0"/>
              <a:t>2) a 'scoring scheme' file that indicates a score to be attached to each possible base (A, C, G, T, or other)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a written graph to run through program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3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EB07-E29E-C14A-B091-25997E28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5BED-6515-2844-9543-3286036B66E1}"/>
              </a:ext>
            </a:extLst>
          </p:cNvPr>
          <p:cNvSpPr txBox="1"/>
          <p:nvPr/>
        </p:nvSpPr>
        <p:spPr>
          <a:xfrm>
            <a:off x="391884" y="1690688"/>
            <a:ext cx="579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2</a:t>
            </a:r>
            <a:r>
              <a:rPr lang="en-US" dirty="0"/>
              <a:t>: Convert FASTA to written graph format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8FC844-6800-7C41-BE7C-1AAF23D65987}"/>
              </a:ext>
            </a:extLst>
          </p:cNvPr>
          <p:cNvSpPr/>
          <p:nvPr/>
        </p:nvSpPr>
        <p:spPr>
          <a:xfrm>
            <a:off x="10439399" y="1167507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549BBE-6972-1D4A-9DC7-DA72E478EED4}"/>
              </a:ext>
            </a:extLst>
          </p:cNvPr>
          <p:cNvSpPr/>
          <p:nvPr/>
        </p:nvSpPr>
        <p:spPr>
          <a:xfrm>
            <a:off x="10439400" y="2372138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09D490-1096-C14E-A7AC-3C4789D7F55E}"/>
              </a:ext>
            </a:extLst>
          </p:cNvPr>
          <p:cNvSpPr/>
          <p:nvPr/>
        </p:nvSpPr>
        <p:spPr>
          <a:xfrm>
            <a:off x="10439399" y="3576769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9A8656-D38D-F349-9196-60CC50B1C3C4}"/>
              </a:ext>
            </a:extLst>
          </p:cNvPr>
          <p:cNvSpPr/>
          <p:nvPr/>
        </p:nvSpPr>
        <p:spPr>
          <a:xfrm>
            <a:off x="10439399" y="4781400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BB7333-9AF9-6342-A80D-2D9B52883233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0801597" y="1892849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A78BDF-A012-674C-9818-9E269E8E7699}"/>
              </a:ext>
            </a:extLst>
          </p:cNvPr>
          <p:cNvCxnSpPr>
            <a:cxnSpLocks/>
          </p:cNvCxnSpPr>
          <p:nvPr/>
        </p:nvCxnSpPr>
        <p:spPr>
          <a:xfrm>
            <a:off x="10801597" y="3097480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B65DBD-8CE5-A947-A565-996B28183CC7}"/>
              </a:ext>
            </a:extLst>
          </p:cNvPr>
          <p:cNvCxnSpPr>
            <a:cxnSpLocks/>
          </p:cNvCxnSpPr>
          <p:nvPr/>
        </p:nvCxnSpPr>
        <p:spPr>
          <a:xfrm>
            <a:off x="10801596" y="4302111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2CCED8-5420-0740-AAE3-4D06926680D0}"/>
              </a:ext>
            </a:extLst>
          </p:cNvPr>
          <p:cNvCxnSpPr>
            <a:cxnSpLocks/>
          </p:cNvCxnSpPr>
          <p:nvPr/>
        </p:nvCxnSpPr>
        <p:spPr>
          <a:xfrm>
            <a:off x="10801596" y="5506742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65AEC6-F571-A743-9804-81B8AAA309CE}"/>
              </a:ext>
            </a:extLst>
          </p:cNvPr>
          <p:cNvSpPr txBox="1"/>
          <p:nvPr/>
        </p:nvSpPr>
        <p:spPr>
          <a:xfrm>
            <a:off x="10290956" y="6054822"/>
            <a:ext cx="10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19263-4DD5-C444-84C6-2FF8A997596A}"/>
              </a:ext>
            </a:extLst>
          </p:cNvPr>
          <p:cNvSpPr txBox="1"/>
          <p:nvPr/>
        </p:nvSpPr>
        <p:spPr>
          <a:xfrm>
            <a:off x="391884" y="2152353"/>
            <a:ext cx="6567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6972DA-3815-C745-A5F5-70A86BBA8FDC}"/>
              </a:ext>
            </a:extLst>
          </p:cNvPr>
          <p:cNvSpPr txBox="1"/>
          <p:nvPr/>
        </p:nvSpPr>
        <p:spPr>
          <a:xfrm>
            <a:off x="10984675" y="191343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 -1.49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E290F-07BF-7441-80EA-63F830AE4AC2}"/>
              </a:ext>
            </a:extLst>
          </p:cNvPr>
          <p:cNvSpPr txBox="1"/>
          <p:nvPr/>
        </p:nvSpPr>
        <p:spPr>
          <a:xfrm>
            <a:off x="10984675" y="31832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C, 0.74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73634-3BB8-6D41-B745-1085A55D5FB1}"/>
              </a:ext>
            </a:extLst>
          </p:cNvPr>
          <p:cNvSpPr txBox="1"/>
          <p:nvPr/>
        </p:nvSpPr>
        <p:spPr>
          <a:xfrm>
            <a:off x="10984674" y="432269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G, 0.74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74417-4D93-EA40-A601-84621C3998A7}"/>
              </a:ext>
            </a:extLst>
          </p:cNvPr>
          <p:cNvSpPr txBox="1"/>
          <p:nvPr/>
        </p:nvSpPr>
        <p:spPr>
          <a:xfrm>
            <a:off x="10984674" y="552486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T, -1.49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81237E-FAAA-4248-A928-55C05B2A617E}"/>
              </a:ext>
            </a:extLst>
          </p:cNvPr>
          <p:cNvSpPr txBox="1"/>
          <p:nvPr/>
        </p:nvSpPr>
        <p:spPr>
          <a:xfrm>
            <a:off x="838200" y="2372138"/>
            <a:ext cx="4370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of written graph output: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 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 2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 A 0 1 -1.49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 C 1 2 0.74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 G 2 3 0.74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1EFD55-13BC-0B4F-9924-ADFEC1C002D2}"/>
              </a:ext>
            </a:extLst>
          </p:cNvPr>
          <p:cNvSpPr txBox="1"/>
          <p:nvPr/>
        </p:nvSpPr>
        <p:spPr>
          <a:xfrm>
            <a:off x="593765" y="5415148"/>
            <a:ext cx="461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this output through program 1</a:t>
            </a:r>
          </a:p>
        </p:txBody>
      </p:sp>
    </p:spTree>
    <p:extLst>
      <p:ext uri="{BB962C8B-B14F-4D97-AF65-F5344CB8AC3E}">
        <p14:creationId xmlns:p14="http://schemas.microsoft.com/office/powerpoint/2010/main" val="381133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EB07-E29E-C14A-B091-25997E28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5BED-6515-2844-9543-3286036B66E1}"/>
              </a:ext>
            </a:extLst>
          </p:cNvPr>
          <p:cNvSpPr txBox="1"/>
          <p:nvPr/>
        </p:nvSpPr>
        <p:spPr>
          <a:xfrm>
            <a:off x="391884" y="1690688"/>
            <a:ext cx="579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2</a:t>
            </a:r>
            <a:r>
              <a:rPr lang="en-US" dirty="0"/>
              <a:t>: Find a highest-weight path in a linked list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8FC844-6800-7C41-BE7C-1AAF23D65987}"/>
              </a:ext>
            </a:extLst>
          </p:cNvPr>
          <p:cNvSpPr/>
          <p:nvPr/>
        </p:nvSpPr>
        <p:spPr>
          <a:xfrm>
            <a:off x="10439399" y="1167507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549BBE-6972-1D4A-9DC7-DA72E478EED4}"/>
              </a:ext>
            </a:extLst>
          </p:cNvPr>
          <p:cNvSpPr/>
          <p:nvPr/>
        </p:nvSpPr>
        <p:spPr>
          <a:xfrm>
            <a:off x="10439400" y="2372138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09D490-1096-C14E-A7AC-3C4789D7F55E}"/>
              </a:ext>
            </a:extLst>
          </p:cNvPr>
          <p:cNvSpPr/>
          <p:nvPr/>
        </p:nvSpPr>
        <p:spPr>
          <a:xfrm>
            <a:off x="10439399" y="3576769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9A8656-D38D-F349-9196-60CC50B1C3C4}"/>
              </a:ext>
            </a:extLst>
          </p:cNvPr>
          <p:cNvSpPr/>
          <p:nvPr/>
        </p:nvSpPr>
        <p:spPr>
          <a:xfrm>
            <a:off x="10439399" y="4781400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BB7333-9AF9-6342-A80D-2D9B52883233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0801597" y="1892849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A78BDF-A012-674C-9818-9E269E8E7699}"/>
              </a:ext>
            </a:extLst>
          </p:cNvPr>
          <p:cNvCxnSpPr>
            <a:cxnSpLocks/>
          </p:cNvCxnSpPr>
          <p:nvPr/>
        </p:nvCxnSpPr>
        <p:spPr>
          <a:xfrm>
            <a:off x="10801597" y="3097480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B65DBD-8CE5-A947-A565-996B28183CC7}"/>
              </a:ext>
            </a:extLst>
          </p:cNvPr>
          <p:cNvCxnSpPr>
            <a:cxnSpLocks/>
          </p:cNvCxnSpPr>
          <p:nvPr/>
        </p:nvCxnSpPr>
        <p:spPr>
          <a:xfrm>
            <a:off x="10801596" y="4302111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2CCED8-5420-0740-AAE3-4D06926680D0}"/>
              </a:ext>
            </a:extLst>
          </p:cNvPr>
          <p:cNvCxnSpPr>
            <a:cxnSpLocks/>
          </p:cNvCxnSpPr>
          <p:nvPr/>
        </p:nvCxnSpPr>
        <p:spPr>
          <a:xfrm>
            <a:off x="10801596" y="5506742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65AEC6-F571-A743-9804-81B8AAA309CE}"/>
              </a:ext>
            </a:extLst>
          </p:cNvPr>
          <p:cNvSpPr txBox="1"/>
          <p:nvPr/>
        </p:nvSpPr>
        <p:spPr>
          <a:xfrm>
            <a:off x="10290956" y="6054822"/>
            <a:ext cx="10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19263-4DD5-C444-84C6-2FF8A997596A}"/>
              </a:ext>
            </a:extLst>
          </p:cNvPr>
          <p:cNvSpPr txBox="1"/>
          <p:nvPr/>
        </p:nvSpPr>
        <p:spPr>
          <a:xfrm>
            <a:off x="391884" y="2152353"/>
            <a:ext cx="10129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example:  </a:t>
            </a:r>
            <a:r>
              <a:rPr lang="en-US" b="1" dirty="0"/>
              <a:t>Mycoplasma </a:t>
            </a:r>
            <a:r>
              <a:rPr lang="en-US" b="1" dirty="0" err="1"/>
              <a:t>gallisepticum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Part 3 </a:t>
            </a:r>
          </a:p>
          <a:p>
            <a:r>
              <a:rPr lang="en-US" dirty="0"/>
              <a:t>&gt;gi|400273702|gb|CP003508.1| Mycoplasma </a:t>
            </a:r>
            <a:r>
              <a:rPr lang="en-US" dirty="0" err="1"/>
              <a:t>gallisepticum</a:t>
            </a:r>
            <a:r>
              <a:rPr lang="en-US" dirty="0"/>
              <a:t> NC96_1596-4-2P, complete genome </a:t>
            </a:r>
          </a:p>
          <a:p>
            <a:r>
              <a:rPr lang="en-US" dirty="0"/>
              <a:t>*=986257 </a:t>
            </a:r>
          </a:p>
          <a:p>
            <a:r>
              <a:rPr lang="en-US" dirty="0"/>
              <a:t>A=337443 </a:t>
            </a:r>
          </a:p>
          <a:p>
            <a:r>
              <a:rPr lang="en-US" dirty="0"/>
              <a:t>C=156212 </a:t>
            </a:r>
          </a:p>
          <a:p>
            <a:r>
              <a:rPr lang="en-US" dirty="0"/>
              <a:t>T=336693 </a:t>
            </a:r>
          </a:p>
          <a:p>
            <a:r>
              <a:rPr lang="en-US" dirty="0"/>
              <a:t>G=155909 </a:t>
            </a:r>
          </a:p>
          <a:p>
            <a:r>
              <a:rPr lang="en-US" dirty="0"/>
              <a:t>N=0 </a:t>
            </a:r>
          </a:p>
          <a:p>
            <a:endParaRPr lang="en-US" dirty="0"/>
          </a:p>
          <a:p>
            <a:r>
              <a:rPr lang="en-US" dirty="0"/>
              <a:t>Score: 11.069998 </a:t>
            </a:r>
          </a:p>
          <a:p>
            <a:r>
              <a:rPr lang="en-US" dirty="0"/>
              <a:t>Begin: 344420 </a:t>
            </a:r>
          </a:p>
          <a:p>
            <a:r>
              <a:rPr lang="en-US" dirty="0"/>
              <a:t>End: 344444 </a:t>
            </a:r>
          </a:p>
          <a:p>
            <a:r>
              <a:rPr lang="en-US" dirty="0"/>
              <a:t>Path: GGCGGCGGCCCCTGGCGATGGCCG </a:t>
            </a:r>
          </a:p>
          <a:p>
            <a:r>
              <a:rPr lang="en-US" dirty="0"/>
              <a:t>Description: This sequence lies within the HFMG96NCA_2038 gene (encodes a hypothetical protein).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6972DA-3815-C745-A5F5-70A86BBA8FDC}"/>
              </a:ext>
            </a:extLst>
          </p:cNvPr>
          <p:cNvSpPr txBox="1"/>
          <p:nvPr/>
        </p:nvSpPr>
        <p:spPr>
          <a:xfrm>
            <a:off x="10984675" y="191343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 -1.49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E290F-07BF-7441-80EA-63F830AE4AC2}"/>
              </a:ext>
            </a:extLst>
          </p:cNvPr>
          <p:cNvSpPr txBox="1"/>
          <p:nvPr/>
        </p:nvSpPr>
        <p:spPr>
          <a:xfrm>
            <a:off x="10984675" y="31832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C, 0.74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73634-3BB8-6D41-B745-1085A55D5FB1}"/>
              </a:ext>
            </a:extLst>
          </p:cNvPr>
          <p:cNvSpPr txBox="1"/>
          <p:nvPr/>
        </p:nvSpPr>
        <p:spPr>
          <a:xfrm>
            <a:off x="10984674" y="432269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G, 0.74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74417-4D93-EA40-A601-84621C3998A7}"/>
              </a:ext>
            </a:extLst>
          </p:cNvPr>
          <p:cNvSpPr txBox="1"/>
          <p:nvPr/>
        </p:nvSpPr>
        <p:spPr>
          <a:xfrm>
            <a:off x="10984674" y="552486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T, -1.49</a:t>
            </a:r>
          </a:p>
        </p:txBody>
      </p:sp>
    </p:spTree>
    <p:extLst>
      <p:ext uri="{BB962C8B-B14F-4D97-AF65-F5344CB8AC3E}">
        <p14:creationId xmlns:p14="http://schemas.microsoft.com/office/powerpoint/2010/main" val="367405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EB07-E29E-C14A-B091-25997E28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5BED-6515-2844-9543-3286036B66E1}"/>
              </a:ext>
            </a:extLst>
          </p:cNvPr>
          <p:cNvSpPr txBox="1"/>
          <p:nvPr/>
        </p:nvSpPr>
        <p:spPr>
          <a:xfrm>
            <a:off x="391884" y="1690688"/>
            <a:ext cx="5795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2</a:t>
            </a:r>
            <a:r>
              <a:rPr lang="en-US" dirty="0"/>
              <a:t>: Find a highest-weight path in a linked list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8FC844-6800-7C41-BE7C-1AAF23D65987}"/>
              </a:ext>
            </a:extLst>
          </p:cNvPr>
          <p:cNvSpPr/>
          <p:nvPr/>
        </p:nvSpPr>
        <p:spPr>
          <a:xfrm>
            <a:off x="10439399" y="1167507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549BBE-6972-1D4A-9DC7-DA72E478EED4}"/>
              </a:ext>
            </a:extLst>
          </p:cNvPr>
          <p:cNvSpPr/>
          <p:nvPr/>
        </p:nvSpPr>
        <p:spPr>
          <a:xfrm>
            <a:off x="10439400" y="2372138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09D490-1096-C14E-A7AC-3C4789D7F55E}"/>
              </a:ext>
            </a:extLst>
          </p:cNvPr>
          <p:cNvSpPr/>
          <p:nvPr/>
        </p:nvSpPr>
        <p:spPr>
          <a:xfrm>
            <a:off x="10439399" y="3576769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9A8656-D38D-F349-9196-60CC50B1C3C4}"/>
              </a:ext>
            </a:extLst>
          </p:cNvPr>
          <p:cNvSpPr/>
          <p:nvPr/>
        </p:nvSpPr>
        <p:spPr>
          <a:xfrm>
            <a:off x="10439399" y="4781400"/>
            <a:ext cx="724395" cy="72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BB7333-9AF9-6342-A80D-2D9B52883233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0801597" y="1892849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A78BDF-A012-674C-9818-9E269E8E7699}"/>
              </a:ext>
            </a:extLst>
          </p:cNvPr>
          <p:cNvCxnSpPr>
            <a:cxnSpLocks/>
          </p:cNvCxnSpPr>
          <p:nvPr/>
        </p:nvCxnSpPr>
        <p:spPr>
          <a:xfrm>
            <a:off x="10801597" y="3097480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B65DBD-8CE5-A947-A565-996B28183CC7}"/>
              </a:ext>
            </a:extLst>
          </p:cNvPr>
          <p:cNvCxnSpPr>
            <a:cxnSpLocks/>
          </p:cNvCxnSpPr>
          <p:nvPr/>
        </p:nvCxnSpPr>
        <p:spPr>
          <a:xfrm>
            <a:off x="10801596" y="4302111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2CCED8-5420-0740-AAE3-4D06926680D0}"/>
              </a:ext>
            </a:extLst>
          </p:cNvPr>
          <p:cNvCxnSpPr>
            <a:cxnSpLocks/>
          </p:cNvCxnSpPr>
          <p:nvPr/>
        </p:nvCxnSpPr>
        <p:spPr>
          <a:xfrm>
            <a:off x="10801596" y="5506742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65AEC6-F571-A743-9804-81B8AAA309CE}"/>
              </a:ext>
            </a:extLst>
          </p:cNvPr>
          <p:cNvSpPr txBox="1"/>
          <p:nvPr/>
        </p:nvSpPr>
        <p:spPr>
          <a:xfrm>
            <a:off x="10290956" y="6054822"/>
            <a:ext cx="10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19263-4DD5-C444-84C6-2FF8A997596A}"/>
              </a:ext>
            </a:extLst>
          </p:cNvPr>
          <p:cNvSpPr txBox="1"/>
          <p:nvPr/>
        </p:nvSpPr>
        <p:spPr>
          <a:xfrm>
            <a:off x="391884" y="2152353"/>
            <a:ext cx="10129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example:  </a:t>
            </a:r>
            <a:r>
              <a:rPr lang="en-US" b="1" dirty="0"/>
              <a:t>Mycoplasma </a:t>
            </a:r>
            <a:r>
              <a:rPr lang="en-US" b="1" dirty="0" err="1"/>
              <a:t>gallisepticum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Part 3 </a:t>
            </a:r>
          </a:p>
          <a:p>
            <a:r>
              <a:rPr lang="en-US" dirty="0"/>
              <a:t>&gt;gi|400273702|gb|CP003508.1| Mycoplasma </a:t>
            </a:r>
            <a:r>
              <a:rPr lang="en-US" dirty="0" err="1"/>
              <a:t>gallisepticum</a:t>
            </a:r>
            <a:r>
              <a:rPr lang="en-US" dirty="0"/>
              <a:t> NC96_1596-4-2P, complete genome </a:t>
            </a:r>
          </a:p>
          <a:p>
            <a:r>
              <a:rPr lang="en-US" dirty="0"/>
              <a:t>*=986257 </a:t>
            </a:r>
          </a:p>
          <a:p>
            <a:r>
              <a:rPr lang="en-US" dirty="0"/>
              <a:t>A=337443 </a:t>
            </a:r>
          </a:p>
          <a:p>
            <a:r>
              <a:rPr lang="en-US" dirty="0"/>
              <a:t>C=156212 </a:t>
            </a:r>
          </a:p>
          <a:p>
            <a:r>
              <a:rPr lang="en-US" dirty="0"/>
              <a:t>T=336693 </a:t>
            </a:r>
          </a:p>
          <a:p>
            <a:r>
              <a:rPr lang="en-US" dirty="0"/>
              <a:t>G=155909 </a:t>
            </a:r>
          </a:p>
          <a:p>
            <a:r>
              <a:rPr lang="en-US" dirty="0"/>
              <a:t>N=0 </a:t>
            </a:r>
          </a:p>
          <a:p>
            <a:endParaRPr lang="en-US" dirty="0"/>
          </a:p>
          <a:p>
            <a:r>
              <a:rPr lang="en-US" dirty="0"/>
              <a:t>Score: 11.069998 </a:t>
            </a:r>
          </a:p>
          <a:p>
            <a:r>
              <a:rPr lang="en-US" dirty="0"/>
              <a:t>Begin: 344420 </a:t>
            </a:r>
          </a:p>
          <a:p>
            <a:r>
              <a:rPr lang="en-US" dirty="0"/>
              <a:t>End: 344444 </a:t>
            </a:r>
          </a:p>
          <a:p>
            <a:r>
              <a:rPr lang="en-US" dirty="0"/>
              <a:t>Path: GGCGGCGGCCCCTGGCGATGGCCG </a:t>
            </a:r>
          </a:p>
          <a:p>
            <a:r>
              <a:rPr lang="en-US" dirty="0"/>
              <a:t>Description: This sequence lies within the HFMG96NCA_2038 gene (encodes a hypothetical protein).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6972DA-3815-C745-A5F5-70A86BBA8FDC}"/>
              </a:ext>
            </a:extLst>
          </p:cNvPr>
          <p:cNvSpPr txBox="1"/>
          <p:nvPr/>
        </p:nvSpPr>
        <p:spPr>
          <a:xfrm>
            <a:off x="10984675" y="1913432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 -1.49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E290F-07BF-7441-80EA-63F830AE4AC2}"/>
              </a:ext>
            </a:extLst>
          </p:cNvPr>
          <p:cNvSpPr txBox="1"/>
          <p:nvPr/>
        </p:nvSpPr>
        <p:spPr>
          <a:xfrm>
            <a:off x="10984675" y="3183241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C, 0.74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73634-3BB8-6D41-B745-1085A55D5FB1}"/>
              </a:ext>
            </a:extLst>
          </p:cNvPr>
          <p:cNvSpPr txBox="1"/>
          <p:nvPr/>
        </p:nvSpPr>
        <p:spPr>
          <a:xfrm>
            <a:off x="10984674" y="432269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G, 0.74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74417-4D93-EA40-A601-84621C3998A7}"/>
              </a:ext>
            </a:extLst>
          </p:cNvPr>
          <p:cNvSpPr txBox="1"/>
          <p:nvPr/>
        </p:nvSpPr>
        <p:spPr>
          <a:xfrm>
            <a:off x="10984674" y="5524864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T, -1.49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4A087-0064-EA49-8F6D-8C20906E800B}"/>
              </a:ext>
            </a:extLst>
          </p:cNvPr>
          <p:cNvSpPr txBox="1"/>
          <p:nvPr/>
        </p:nvSpPr>
        <p:spPr>
          <a:xfrm>
            <a:off x="2729345" y="50707"/>
            <a:ext cx="6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Refer to online </a:t>
            </a:r>
            <a:r>
              <a:rPr lang="en-US" b="1" dirty="0" err="1"/>
              <a:t>hw</a:t>
            </a:r>
            <a:r>
              <a:rPr lang="en-US" b="1" dirty="0"/>
              <a:t> for more thorough details</a:t>
            </a:r>
          </a:p>
        </p:txBody>
      </p:sp>
    </p:spTree>
    <p:extLst>
      <p:ext uri="{BB962C8B-B14F-4D97-AF65-F5344CB8AC3E}">
        <p14:creationId xmlns:p14="http://schemas.microsoft.com/office/powerpoint/2010/main" val="406085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BD20-BF24-AC48-8B86-ABC6592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87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Any Questions on HW4?</a:t>
            </a:r>
          </a:p>
        </p:txBody>
      </p:sp>
    </p:spTree>
    <p:extLst>
      <p:ext uri="{BB962C8B-B14F-4D97-AF65-F5344CB8AC3E}">
        <p14:creationId xmlns:p14="http://schemas.microsoft.com/office/powerpoint/2010/main" val="302693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9D77-8513-3445-8048-84DAF425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Other DAG Algorithms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0C93D-3114-E54C-9A1B-2732FE4CEA3D}"/>
              </a:ext>
            </a:extLst>
          </p:cNvPr>
          <p:cNvSpPr txBox="1">
            <a:spLocks/>
          </p:cNvSpPr>
          <p:nvPr/>
        </p:nvSpPr>
        <p:spPr>
          <a:xfrm>
            <a:off x="2113533" y="1072397"/>
            <a:ext cx="79649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Minimum-weight path on a DAG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E31C10-949C-954B-9E6C-A020BDBC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533" y="2397960"/>
            <a:ext cx="7886700" cy="4241396"/>
          </a:xfrm>
        </p:spPr>
        <p:txBody>
          <a:bodyPr/>
          <a:lstStyle/>
          <a:p>
            <a:r>
              <a:rPr lang="en-US" sz="3200" dirty="0"/>
              <a:t>Similar to the homework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Looking for the minimum instead of the maximum</a:t>
            </a:r>
          </a:p>
          <a:p>
            <a:pPr lvl="1">
              <a:spcBef>
                <a:spcPts val="2400"/>
              </a:spcBef>
            </a:pPr>
            <a:r>
              <a:rPr lang="en-US" sz="2800" dirty="0"/>
              <a:t>If there are no negative weights, then the shortest path is technically weight 0 (single node)</a:t>
            </a:r>
          </a:p>
          <a:p>
            <a:pPr lvl="1">
              <a:spcBef>
                <a:spcPts val="2400"/>
              </a:spcBef>
            </a:pPr>
            <a:r>
              <a:rPr lang="en-US" sz="2800" dirty="0"/>
              <a:t>Otherwise, update vertex weights in depth order as normal</a:t>
            </a:r>
          </a:p>
        </p:txBody>
      </p:sp>
    </p:spTree>
    <p:extLst>
      <p:ext uri="{BB962C8B-B14F-4D97-AF65-F5344CB8AC3E}">
        <p14:creationId xmlns:p14="http://schemas.microsoft.com/office/powerpoint/2010/main" val="349666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D281C18-8D93-453F-9F9A-F605E8CB700A}"/>
              </a:ext>
            </a:extLst>
          </p:cNvPr>
          <p:cNvGrpSpPr/>
          <p:nvPr/>
        </p:nvGrpSpPr>
        <p:grpSpPr>
          <a:xfrm>
            <a:off x="8171675" y="243990"/>
            <a:ext cx="3835400" cy="3530370"/>
            <a:chOff x="7421033" y="1755438"/>
            <a:chExt cx="4737100" cy="4360357"/>
          </a:xfrm>
        </p:grpSpPr>
        <p:pic>
          <p:nvPicPr>
            <p:cNvPr id="2050" name="Picture 2" descr="Example Graph">
              <a:extLst>
                <a:ext uri="{FF2B5EF4-FFF2-40B4-BE49-F238E27FC236}">
                  <a16:creationId xmlns:a16="http://schemas.microsoft.com/office/drawing/2014/main" id="{979A6A20-A135-435E-B905-C4B47C0B3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88" t="16060" b="-16060"/>
            <a:stretch/>
          </p:blipFill>
          <p:spPr bwMode="auto">
            <a:xfrm>
              <a:off x="7466181" y="1755438"/>
              <a:ext cx="4691952" cy="436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7C04B4-5A03-4C6E-BA65-20728F1E6BAE}"/>
                </a:ext>
              </a:extLst>
            </p:cNvPr>
            <p:cNvSpPr/>
            <p:nvPr/>
          </p:nvSpPr>
          <p:spPr>
            <a:xfrm>
              <a:off x="7421033" y="2133600"/>
              <a:ext cx="436034" cy="207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Lightbox">
            <a:extLst>
              <a:ext uri="{FF2B5EF4-FFF2-40B4-BE49-F238E27FC236}">
                <a16:creationId xmlns:a16="http://schemas.microsoft.com/office/drawing/2014/main" id="{0115B640-E1A5-4DB0-AAD6-4395B6D4C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3" t="14282"/>
          <a:stretch/>
        </p:blipFill>
        <p:spPr bwMode="auto">
          <a:xfrm>
            <a:off x="8281742" y="3870700"/>
            <a:ext cx="3763433" cy="27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graph has cycles?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08" y="1630241"/>
            <a:ext cx="7886700" cy="4734970"/>
          </a:xfrm>
        </p:spPr>
        <p:txBody>
          <a:bodyPr/>
          <a:lstStyle/>
          <a:p>
            <a:r>
              <a:rPr lang="en-US" dirty="0"/>
              <a:t>More difficult (can’t order nodes by depth)</a:t>
            </a:r>
          </a:p>
          <a:p>
            <a:endParaRPr lang="en-US" dirty="0"/>
          </a:p>
          <a:p>
            <a:r>
              <a:rPr lang="en-US" dirty="0"/>
              <a:t>Bellman-Ford algorithm (for given start vertex)</a:t>
            </a:r>
          </a:p>
          <a:p>
            <a:pPr lvl="1"/>
            <a:r>
              <a:rPr lang="en-US" dirty="0"/>
              <a:t>Choose source node and set distance to 0</a:t>
            </a:r>
          </a:p>
          <a:p>
            <a:pPr lvl="1"/>
            <a:r>
              <a:rPr lang="en-US" dirty="0"/>
              <a:t>Set distance to all other nodes to infinity</a:t>
            </a:r>
          </a:p>
          <a:p>
            <a:pPr lvl="1"/>
            <a:r>
              <a:rPr lang="en-US" dirty="0"/>
              <a:t>For </a:t>
            </a:r>
            <a:r>
              <a:rPr lang="en-US" b="1" dirty="0"/>
              <a:t>each</a:t>
            </a:r>
            <a:r>
              <a:rPr lang="en-US" dirty="0"/>
              <a:t> edge (</a:t>
            </a:r>
            <a:r>
              <a:rPr lang="en-US" dirty="0" err="1"/>
              <a:t>u,v</a:t>
            </a:r>
            <a:r>
              <a:rPr lang="en-US" dirty="0"/>
              <a:t>), if v’s distance can be reduced by taking that edge, update v’s distance</a:t>
            </a:r>
          </a:p>
          <a:p>
            <a:pPr lvl="1"/>
            <a:r>
              <a:rPr lang="en-US" dirty="0"/>
              <a:t>Cycle through all edges in this way |V|-1 times</a:t>
            </a:r>
          </a:p>
          <a:p>
            <a:pPr lvl="1"/>
            <a:r>
              <a:rPr lang="en-US" dirty="0"/>
              <a:t>Repeat for all vertices as source node</a:t>
            </a:r>
          </a:p>
          <a:p>
            <a:pPr lvl="1"/>
            <a:r>
              <a:rPr lang="en-US" dirty="0"/>
              <a:t>(can also check for negative-weight cycle with one extra iteration)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2651" y="6180545"/>
            <a:ext cx="556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Tutorial and dynamic programming implementation 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ADEDBD-5A69-49A5-AE10-A60BBBA5BB2A}"/>
              </a:ext>
            </a:extLst>
          </p:cNvPr>
          <p:cNvCxnSpPr>
            <a:cxnSpLocks/>
          </p:cNvCxnSpPr>
          <p:nvPr/>
        </p:nvCxnSpPr>
        <p:spPr>
          <a:xfrm>
            <a:off x="10263963" y="3295071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box">
            <a:extLst>
              <a:ext uri="{FF2B5EF4-FFF2-40B4-BE49-F238E27FC236}">
                <a16:creationId xmlns:a16="http://schemas.microsoft.com/office/drawing/2014/main" id="{88D393A8-B149-4F3E-8D70-5F095CFE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29" y="852248"/>
            <a:ext cx="8157482" cy="48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4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89-3613-BC4D-9D11-FE739FAD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694D-DFEA-F447-80A0-4265FEB1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Q’s about HW3?</a:t>
            </a:r>
          </a:p>
          <a:p>
            <a:r>
              <a:rPr lang="en-US" dirty="0"/>
              <a:t>Overview of HW4</a:t>
            </a:r>
          </a:p>
          <a:p>
            <a:r>
              <a:rPr lang="en-US" dirty="0"/>
              <a:t>Other DAG Algorithms</a:t>
            </a:r>
          </a:p>
        </p:txBody>
      </p:sp>
    </p:spTree>
    <p:extLst>
      <p:ext uri="{BB962C8B-B14F-4D97-AF65-F5344CB8AC3E}">
        <p14:creationId xmlns:p14="http://schemas.microsoft.com/office/powerpoint/2010/main" val="1990031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EEAE5-6AF1-4D46-A457-522A63BF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67" y="716179"/>
            <a:ext cx="8360742" cy="49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7A815B-67DC-4AE8-8E46-3EF81BD6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36400" r="79490" b="55495"/>
          <a:stretch/>
        </p:blipFill>
        <p:spPr bwMode="auto">
          <a:xfrm>
            <a:off x="6429889" y="5299750"/>
            <a:ext cx="230293" cy="4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ghtbox">
            <a:extLst>
              <a:ext uri="{FF2B5EF4-FFF2-40B4-BE49-F238E27FC236}">
                <a16:creationId xmlns:a16="http://schemas.microsoft.com/office/drawing/2014/main" id="{F3BFF533-469C-47FF-A25A-F67345CD9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6264729" y="5306787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ightbox">
            <a:extLst>
              <a:ext uri="{FF2B5EF4-FFF2-40B4-BE49-F238E27FC236}">
                <a16:creationId xmlns:a16="http://schemas.microsoft.com/office/drawing/2014/main" id="{0DD80460-2022-460A-A57F-E30C20377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9" t="92082" r="15753"/>
          <a:stretch/>
        </p:blipFill>
        <p:spPr bwMode="auto">
          <a:xfrm>
            <a:off x="8327571" y="5306787"/>
            <a:ext cx="484415" cy="3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ghtbox">
            <a:extLst>
              <a:ext uri="{FF2B5EF4-FFF2-40B4-BE49-F238E27FC236}">
                <a16:creationId xmlns:a16="http://schemas.microsoft.com/office/drawing/2014/main" id="{E2FBCA56-0E1B-4E82-8B17-EC9CD4254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5" t="14145" r="27026" b="77937"/>
          <a:stretch/>
        </p:blipFill>
        <p:spPr bwMode="auto">
          <a:xfrm>
            <a:off x="7360595" y="1536553"/>
            <a:ext cx="531779" cy="3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BD4B26-0998-4980-83CD-215F4B075F73}"/>
              </a:ext>
            </a:extLst>
          </p:cNvPr>
          <p:cNvSpPr/>
          <p:nvPr/>
        </p:nvSpPr>
        <p:spPr>
          <a:xfrm>
            <a:off x="1549940" y="2049294"/>
            <a:ext cx="3728937" cy="49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C5988D-F30D-4369-A36A-BB40873C5296}"/>
              </a:ext>
            </a:extLst>
          </p:cNvPr>
          <p:cNvSpPr/>
          <p:nvPr/>
        </p:nvSpPr>
        <p:spPr>
          <a:xfrm>
            <a:off x="1549940" y="2542162"/>
            <a:ext cx="3728937" cy="347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B88F6-4335-461A-9191-FBB31698D122}"/>
              </a:ext>
            </a:extLst>
          </p:cNvPr>
          <p:cNvSpPr/>
          <p:nvPr/>
        </p:nvSpPr>
        <p:spPr>
          <a:xfrm>
            <a:off x="1631583" y="3028722"/>
            <a:ext cx="3430274" cy="54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E0664-7637-44D7-BAD1-45202AB7BE13}"/>
              </a:ext>
            </a:extLst>
          </p:cNvPr>
          <p:cNvSpPr txBox="1"/>
          <p:nvPr/>
        </p:nvSpPr>
        <p:spPr>
          <a:xfrm>
            <a:off x="813707" y="179420"/>
            <a:ext cx="10564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40424E"/>
                </a:solidFill>
                <a:effectLst/>
                <a:latin typeface="Calibri (Body)"/>
              </a:rPr>
              <a:t>Say edges are processed in the following order: (B, E), (D, B), (B, D), (A, B), (A, C), (D, C), (B, C), (E, D)</a:t>
            </a:r>
            <a:endParaRPr lang="en-US" sz="2000" dirty="0">
              <a:latin typeface="Calibri (Body)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EAE55B-172F-45C1-AE16-E628051E77B4}"/>
              </a:ext>
            </a:extLst>
          </p:cNvPr>
          <p:cNvCxnSpPr>
            <a:cxnSpLocks/>
          </p:cNvCxnSpPr>
          <p:nvPr/>
        </p:nvCxnSpPr>
        <p:spPr>
          <a:xfrm>
            <a:off x="5861957" y="579530"/>
            <a:ext cx="2547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252E9F-BAB8-46A8-8722-49BD8F516F38}"/>
              </a:ext>
            </a:extLst>
          </p:cNvPr>
          <p:cNvCxnSpPr>
            <a:cxnSpLocks/>
          </p:cNvCxnSpPr>
          <p:nvPr/>
        </p:nvCxnSpPr>
        <p:spPr>
          <a:xfrm>
            <a:off x="8561614" y="579530"/>
            <a:ext cx="495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8ABBF5-FDA7-46D1-B461-CF6A234B719D}"/>
              </a:ext>
            </a:extLst>
          </p:cNvPr>
          <p:cNvCxnSpPr>
            <a:cxnSpLocks/>
          </p:cNvCxnSpPr>
          <p:nvPr/>
        </p:nvCxnSpPr>
        <p:spPr>
          <a:xfrm>
            <a:off x="9247414" y="579530"/>
            <a:ext cx="1845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>
            <a:extLst>
              <a:ext uri="{FF2B5EF4-FFF2-40B4-BE49-F238E27FC236}">
                <a16:creationId xmlns:a16="http://schemas.microsoft.com/office/drawing/2014/main" id="{515A4E98-2EED-4159-A582-E7E36BE0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8" y="1152493"/>
            <a:ext cx="9106026" cy="45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9829D3-EBFB-45EE-BC36-48F679941507}"/>
              </a:ext>
            </a:extLst>
          </p:cNvPr>
          <p:cNvSpPr txBox="1"/>
          <p:nvPr/>
        </p:nvSpPr>
        <p:spPr>
          <a:xfrm>
            <a:off x="813707" y="179420"/>
            <a:ext cx="10564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40424E"/>
                </a:solidFill>
                <a:effectLst/>
                <a:latin typeface="Calibri (Body)"/>
              </a:rPr>
              <a:t>Say edges are processed in the following order: (B, E), (D, B), (B, D), (A, B), (A, C), (D, C), (B, C), (E, D)</a:t>
            </a:r>
            <a:endParaRPr lang="en-US" sz="2000" dirty="0">
              <a:latin typeface="Calibri (Body)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BC40B0-72F3-43AF-BE1E-5F05DB7C5807}"/>
              </a:ext>
            </a:extLst>
          </p:cNvPr>
          <p:cNvCxnSpPr>
            <a:cxnSpLocks/>
          </p:cNvCxnSpPr>
          <p:nvPr/>
        </p:nvCxnSpPr>
        <p:spPr>
          <a:xfrm>
            <a:off x="5861957" y="579530"/>
            <a:ext cx="1141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37DAB5-5CA9-48DA-8A61-13DB9C7C507A}"/>
              </a:ext>
            </a:extLst>
          </p:cNvPr>
          <p:cNvCxnSpPr>
            <a:cxnSpLocks/>
          </p:cNvCxnSpPr>
          <p:nvPr/>
        </p:nvCxnSpPr>
        <p:spPr>
          <a:xfrm>
            <a:off x="7206827" y="579530"/>
            <a:ext cx="3200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477A2A-1AFF-49BC-A607-680537E298B0}"/>
              </a:ext>
            </a:extLst>
          </p:cNvPr>
          <p:cNvCxnSpPr>
            <a:cxnSpLocks/>
          </p:cNvCxnSpPr>
          <p:nvPr/>
        </p:nvCxnSpPr>
        <p:spPr>
          <a:xfrm>
            <a:off x="10637753" y="579530"/>
            <a:ext cx="454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AB79EEA-19B1-438D-881E-5EBBB99AC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17333" r="27034" b="74767"/>
          <a:stretch/>
        </p:blipFill>
        <p:spPr bwMode="auto">
          <a:xfrm>
            <a:off x="7342293" y="1578186"/>
            <a:ext cx="487680" cy="3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E7D8F3-AD5A-4DCB-AE9B-CA03599F9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8" t="50703" r="-1" b="42215"/>
          <a:stretch/>
        </p:blipFill>
        <p:spPr bwMode="auto">
          <a:xfrm>
            <a:off x="9706187" y="3237654"/>
            <a:ext cx="384021" cy="3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AC872F-43C0-4AC6-92DE-0145D17B3258}"/>
              </a:ext>
            </a:extLst>
          </p:cNvPr>
          <p:cNvSpPr/>
          <p:nvPr/>
        </p:nvSpPr>
        <p:spPr>
          <a:xfrm>
            <a:off x="676180" y="3959374"/>
            <a:ext cx="3728937" cy="49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C6452-8F56-4383-881F-DC2693460A78}"/>
              </a:ext>
            </a:extLst>
          </p:cNvPr>
          <p:cNvSpPr/>
          <p:nvPr/>
        </p:nvSpPr>
        <p:spPr>
          <a:xfrm>
            <a:off x="676180" y="4452242"/>
            <a:ext cx="3728937" cy="49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F560F1-D2ED-4582-85A5-0640EE1E3523}"/>
              </a:ext>
            </a:extLst>
          </p:cNvPr>
          <p:cNvSpPr/>
          <p:nvPr/>
        </p:nvSpPr>
        <p:spPr>
          <a:xfrm>
            <a:off x="676179" y="4945110"/>
            <a:ext cx="3728937" cy="49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A009C44-19B7-41F3-9E8F-182D57CE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1" t="44621" r="1673" b="45567"/>
          <a:stretch/>
        </p:blipFill>
        <p:spPr bwMode="auto">
          <a:xfrm>
            <a:off x="8416824" y="5326199"/>
            <a:ext cx="304618" cy="4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7A211A-8664-46E3-9AB1-98AC90E48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92699" r="15327"/>
          <a:stretch/>
        </p:blipFill>
        <p:spPr bwMode="auto">
          <a:xfrm>
            <a:off x="8385387" y="5326199"/>
            <a:ext cx="423333" cy="3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box">
            <a:extLst>
              <a:ext uri="{FF2B5EF4-FFF2-40B4-BE49-F238E27FC236}">
                <a16:creationId xmlns:a16="http://schemas.microsoft.com/office/drawing/2014/main" id="{EE15EBB0-838E-4C98-99D3-919EE80B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24" y="1741092"/>
            <a:ext cx="4217315" cy="19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graph has cycles? (no negative edges)</a:t>
            </a:r>
          </a:p>
        </p:txBody>
      </p:sp>
      <p:pic>
        <p:nvPicPr>
          <p:cNvPr id="1028" name="Picture 4" descr="Lightbox">
            <a:extLst>
              <a:ext uri="{FF2B5EF4-FFF2-40B4-BE49-F238E27FC236}">
                <a16:creationId xmlns:a16="http://schemas.microsoft.com/office/drawing/2014/main" id="{8B57B34F-F00D-4CD1-9AB8-B96B69C7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76" y="4486290"/>
            <a:ext cx="4001612" cy="21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83" y="1907348"/>
            <a:ext cx="7886700" cy="4651896"/>
          </a:xfrm>
        </p:spPr>
        <p:txBody>
          <a:bodyPr>
            <a:normAutofit/>
          </a:bodyPr>
          <a:lstStyle/>
          <a:p>
            <a:r>
              <a:rPr lang="en-US" dirty="0">
                <a:hlinkClick r:id="rId5"/>
              </a:rPr>
              <a:t>Dijkstra’s algorithm</a:t>
            </a:r>
            <a:r>
              <a:rPr lang="en-US" dirty="0"/>
              <a:t> (for given start vertex)</a:t>
            </a:r>
          </a:p>
          <a:p>
            <a:pPr lvl="1"/>
            <a:r>
              <a:rPr lang="en-US" dirty="0"/>
              <a:t>Choose source node and set distance to 0</a:t>
            </a:r>
          </a:p>
          <a:p>
            <a:pPr lvl="1"/>
            <a:r>
              <a:rPr lang="en-US" dirty="0"/>
              <a:t>Set distance to all other nodes to infinity</a:t>
            </a:r>
          </a:p>
          <a:p>
            <a:pPr lvl="1"/>
            <a:r>
              <a:rPr lang="en-US" dirty="0"/>
              <a:t>Set source node to current</a:t>
            </a:r>
          </a:p>
          <a:p>
            <a:pPr lvl="1"/>
            <a:r>
              <a:rPr lang="en-US" dirty="0"/>
              <a:t>Make distance offers to all unvisited neighbors, which are accepted if they’re less than the previous best offer</a:t>
            </a:r>
          </a:p>
          <a:p>
            <a:pPr lvl="1"/>
            <a:r>
              <a:rPr lang="en-US" dirty="0"/>
              <a:t>Mark current as visited (it will never be updated again)</a:t>
            </a:r>
          </a:p>
          <a:p>
            <a:pPr lvl="1"/>
            <a:r>
              <a:rPr lang="en-US" dirty="0"/>
              <a:t>Select unvisited neighbor with smallest distance, set it to current, and repeat</a:t>
            </a:r>
          </a:p>
          <a:p>
            <a:pPr lvl="1"/>
            <a:r>
              <a:rPr lang="en-US" dirty="0"/>
              <a:t>(When destination node has been marked visited,    stop)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657AF4-11F1-40A2-AC14-57616EA2DC6F}"/>
              </a:ext>
            </a:extLst>
          </p:cNvPr>
          <p:cNvCxnSpPr>
            <a:cxnSpLocks/>
          </p:cNvCxnSpPr>
          <p:nvPr/>
        </p:nvCxnSpPr>
        <p:spPr>
          <a:xfrm>
            <a:off x="9886375" y="3810754"/>
            <a:ext cx="0" cy="479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pic>
        <p:nvPicPr>
          <p:cNvPr id="23" name="Picture 2" descr="Lightbox">
            <a:extLst>
              <a:ext uri="{FF2B5EF4-FFF2-40B4-BE49-F238E27FC236}">
                <a16:creationId xmlns:a16="http://schemas.microsoft.com/office/drawing/2014/main" id="{6406B6FB-9C0E-45BB-BCF3-3599578A4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86967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pic>
        <p:nvPicPr>
          <p:cNvPr id="22" name="Picture 2" descr="Lightbox">
            <a:extLst>
              <a:ext uri="{FF2B5EF4-FFF2-40B4-BE49-F238E27FC236}">
                <a16:creationId xmlns:a16="http://schemas.microsoft.com/office/drawing/2014/main" id="{E14AAEB4-B12E-4407-8B02-91FD8D24C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86967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pic>
        <p:nvPicPr>
          <p:cNvPr id="26" name="Picture 2" descr="Lightbox">
            <a:extLst>
              <a:ext uri="{FF2B5EF4-FFF2-40B4-BE49-F238E27FC236}">
                <a16:creationId xmlns:a16="http://schemas.microsoft.com/office/drawing/2014/main" id="{51B35EA1-DF7D-44C1-A3DA-381F364B9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86967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CAD88C-72A7-488B-8494-AB2F3E3B33BE}"/>
              </a:ext>
            </a:extLst>
          </p:cNvPr>
          <p:cNvSpPr/>
          <p:nvPr/>
        </p:nvSpPr>
        <p:spPr>
          <a:xfrm>
            <a:off x="3560533" y="466770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C8954-4E31-44E5-A4FB-405D44C22E2A}"/>
              </a:ext>
            </a:extLst>
          </p:cNvPr>
          <p:cNvCxnSpPr>
            <a:cxnSpLocks/>
          </p:cNvCxnSpPr>
          <p:nvPr/>
        </p:nvCxnSpPr>
        <p:spPr>
          <a:xfrm>
            <a:off x="2513013" y="3956508"/>
            <a:ext cx="1066570" cy="9415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Lightbox">
            <a:extLst>
              <a:ext uri="{FF2B5EF4-FFF2-40B4-BE49-F238E27FC236}">
                <a16:creationId xmlns:a16="http://schemas.microsoft.com/office/drawing/2014/main" id="{3513890B-73DE-49CD-9BE4-51A541618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AFB499-B2F3-4559-B103-3C796399E3EC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FAFE-003E-4FB7-884B-7D71A8EE31E3}"/>
              </a:ext>
            </a:extLst>
          </p:cNvPr>
          <p:cNvSpPr txBox="1"/>
          <p:nvPr/>
        </p:nvSpPr>
        <p:spPr>
          <a:xfrm>
            <a:off x="5869129" y="5403020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968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73701"/>
            <a:ext cx="4609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CAD88C-72A7-488B-8494-AB2F3E3B33BE}"/>
              </a:ext>
            </a:extLst>
          </p:cNvPr>
          <p:cNvSpPr/>
          <p:nvPr/>
        </p:nvSpPr>
        <p:spPr>
          <a:xfrm>
            <a:off x="3560533" y="466770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C8954-4E31-44E5-A4FB-405D44C22E2A}"/>
              </a:ext>
            </a:extLst>
          </p:cNvPr>
          <p:cNvCxnSpPr>
            <a:cxnSpLocks/>
          </p:cNvCxnSpPr>
          <p:nvPr/>
        </p:nvCxnSpPr>
        <p:spPr>
          <a:xfrm>
            <a:off x="2513013" y="3956508"/>
            <a:ext cx="1066570" cy="9415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Lightbox">
            <a:extLst>
              <a:ext uri="{FF2B5EF4-FFF2-40B4-BE49-F238E27FC236}">
                <a16:creationId xmlns:a16="http://schemas.microsoft.com/office/drawing/2014/main" id="{3513890B-73DE-49CD-9BE4-51A541618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AFB499-B2F3-4559-B103-3C796399E3EC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FAFE-003E-4FB7-884B-7D71A8EE31E3}"/>
              </a:ext>
            </a:extLst>
          </p:cNvPr>
          <p:cNvSpPr txBox="1"/>
          <p:nvPr/>
        </p:nvSpPr>
        <p:spPr>
          <a:xfrm>
            <a:off x="5869129" y="5403020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7B0C25-1A36-4121-B213-145837B556FC}"/>
              </a:ext>
            </a:extLst>
          </p:cNvPr>
          <p:cNvSpPr/>
          <p:nvPr/>
        </p:nvSpPr>
        <p:spPr>
          <a:xfrm>
            <a:off x="5753095" y="4682839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B83485-E166-4E8B-8C41-AAB39A0C16A1}"/>
              </a:ext>
            </a:extLst>
          </p:cNvPr>
          <p:cNvCxnSpPr>
            <a:cxnSpLocks/>
          </p:cNvCxnSpPr>
          <p:nvPr/>
        </p:nvCxnSpPr>
        <p:spPr>
          <a:xfrm>
            <a:off x="4423143" y="5055630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F234B-07AC-4768-A7E2-08755C0B3EA1}"/>
              </a:ext>
            </a:extLst>
          </p:cNvPr>
          <p:cNvSpPr txBox="1"/>
          <p:nvPr/>
        </p:nvSpPr>
        <p:spPr>
          <a:xfrm>
            <a:off x="7776764" y="541096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872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73701"/>
            <a:ext cx="4609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CAD88C-72A7-488B-8494-AB2F3E3B33BE}"/>
              </a:ext>
            </a:extLst>
          </p:cNvPr>
          <p:cNvSpPr/>
          <p:nvPr/>
        </p:nvSpPr>
        <p:spPr>
          <a:xfrm>
            <a:off x="3560533" y="466770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C8954-4E31-44E5-A4FB-405D44C22E2A}"/>
              </a:ext>
            </a:extLst>
          </p:cNvPr>
          <p:cNvCxnSpPr>
            <a:cxnSpLocks/>
          </p:cNvCxnSpPr>
          <p:nvPr/>
        </p:nvCxnSpPr>
        <p:spPr>
          <a:xfrm>
            <a:off x="2513013" y="3956508"/>
            <a:ext cx="1066570" cy="9415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Lightbox">
            <a:extLst>
              <a:ext uri="{FF2B5EF4-FFF2-40B4-BE49-F238E27FC236}">
                <a16:creationId xmlns:a16="http://schemas.microsoft.com/office/drawing/2014/main" id="{3513890B-73DE-49CD-9BE4-51A541618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AFB499-B2F3-4559-B103-3C796399E3EC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FAFE-003E-4FB7-884B-7D71A8EE31E3}"/>
              </a:ext>
            </a:extLst>
          </p:cNvPr>
          <p:cNvSpPr txBox="1"/>
          <p:nvPr/>
        </p:nvSpPr>
        <p:spPr>
          <a:xfrm>
            <a:off x="5869129" y="5403020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7B0C25-1A36-4121-B213-145837B556FC}"/>
              </a:ext>
            </a:extLst>
          </p:cNvPr>
          <p:cNvSpPr/>
          <p:nvPr/>
        </p:nvSpPr>
        <p:spPr>
          <a:xfrm>
            <a:off x="5753095" y="4682839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B83485-E166-4E8B-8C41-AAB39A0C16A1}"/>
              </a:ext>
            </a:extLst>
          </p:cNvPr>
          <p:cNvCxnSpPr>
            <a:cxnSpLocks/>
          </p:cNvCxnSpPr>
          <p:nvPr/>
        </p:nvCxnSpPr>
        <p:spPr>
          <a:xfrm>
            <a:off x="4423143" y="5055630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F234B-07AC-4768-A7E2-08755C0B3EA1}"/>
              </a:ext>
            </a:extLst>
          </p:cNvPr>
          <p:cNvSpPr txBox="1"/>
          <p:nvPr/>
        </p:nvSpPr>
        <p:spPr>
          <a:xfrm>
            <a:off x="7776764" y="541096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E3EBCC-730B-4C85-9036-B35D930589C4}"/>
              </a:ext>
            </a:extLst>
          </p:cNvPr>
          <p:cNvSpPr/>
          <p:nvPr/>
        </p:nvSpPr>
        <p:spPr>
          <a:xfrm>
            <a:off x="7632695" y="4672855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17A255-926F-4A2B-A8C2-2BCBB2D80670}"/>
              </a:ext>
            </a:extLst>
          </p:cNvPr>
          <p:cNvCxnSpPr>
            <a:cxnSpLocks/>
          </p:cNvCxnSpPr>
          <p:nvPr/>
        </p:nvCxnSpPr>
        <p:spPr>
          <a:xfrm flipV="1">
            <a:off x="6591300" y="5045646"/>
            <a:ext cx="1041395" cy="9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99F0D5-4F43-4C5E-BAF4-D8D55A4EB7A2}"/>
              </a:ext>
            </a:extLst>
          </p:cNvPr>
          <p:cNvSpPr txBox="1"/>
          <p:nvPr/>
        </p:nvSpPr>
        <p:spPr>
          <a:xfrm>
            <a:off x="10335812" y="310125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558CA5-955B-4C65-A89B-23838134BF26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618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73701"/>
            <a:ext cx="4609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CAD88C-72A7-488B-8494-AB2F3E3B33BE}"/>
              </a:ext>
            </a:extLst>
          </p:cNvPr>
          <p:cNvSpPr/>
          <p:nvPr/>
        </p:nvSpPr>
        <p:spPr>
          <a:xfrm>
            <a:off x="3560533" y="466770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C8954-4E31-44E5-A4FB-405D44C22E2A}"/>
              </a:ext>
            </a:extLst>
          </p:cNvPr>
          <p:cNvCxnSpPr>
            <a:cxnSpLocks/>
          </p:cNvCxnSpPr>
          <p:nvPr/>
        </p:nvCxnSpPr>
        <p:spPr>
          <a:xfrm>
            <a:off x="2513013" y="3956508"/>
            <a:ext cx="1066570" cy="9415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Lightbox">
            <a:extLst>
              <a:ext uri="{FF2B5EF4-FFF2-40B4-BE49-F238E27FC236}">
                <a16:creationId xmlns:a16="http://schemas.microsoft.com/office/drawing/2014/main" id="{3513890B-73DE-49CD-9BE4-51A541618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AFB499-B2F3-4559-B103-3C796399E3EC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FAFE-003E-4FB7-884B-7D71A8EE31E3}"/>
              </a:ext>
            </a:extLst>
          </p:cNvPr>
          <p:cNvSpPr txBox="1"/>
          <p:nvPr/>
        </p:nvSpPr>
        <p:spPr>
          <a:xfrm>
            <a:off x="5869129" y="5403020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7B0C25-1A36-4121-B213-145837B556FC}"/>
              </a:ext>
            </a:extLst>
          </p:cNvPr>
          <p:cNvSpPr/>
          <p:nvPr/>
        </p:nvSpPr>
        <p:spPr>
          <a:xfrm>
            <a:off x="5753095" y="4682839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B83485-E166-4E8B-8C41-AAB39A0C16A1}"/>
              </a:ext>
            </a:extLst>
          </p:cNvPr>
          <p:cNvCxnSpPr>
            <a:cxnSpLocks/>
          </p:cNvCxnSpPr>
          <p:nvPr/>
        </p:nvCxnSpPr>
        <p:spPr>
          <a:xfrm>
            <a:off x="4423143" y="5055630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F234B-07AC-4768-A7E2-08755C0B3EA1}"/>
              </a:ext>
            </a:extLst>
          </p:cNvPr>
          <p:cNvSpPr txBox="1"/>
          <p:nvPr/>
        </p:nvSpPr>
        <p:spPr>
          <a:xfrm>
            <a:off x="7776764" y="541096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E3EBCC-730B-4C85-9036-B35D930589C4}"/>
              </a:ext>
            </a:extLst>
          </p:cNvPr>
          <p:cNvSpPr/>
          <p:nvPr/>
        </p:nvSpPr>
        <p:spPr>
          <a:xfrm>
            <a:off x="7632695" y="4672855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17A255-926F-4A2B-A8C2-2BCBB2D80670}"/>
              </a:ext>
            </a:extLst>
          </p:cNvPr>
          <p:cNvCxnSpPr>
            <a:cxnSpLocks/>
          </p:cNvCxnSpPr>
          <p:nvPr/>
        </p:nvCxnSpPr>
        <p:spPr>
          <a:xfrm flipV="1">
            <a:off x="6591300" y="5045646"/>
            <a:ext cx="1041395" cy="9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99F0D5-4F43-4C5E-BAF4-D8D55A4EB7A2}"/>
              </a:ext>
            </a:extLst>
          </p:cNvPr>
          <p:cNvSpPr txBox="1"/>
          <p:nvPr/>
        </p:nvSpPr>
        <p:spPr>
          <a:xfrm>
            <a:off x="10335812" y="310125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558CA5-955B-4C65-A89B-23838134BF26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9E5BCC-DBD1-49B1-822A-458F9DD4E0E2}"/>
              </a:ext>
            </a:extLst>
          </p:cNvPr>
          <p:cNvSpPr/>
          <p:nvPr/>
        </p:nvSpPr>
        <p:spPr>
          <a:xfrm>
            <a:off x="5753095" y="168258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3D6031-E1CF-46C7-9CC6-16F152F8D697}"/>
              </a:ext>
            </a:extLst>
          </p:cNvPr>
          <p:cNvCxnSpPr>
            <a:cxnSpLocks/>
          </p:cNvCxnSpPr>
          <p:nvPr/>
        </p:nvCxnSpPr>
        <p:spPr>
          <a:xfrm>
            <a:off x="4423143" y="2055378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A71FF2-CC0B-41D0-BF6B-09E7788F46D0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656DDD-16D6-4C28-A80D-A4895C12CB7E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7663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F296-A3D7-E249-B1EE-4B89902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Highest Weighted Path for Directed Acyclic Graphs (DAGs)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A7C2-87B0-E24D-B421-4E26ACC32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2 programs</a:t>
            </a:r>
          </a:p>
          <a:p>
            <a:r>
              <a:rPr lang="en-US" dirty="0"/>
              <a:t>Test your code on our examples and compare your results</a:t>
            </a:r>
          </a:p>
          <a:p>
            <a:r>
              <a:rPr lang="en-US" dirty="0"/>
              <a:t>Run your code on the submission DAG and genome and submit these results</a:t>
            </a:r>
          </a:p>
          <a:p>
            <a:r>
              <a:rPr lang="en-US" dirty="0"/>
              <a:t>Due Feb. 7, 11:59pm</a:t>
            </a:r>
          </a:p>
        </p:txBody>
      </p:sp>
    </p:spTree>
    <p:extLst>
      <p:ext uri="{BB962C8B-B14F-4D97-AF65-F5344CB8AC3E}">
        <p14:creationId xmlns:p14="http://schemas.microsoft.com/office/powerpoint/2010/main" val="2765807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73701"/>
            <a:ext cx="4609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CAD88C-72A7-488B-8494-AB2F3E3B33BE}"/>
              </a:ext>
            </a:extLst>
          </p:cNvPr>
          <p:cNvSpPr/>
          <p:nvPr/>
        </p:nvSpPr>
        <p:spPr>
          <a:xfrm>
            <a:off x="3560533" y="466770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C8954-4E31-44E5-A4FB-405D44C22E2A}"/>
              </a:ext>
            </a:extLst>
          </p:cNvPr>
          <p:cNvCxnSpPr>
            <a:cxnSpLocks/>
          </p:cNvCxnSpPr>
          <p:nvPr/>
        </p:nvCxnSpPr>
        <p:spPr>
          <a:xfrm>
            <a:off x="2513013" y="3956508"/>
            <a:ext cx="1066570" cy="9415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Lightbox">
            <a:extLst>
              <a:ext uri="{FF2B5EF4-FFF2-40B4-BE49-F238E27FC236}">
                <a16:creationId xmlns:a16="http://schemas.microsoft.com/office/drawing/2014/main" id="{3513890B-73DE-49CD-9BE4-51A541618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AFB499-B2F3-4559-B103-3C796399E3EC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FAFE-003E-4FB7-884B-7D71A8EE31E3}"/>
              </a:ext>
            </a:extLst>
          </p:cNvPr>
          <p:cNvSpPr txBox="1"/>
          <p:nvPr/>
        </p:nvSpPr>
        <p:spPr>
          <a:xfrm>
            <a:off x="5869129" y="5403020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7B0C25-1A36-4121-B213-145837B556FC}"/>
              </a:ext>
            </a:extLst>
          </p:cNvPr>
          <p:cNvSpPr/>
          <p:nvPr/>
        </p:nvSpPr>
        <p:spPr>
          <a:xfrm>
            <a:off x="5753095" y="4682839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B83485-E166-4E8B-8C41-AAB39A0C16A1}"/>
              </a:ext>
            </a:extLst>
          </p:cNvPr>
          <p:cNvCxnSpPr>
            <a:cxnSpLocks/>
          </p:cNvCxnSpPr>
          <p:nvPr/>
        </p:nvCxnSpPr>
        <p:spPr>
          <a:xfrm>
            <a:off x="4423143" y="5055630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F234B-07AC-4768-A7E2-08755C0B3EA1}"/>
              </a:ext>
            </a:extLst>
          </p:cNvPr>
          <p:cNvSpPr txBox="1"/>
          <p:nvPr/>
        </p:nvSpPr>
        <p:spPr>
          <a:xfrm>
            <a:off x="7776764" y="541096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E3EBCC-730B-4C85-9036-B35D930589C4}"/>
              </a:ext>
            </a:extLst>
          </p:cNvPr>
          <p:cNvSpPr/>
          <p:nvPr/>
        </p:nvSpPr>
        <p:spPr>
          <a:xfrm>
            <a:off x="7632695" y="4672855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17A255-926F-4A2B-A8C2-2BCBB2D80670}"/>
              </a:ext>
            </a:extLst>
          </p:cNvPr>
          <p:cNvCxnSpPr>
            <a:cxnSpLocks/>
          </p:cNvCxnSpPr>
          <p:nvPr/>
        </p:nvCxnSpPr>
        <p:spPr>
          <a:xfrm flipV="1">
            <a:off x="6591300" y="5045646"/>
            <a:ext cx="1041395" cy="9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99F0D5-4F43-4C5E-BAF4-D8D55A4EB7A2}"/>
              </a:ext>
            </a:extLst>
          </p:cNvPr>
          <p:cNvSpPr txBox="1"/>
          <p:nvPr/>
        </p:nvSpPr>
        <p:spPr>
          <a:xfrm>
            <a:off x="10335812" y="310125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558CA5-955B-4C65-A89B-23838134BF26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9E5BCC-DBD1-49B1-822A-458F9DD4E0E2}"/>
              </a:ext>
            </a:extLst>
          </p:cNvPr>
          <p:cNvSpPr/>
          <p:nvPr/>
        </p:nvSpPr>
        <p:spPr>
          <a:xfrm>
            <a:off x="5753095" y="168258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3D6031-E1CF-46C7-9CC6-16F152F8D697}"/>
              </a:ext>
            </a:extLst>
          </p:cNvPr>
          <p:cNvCxnSpPr>
            <a:cxnSpLocks/>
          </p:cNvCxnSpPr>
          <p:nvPr/>
        </p:nvCxnSpPr>
        <p:spPr>
          <a:xfrm>
            <a:off x="4423143" y="2055378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A71FF2-CC0B-41D0-BF6B-09E7788F46D0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656DDD-16D6-4C28-A80D-A4895C12CB7E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E88C352-B5EE-4785-A21F-45655B128485}"/>
              </a:ext>
            </a:extLst>
          </p:cNvPr>
          <p:cNvSpPr/>
          <p:nvPr/>
        </p:nvSpPr>
        <p:spPr>
          <a:xfrm>
            <a:off x="5753095" y="3232848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F0C02E-B448-45F1-AFF1-B1AC2AC395FC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6172198" y="2402768"/>
            <a:ext cx="13604" cy="8174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87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73701"/>
            <a:ext cx="4609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CAD88C-72A7-488B-8494-AB2F3E3B33BE}"/>
              </a:ext>
            </a:extLst>
          </p:cNvPr>
          <p:cNvSpPr/>
          <p:nvPr/>
        </p:nvSpPr>
        <p:spPr>
          <a:xfrm>
            <a:off x="3560533" y="466770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C8954-4E31-44E5-A4FB-405D44C22E2A}"/>
              </a:ext>
            </a:extLst>
          </p:cNvPr>
          <p:cNvCxnSpPr>
            <a:cxnSpLocks/>
          </p:cNvCxnSpPr>
          <p:nvPr/>
        </p:nvCxnSpPr>
        <p:spPr>
          <a:xfrm>
            <a:off x="2513013" y="3956508"/>
            <a:ext cx="1066570" cy="9415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Lightbox">
            <a:extLst>
              <a:ext uri="{FF2B5EF4-FFF2-40B4-BE49-F238E27FC236}">
                <a16:creationId xmlns:a16="http://schemas.microsoft.com/office/drawing/2014/main" id="{3513890B-73DE-49CD-9BE4-51A541618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AFB499-B2F3-4559-B103-3C796399E3EC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FAFE-003E-4FB7-884B-7D71A8EE31E3}"/>
              </a:ext>
            </a:extLst>
          </p:cNvPr>
          <p:cNvSpPr txBox="1"/>
          <p:nvPr/>
        </p:nvSpPr>
        <p:spPr>
          <a:xfrm>
            <a:off x="5869129" y="5403020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7B0C25-1A36-4121-B213-145837B556FC}"/>
              </a:ext>
            </a:extLst>
          </p:cNvPr>
          <p:cNvSpPr/>
          <p:nvPr/>
        </p:nvSpPr>
        <p:spPr>
          <a:xfrm>
            <a:off x="5753095" y="4682839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B83485-E166-4E8B-8C41-AAB39A0C16A1}"/>
              </a:ext>
            </a:extLst>
          </p:cNvPr>
          <p:cNvCxnSpPr>
            <a:cxnSpLocks/>
          </p:cNvCxnSpPr>
          <p:nvPr/>
        </p:nvCxnSpPr>
        <p:spPr>
          <a:xfrm>
            <a:off x="4423143" y="5055630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F234B-07AC-4768-A7E2-08755C0B3EA1}"/>
              </a:ext>
            </a:extLst>
          </p:cNvPr>
          <p:cNvSpPr txBox="1"/>
          <p:nvPr/>
        </p:nvSpPr>
        <p:spPr>
          <a:xfrm>
            <a:off x="7776764" y="541096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E3EBCC-730B-4C85-9036-B35D930589C4}"/>
              </a:ext>
            </a:extLst>
          </p:cNvPr>
          <p:cNvSpPr/>
          <p:nvPr/>
        </p:nvSpPr>
        <p:spPr>
          <a:xfrm>
            <a:off x="7632695" y="4672855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17A255-926F-4A2B-A8C2-2BCBB2D80670}"/>
              </a:ext>
            </a:extLst>
          </p:cNvPr>
          <p:cNvCxnSpPr>
            <a:cxnSpLocks/>
          </p:cNvCxnSpPr>
          <p:nvPr/>
        </p:nvCxnSpPr>
        <p:spPr>
          <a:xfrm flipV="1">
            <a:off x="6591300" y="5045646"/>
            <a:ext cx="1041395" cy="9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99F0D5-4F43-4C5E-BAF4-D8D55A4EB7A2}"/>
              </a:ext>
            </a:extLst>
          </p:cNvPr>
          <p:cNvSpPr txBox="1"/>
          <p:nvPr/>
        </p:nvSpPr>
        <p:spPr>
          <a:xfrm>
            <a:off x="10335812" y="310125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558CA5-955B-4C65-A89B-23838134BF26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9E5BCC-DBD1-49B1-822A-458F9DD4E0E2}"/>
              </a:ext>
            </a:extLst>
          </p:cNvPr>
          <p:cNvSpPr/>
          <p:nvPr/>
        </p:nvSpPr>
        <p:spPr>
          <a:xfrm>
            <a:off x="5753095" y="168258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3D6031-E1CF-46C7-9CC6-16F152F8D697}"/>
              </a:ext>
            </a:extLst>
          </p:cNvPr>
          <p:cNvCxnSpPr>
            <a:cxnSpLocks/>
          </p:cNvCxnSpPr>
          <p:nvPr/>
        </p:nvCxnSpPr>
        <p:spPr>
          <a:xfrm>
            <a:off x="4423143" y="2055378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A71FF2-CC0B-41D0-BF6B-09E7788F46D0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656DDD-16D6-4C28-A80D-A4895C12CB7E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E88C352-B5EE-4785-A21F-45655B128485}"/>
              </a:ext>
            </a:extLst>
          </p:cNvPr>
          <p:cNvSpPr/>
          <p:nvPr/>
        </p:nvSpPr>
        <p:spPr>
          <a:xfrm>
            <a:off x="5753095" y="3232848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F0C02E-B448-45F1-AFF1-B1AC2AC395FC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6172198" y="2402768"/>
            <a:ext cx="13604" cy="8174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EDDB575E-48E0-43AD-B70B-9007ECD57FEF}"/>
              </a:ext>
            </a:extLst>
          </p:cNvPr>
          <p:cNvSpPr/>
          <p:nvPr/>
        </p:nvSpPr>
        <p:spPr>
          <a:xfrm>
            <a:off x="7658095" y="1685458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CC325F-A5E7-4A84-882F-B9407F00D22D}"/>
              </a:ext>
            </a:extLst>
          </p:cNvPr>
          <p:cNvCxnSpPr>
            <a:cxnSpLocks/>
          </p:cNvCxnSpPr>
          <p:nvPr/>
        </p:nvCxnSpPr>
        <p:spPr>
          <a:xfrm>
            <a:off x="6631776" y="2029978"/>
            <a:ext cx="1013619" cy="287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073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73701"/>
            <a:ext cx="4609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CAD88C-72A7-488B-8494-AB2F3E3B33BE}"/>
              </a:ext>
            </a:extLst>
          </p:cNvPr>
          <p:cNvSpPr/>
          <p:nvPr/>
        </p:nvSpPr>
        <p:spPr>
          <a:xfrm>
            <a:off x="3560533" y="466770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C8954-4E31-44E5-A4FB-405D44C22E2A}"/>
              </a:ext>
            </a:extLst>
          </p:cNvPr>
          <p:cNvCxnSpPr>
            <a:cxnSpLocks/>
          </p:cNvCxnSpPr>
          <p:nvPr/>
        </p:nvCxnSpPr>
        <p:spPr>
          <a:xfrm>
            <a:off x="2513013" y="3956508"/>
            <a:ext cx="1066570" cy="9415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Lightbox">
            <a:extLst>
              <a:ext uri="{FF2B5EF4-FFF2-40B4-BE49-F238E27FC236}">
                <a16:creationId xmlns:a16="http://schemas.microsoft.com/office/drawing/2014/main" id="{3513890B-73DE-49CD-9BE4-51A541618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AFB499-B2F3-4559-B103-3C796399E3EC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FAFE-003E-4FB7-884B-7D71A8EE31E3}"/>
              </a:ext>
            </a:extLst>
          </p:cNvPr>
          <p:cNvSpPr txBox="1"/>
          <p:nvPr/>
        </p:nvSpPr>
        <p:spPr>
          <a:xfrm>
            <a:off x="5869129" y="5403020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7B0C25-1A36-4121-B213-145837B556FC}"/>
              </a:ext>
            </a:extLst>
          </p:cNvPr>
          <p:cNvSpPr/>
          <p:nvPr/>
        </p:nvSpPr>
        <p:spPr>
          <a:xfrm>
            <a:off x="5753095" y="4682839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B83485-E166-4E8B-8C41-AAB39A0C16A1}"/>
              </a:ext>
            </a:extLst>
          </p:cNvPr>
          <p:cNvCxnSpPr>
            <a:cxnSpLocks/>
          </p:cNvCxnSpPr>
          <p:nvPr/>
        </p:nvCxnSpPr>
        <p:spPr>
          <a:xfrm>
            <a:off x="4423143" y="5055630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F234B-07AC-4768-A7E2-08755C0B3EA1}"/>
              </a:ext>
            </a:extLst>
          </p:cNvPr>
          <p:cNvSpPr txBox="1"/>
          <p:nvPr/>
        </p:nvSpPr>
        <p:spPr>
          <a:xfrm>
            <a:off x="7776764" y="541096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E3EBCC-730B-4C85-9036-B35D930589C4}"/>
              </a:ext>
            </a:extLst>
          </p:cNvPr>
          <p:cNvSpPr/>
          <p:nvPr/>
        </p:nvSpPr>
        <p:spPr>
          <a:xfrm>
            <a:off x="7632695" y="4672855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17A255-926F-4A2B-A8C2-2BCBB2D80670}"/>
              </a:ext>
            </a:extLst>
          </p:cNvPr>
          <p:cNvCxnSpPr>
            <a:cxnSpLocks/>
          </p:cNvCxnSpPr>
          <p:nvPr/>
        </p:nvCxnSpPr>
        <p:spPr>
          <a:xfrm flipV="1">
            <a:off x="6591300" y="5045646"/>
            <a:ext cx="1041395" cy="9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99F0D5-4F43-4C5E-BAF4-D8D55A4EB7A2}"/>
              </a:ext>
            </a:extLst>
          </p:cNvPr>
          <p:cNvSpPr txBox="1"/>
          <p:nvPr/>
        </p:nvSpPr>
        <p:spPr>
          <a:xfrm>
            <a:off x="10335812" y="310125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558CA5-955B-4C65-A89B-23838134BF26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9E5BCC-DBD1-49B1-822A-458F9DD4E0E2}"/>
              </a:ext>
            </a:extLst>
          </p:cNvPr>
          <p:cNvSpPr/>
          <p:nvPr/>
        </p:nvSpPr>
        <p:spPr>
          <a:xfrm>
            <a:off x="5753095" y="168258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3D6031-E1CF-46C7-9CC6-16F152F8D697}"/>
              </a:ext>
            </a:extLst>
          </p:cNvPr>
          <p:cNvCxnSpPr>
            <a:cxnSpLocks/>
          </p:cNvCxnSpPr>
          <p:nvPr/>
        </p:nvCxnSpPr>
        <p:spPr>
          <a:xfrm>
            <a:off x="4423143" y="2055378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A71FF2-CC0B-41D0-BF6B-09E7788F46D0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656DDD-16D6-4C28-A80D-A4895C12CB7E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E88C352-B5EE-4785-A21F-45655B128485}"/>
              </a:ext>
            </a:extLst>
          </p:cNvPr>
          <p:cNvSpPr/>
          <p:nvPr/>
        </p:nvSpPr>
        <p:spPr>
          <a:xfrm>
            <a:off x="5753095" y="3232848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F0C02E-B448-45F1-AFF1-B1AC2AC395FC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6172198" y="2402768"/>
            <a:ext cx="13604" cy="8174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EDDB575E-48E0-43AD-B70B-9007ECD57FEF}"/>
              </a:ext>
            </a:extLst>
          </p:cNvPr>
          <p:cNvSpPr/>
          <p:nvPr/>
        </p:nvSpPr>
        <p:spPr>
          <a:xfrm>
            <a:off x="7658095" y="1685458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CC325F-A5E7-4A84-882F-B9407F00D22D}"/>
              </a:ext>
            </a:extLst>
          </p:cNvPr>
          <p:cNvCxnSpPr>
            <a:cxnSpLocks/>
          </p:cNvCxnSpPr>
          <p:nvPr/>
        </p:nvCxnSpPr>
        <p:spPr>
          <a:xfrm>
            <a:off x="6631776" y="2029978"/>
            <a:ext cx="1013619" cy="287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CF15F4B-7F3F-4649-B037-91B89AEB8061}"/>
              </a:ext>
            </a:extLst>
          </p:cNvPr>
          <p:cNvSpPr/>
          <p:nvPr/>
        </p:nvSpPr>
        <p:spPr>
          <a:xfrm>
            <a:off x="9357440" y="3073634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0D73BF2-9413-42A2-B329-B8A6EFD24823}"/>
              </a:ext>
            </a:extLst>
          </p:cNvPr>
          <p:cNvCxnSpPr>
            <a:cxnSpLocks/>
          </p:cNvCxnSpPr>
          <p:nvPr/>
        </p:nvCxnSpPr>
        <p:spPr>
          <a:xfrm flipV="1">
            <a:off x="8408619" y="3793815"/>
            <a:ext cx="1198931" cy="98734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04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CAFB2-1499-4CF4-893C-21B2A213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14713"/>
            <a:ext cx="8315325" cy="3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ghtbox">
            <a:extLst>
              <a:ext uri="{FF2B5EF4-FFF2-40B4-BE49-F238E27FC236}">
                <a16:creationId xmlns:a16="http://schemas.microsoft.com/office/drawing/2014/main" id="{AD040A20-5634-4230-BA09-95E48237D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5492869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ghtbox">
            <a:extLst>
              <a:ext uri="{FF2B5EF4-FFF2-40B4-BE49-F238E27FC236}">
                <a16:creationId xmlns:a16="http://schemas.microsoft.com/office/drawing/2014/main" id="{8734B728-AC7B-4348-B9D1-53439A5A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9" y="5454031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box">
            <a:extLst>
              <a:ext uri="{FF2B5EF4-FFF2-40B4-BE49-F238E27FC236}">
                <a16:creationId xmlns:a16="http://schemas.microsoft.com/office/drawing/2014/main" id="{D5A44670-D7D1-4D3E-8AC4-D8BA6660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5454030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ghtbox">
            <a:extLst>
              <a:ext uri="{FF2B5EF4-FFF2-40B4-BE49-F238E27FC236}">
                <a16:creationId xmlns:a16="http://schemas.microsoft.com/office/drawing/2014/main" id="{41F8DD04-AAEC-477F-B9DA-46E283BF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10284164" y="3237762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ghtbox">
            <a:extLst>
              <a:ext uri="{FF2B5EF4-FFF2-40B4-BE49-F238E27FC236}">
                <a16:creationId xmlns:a16="http://schemas.microsoft.com/office/drawing/2014/main" id="{B9AC152C-9A48-40A2-A239-B396776C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7807438" y="1250943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ghtbox">
            <a:extLst>
              <a:ext uri="{FF2B5EF4-FFF2-40B4-BE49-F238E27FC236}">
                <a16:creationId xmlns:a16="http://schemas.microsoft.com/office/drawing/2014/main" id="{F22BEB4E-C6B8-4CE0-A239-D795C437B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5921828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ghtbox">
            <a:extLst>
              <a:ext uri="{FF2B5EF4-FFF2-40B4-BE49-F238E27FC236}">
                <a16:creationId xmlns:a16="http://schemas.microsoft.com/office/drawing/2014/main" id="{8EE18C14-7931-4DE8-8A27-6455F508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0106" b="12"/>
          <a:stretch/>
        </p:blipFill>
        <p:spPr bwMode="auto">
          <a:xfrm>
            <a:off x="3699329" y="1271076"/>
            <a:ext cx="560614" cy="3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E1ED4-B8E8-4B33-9EE6-0D9EF8FC411E}"/>
              </a:ext>
            </a:extLst>
          </p:cNvPr>
          <p:cNvSpPr txBox="1"/>
          <p:nvPr/>
        </p:nvSpPr>
        <p:spPr>
          <a:xfrm>
            <a:off x="1549400" y="329547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C2DDB-52C0-4BE5-9522-ED570AFA5201}"/>
              </a:ext>
            </a:extLst>
          </p:cNvPr>
          <p:cNvSpPr/>
          <p:nvPr/>
        </p:nvSpPr>
        <p:spPr>
          <a:xfrm>
            <a:off x="1963737" y="3227766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6B751-8541-467F-A4E5-D4F5294F1F56}"/>
              </a:ext>
            </a:extLst>
          </p:cNvPr>
          <p:cNvSpPr txBox="1"/>
          <p:nvPr/>
        </p:nvSpPr>
        <p:spPr>
          <a:xfrm>
            <a:off x="3773543" y="1072743"/>
            <a:ext cx="46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787FC-CD01-47DD-BB35-12E2AABDD280}"/>
              </a:ext>
            </a:extLst>
          </p:cNvPr>
          <p:cNvSpPr txBox="1"/>
          <p:nvPr/>
        </p:nvSpPr>
        <p:spPr>
          <a:xfrm>
            <a:off x="3773542" y="5473701"/>
            <a:ext cx="4609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DB40F1-0376-4177-B747-DDD92B2CB4F5}"/>
              </a:ext>
            </a:extLst>
          </p:cNvPr>
          <p:cNvSpPr/>
          <p:nvPr/>
        </p:nvSpPr>
        <p:spPr>
          <a:xfrm>
            <a:off x="3584938" y="167685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2460A-1601-4165-A672-03EF30BB77E5}"/>
              </a:ext>
            </a:extLst>
          </p:cNvPr>
          <p:cNvCxnSpPr>
            <a:cxnSpLocks/>
          </p:cNvCxnSpPr>
          <p:nvPr/>
        </p:nvCxnSpPr>
        <p:spPr>
          <a:xfrm flipV="1">
            <a:off x="2578100" y="2222500"/>
            <a:ext cx="1073150" cy="10152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C5AD17-8244-4B92-A6DD-07BA067D679A}"/>
              </a:ext>
            </a:extLst>
          </p:cNvPr>
          <p:cNvSpPr txBox="1"/>
          <p:nvPr/>
        </p:nvSpPr>
        <p:spPr>
          <a:xfrm>
            <a:off x="5895435" y="1034194"/>
            <a:ext cx="6958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CAD88C-72A7-488B-8494-AB2F3E3B33BE}"/>
              </a:ext>
            </a:extLst>
          </p:cNvPr>
          <p:cNvSpPr/>
          <p:nvPr/>
        </p:nvSpPr>
        <p:spPr>
          <a:xfrm>
            <a:off x="3560533" y="466770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C8954-4E31-44E5-A4FB-405D44C22E2A}"/>
              </a:ext>
            </a:extLst>
          </p:cNvPr>
          <p:cNvCxnSpPr>
            <a:cxnSpLocks/>
          </p:cNvCxnSpPr>
          <p:nvPr/>
        </p:nvCxnSpPr>
        <p:spPr>
          <a:xfrm>
            <a:off x="2513013" y="3956508"/>
            <a:ext cx="1066570" cy="9415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Lightbox">
            <a:extLst>
              <a:ext uri="{FF2B5EF4-FFF2-40B4-BE49-F238E27FC236}">
                <a16:creationId xmlns:a16="http://schemas.microsoft.com/office/drawing/2014/main" id="{3513890B-73DE-49CD-9BE4-51A541618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92082" r="41385" b="2780"/>
          <a:stretch/>
        </p:blipFill>
        <p:spPr bwMode="auto">
          <a:xfrm>
            <a:off x="5379357" y="3104233"/>
            <a:ext cx="456293" cy="2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AFB499-B2F3-4559-B103-3C796399E3EC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2FAFE-003E-4FB7-884B-7D71A8EE31E3}"/>
              </a:ext>
            </a:extLst>
          </p:cNvPr>
          <p:cNvSpPr txBox="1"/>
          <p:nvPr/>
        </p:nvSpPr>
        <p:spPr>
          <a:xfrm>
            <a:off x="5869129" y="5403020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7B0C25-1A36-4121-B213-145837B556FC}"/>
              </a:ext>
            </a:extLst>
          </p:cNvPr>
          <p:cNvSpPr/>
          <p:nvPr/>
        </p:nvSpPr>
        <p:spPr>
          <a:xfrm>
            <a:off x="5753095" y="4682839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B83485-E166-4E8B-8C41-AAB39A0C16A1}"/>
              </a:ext>
            </a:extLst>
          </p:cNvPr>
          <p:cNvCxnSpPr>
            <a:cxnSpLocks/>
          </p:cNvCxnSpPr>
          <p:nvPr/>
        </p:nvCxnSpPr>
        <p:spPr>
          <a:xfrm>
            <a:off x="4423143" y="5055630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F234B-07AC-4768-A7E2-08755C0B3EA1}"/>
              </a:ext>
            </a:extLst>
          </p:cNvPr>
          <p:cNvSpPr txBox="1"/>
          <p:nvPr/>
        </p:nvSpPr>
        <p:spPr>
          <a:xfrm>
            <a:off x="7776764" y="541096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E3EBCC-730B-4C85-9036-B35D930589C4}"/>
              </a:ext>
            </a:extLst>
          </p:cNvPr>
          <p:cNvSpPr/>
          <p:nvPr/>
        </p:nvSpPr>
        <p:spPr>
          <a:xfrm>
            <a:off x="7632695" y="4672855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17A255-926F-4A2B-A8C2-2BCBB2D80670}"/>
              </a:ext>
            </a:extLst>
          </p:cNvPr>
          <p:cNvCxnSpPr>
            <a:cxnSpLocks/>
          </p:cNvCxnSpPr>
          <p:nvPr/>
        </p:nvCxnSpPr>
        <p:spPr>
          <a:xfrm flipV="1">
            <a:off x="6591300" y="5045646"/>
            <a:ext cx="1041395" cy="9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99F0D5-4F43-4C5E-BAF4-D8D55A4EB7A2}"/>
              </a:ext>
            </a:extLst>
          </p:cNvPr>
          <p:cNvSpPr txBox="1"/>
          <p:nvPr/>
        </p:nvSpPr>
        <p:spPr>
          <a:xfrm>
            <a:off x="10335812" y="310125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558CA5-955B-4C65-A89B-23838134BF26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25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9E5BCC-DBD1-49B1-822A-458F9DD4E0E2}"/>
              </a:ext>
            </a:extLst>
          </p:cNvPr>
          <p:cNvSpPr/>
          <p:nvPr/>
        </p:nvSpPr>
        <p:spPr>
          <a:xfrm>
            <a:off x="5753095" y="1682587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3D6031-E1CF-46C7-9CC6-16F152F8D697}"/>
              </a:ext>
            </a:extLst>
          </p:cNvPr>
          <p:cNvCxnSpPr>
            <a:cxnSpLocks/>
          </p:cNvCxnSpPr>
          <p:nvPr/>
        </p:nvCxnSpPr>
        <p:spPr>
          <a:xfrm>
            <a:off x="4423143" y="2055378"/>
            <a:ext cx="132995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BA71FF2-CC0B-41D0-BF6B-09E7788F46D0}"/>
              </a:ext>
            </a:extLst>
          </p:cNvPr>
          <p:cNvSpPr txBox="1"/>
          <p:nvPr/>
        </p:nvSpPr>
        <p:spPr>
          <a:xfrm>
            <a:off x="5272230" y="2900266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3200" dirty="0"/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656DDD-16D6-4C28-A80D-A4895C12CB7E}"/>
              </a:ext>
            </a:extLst>
          </p:cNvPr>
          <p:cNvSpPr txBox="1"/>
          <p:nvPr/>
        </p:nvSpPr>
        <p:spPr>
          <a:xfrm>
            <a:off x="7771152" y="1101184"/>
            <a:ext cx="596899" cy="452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19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E88C352-B5EE-4785-A21F-45655B128485}"/>
              </a:ext>
            </a:extLst>
          </p:cNvPr>
          <p:cNvSpPr/>
          <p:nvPr/>
        </p:nvSpPr>
        <p:spPr>
          <a:xfrm>
            <a:off x="5753095" y="3232848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F0C02E-B448-45F1-AFF1-B1AC2AC395FC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6172198" y="2402768"/>
            <a:ext cx="13604" cy="8174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EDDB575E-48E0-43AD-B70B-9007ECD57FEF}"/>
              </a:ext>
            </a:extLst>
          </p:cNvPr>
          <p:cNvSpPr/>
          <p:nvPr/>
        </p:nvSpPr>
        <p:spPr>
          <a:xfrm>
            <a:off x="7658095" y="1685458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CC325F-A5E7-4A84-882F-B9407F00D22D}"/>
              </a:ext>
            </a:extLst>
          </p:cNvPr>
          <p:cNvCxnSpPr>
            <a:cxnSpLocks/>
          </p:cNvCxnSpPr>
          <p:nvPr/>
        </p:nvCxnSpPr>
        <p:spPr>
          <a:xfrm>
            <a:off x="6631776" y="2029978"/>
            <a:ext cx="1013619" cy="287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CF15F4B-7F3F-4649-B037-91B89AEB8061}"/>
              </a:ext>
            </a:extLst>
          </p:cNvPr>
          <p:cNvSpPr/>
          <p:nvPr/>
        </p:nvSpPr>
        <p:spPr>
          <a:xfrm>
            <a:off x="9357440" y="3073634"/>
            <a:ext cx="838205" cy="720181"/>
          </a:xfrm>
          <a:prstGeom prst="ellipse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0D73BF2-9413-42A2-B329-B8A6EFD24823}"/>
              </a:ext>
            </a:extLst>
          </p:cNvPr>
          <p:cNvCxnSpPr>
            <a:cxnSpLocks/>
          </p:cNvCxnSpPr>
          <p:nvPr/>
        </p:nvCxnSpPr>
        <p:spPr>
          <a:xfrm flipV="1">
            <a:off x="8408619" y="3793815"/>
            <a:ext cx="1198931" cy="98734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FB7016-0766-4C6A-BC93-551A98A716B7}"/>
              </a:ext>
            </a:extLst>
          </p:cNvPr>
          <p:cNvSpPr/>
          <p:nvPr/>
        </p:nvSpPr>
        <p:spPr>
          <a:xfrm>
            <a:off x="3905250" y="2420344"/>
            <a:ext cx="558800" cy="2215156"/>
          </a:xfrm>
          <a:custGeom>
            <a:avLst/>
            <a:gdLst>
              <a:gd name="connsiteX0" fmla="*/ 25400 w 558800"/>
              <a:gd name="connsiteY0" fmla="*/ 31750 h 2222500"/>
              <a:gd name="connsiteX1" fmla="*/ 203200 w 558800"/>
              <a:gd name="connsiteY1" fmla="*/ 0 h 2222500"/>
              <a:gd name="connsiteX2" fmla="*/ 209550 w 558800"/>
              <a:gd name="connsiteY2" fmla="*/ 774700 h 2222500"/>
              <a:gd name="connsiteX3" fmla="*/ 558800 w 558800"/>
              <a:gd name="connsiteY3" fmla="*/ 793750 h 2222500"/>
              <a:gd name="connsiteX4" fmla="*/ 552450 w 558800"/>
              <a:gd name="connsiteY4" fmla="*/ 1219200 h 2222500"/>
              <a:gd name="connsiteX5" fmla="*/ 190500 w 558800"/>
              <a:gd name="connsiteY5" fmla="*/ 1301750 h 2222500"/>
              <a:gd name="connsiteX6" fmla="*/ 139700 w 558800"/>
              <a:gd name="connsiteY6" fmla="*/ 2222500 h 2222500"/>
              <a:gd name="connsiteX7" fmla="*/ 0 w 558800"/>
              <a:gd name="connsiteY7" fmla="*/ 2216150 h 2222500"/>
              <a:gd name="connsiteX8" fmla="*/ 25400 w 558800"/>
              <a:gd name="connsiteY8" fmla="*/ 3175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800" h="2222500">
                <a:moveTo>
                  <a:pt x="25400" y="31750"/>
                </a:moveTo>
                <a:lnTo>
                  <a:pt x="203200" y="0"/>
                </a:lnTo>
                <a:cubicBezTo>
                  <a:pt x="205317" y="258233"/>
                  <a:pt x="207433" y="516467"/>
                  <a:pt x="209550" y="774700"/>
                </a:cubicBezTo>
                <a:lnTo>
                  <a:pt x="558800" y="793750"/>
                </a:lnTo>
                <a:cubicBezTo>
                  <a:pt x="556683" y="935567"/>
                  <a:pt x="554567" y="1077383"/>
                  <a:pt x="552450" y="1219200"/>
                </a:cubicBezTo>
                <a:lnTo>
                  <a:pt x="190500" y="1301750"/>
                </a:lnTo>
                <a:lnTo>
                  <a:pt x="139700" y="2222500"/>
                </a:lnTo>
                <a:lnTo>
                  <a:pt x="0" y="2216150"/>
                </a:lnTo>
                <a:lnTo>
                  <a:pt x="25400" y="31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7099DD-070E-4DBE-8344-162E93949811}"/>
              </a:ext>
            </a:extLst>
          </p:cNvPr>
          <p:cNvSpPr/>
          <p:nvPr/>
        </p:nvSpPr>
        <p:spPr>
          <a:xfrm>
            <a:off x="4286250" y="3752850"/>
            <a:ext cx="1543050" cy="1117600"/>
          </a:xfrm>
          <a:custGeom>
            <a:avLst/>
            <a:gdLst>
              <a:gd name="connsiteX0" fmla="*/ 0 w 1543050"/>
              <a:gd name="connsiteY0" fmla="*/ 971550 h 1117600"/>
              <a:gd name="connsiteX1" fmla="*/ 114300 w 1543050"/>
              <a:gd name="connsiteY1" fmla="*/ 1117600 h 1117600"/>
              <a:gd name="connsiteX2" fmla="*/ 1073150 w 1543050"/>
              <a:gd name="connsiteY2" fmla="*/ 749300 h 1117600"/>
              <a:gd name="connsiteX3" fmla="*/ 1543050 w 1543050"/>
              <a:gd name="connsiteY3" fmla="*/ 95250 h 1117600"/>
              <a:gd name="connsiteX4" fmla="*/ 1435100 w 1543050"/>
              <a:gd name="connsiteY4" fmla="*/ 0 h 1117600"/>
              <a:gd name="connsiteX5" fmla="*/ 0 w 1543050"/>
              <a:gd name="connsiteY5" fmla="*/ 9715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50" h="1117600">
                <a:moveTo>
                  <a:pt x="0" y="971550"/>
                </a:moveTo>
                <a:lnTo>
                  <a:pt x="114300" y="1117600"/>
                </a:lnTo>
                <a:lnTo>
                  <a:pt x="1073150" y="749300"/>
                </a:lnTo>
                <a:lnTo>
                  <a:pt x="1543050" y="95250"/>
                </a:lnTo>
                <a:lnTo>
                  <a:pt x="1435100" y="0"/>
                </a:lnTo>
                <a:lnTo>
                  <a:pt x="0" y="971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0F5775-174A-43E7-AE4F-F98F5FED86D7}"/>
              </a:ext>
            </a:extLst>
          </p:cNvPr>
          <p:cNvSpPr/>
          <p:nvPr/>
        </p:nvSpPr>
        <p:spPr>
          <a:xfrm>
            <a:off x="6032500" y="3987800"/>
            <a:ext cx="412750" cy="666750"/>
          </a:xfrm>
          <a:custGeom>
            <a:avLst/>
            <a:gdLst>
              <a:gd name="connsiteX0" fmla="*/ 44450 w 412750"/>
              <a:gd name="connsiteY0" fmla="*/ 6350 h 666750"/>
              <a:gd name="connsiteX1" fmla="*/ 412750 w 412750"/>
              <a:gd name="connsiteY1" fmla="*/ 0 h 666750"/>
              <a:gd name="connsiteX2" fmla="*/ 406400 w 412750"/>
              <a:gd name="connsiteY2" fmla="*/ 666750 h 666750"/>
              <a:gd name="connsiteX3" fmla="*/ 0 w 412750"/>
              <a:gd name="connsiteY3" fmla="*/ 654050 h 666750"/>
              <a:gd name="connsiteX4" fmla="*/ 44450 w 412750"/>
              <a:gd name="connsiteY4" fmla="*/ 63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0" h="666750">
                <a:moveTo>
                  <a:pt x="44450" y="6350"/>
                </a:moveTo>
                <a:lnTo>
                  <a:pt x="412750" y="0"/>
                </a:lnTo>
                <a:cubicBezTo>
                  <a:pt x="410633" y="222250"/>
                  <a:pt x="408517" y="444500"/>
                  <a:pt x="406400" y="666750"/>
                </a:cubicBezTo>
                <a:lnTo>
                  <a:pt x="0" y="654050"/>
                </a:lnTo>
                <a:lnTo>
                  <a:pt x="44450" y="6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C68305-E05E-41E1-880C-56128B291E1E}"/>
              </a:ext>
            </a:extLst>
          </p:cNvPr>
          <p:cNvSpPr/>
          <p:nvPr/>
        </p:nvSpPr>
        <p:spPr>
          <a:xfrm>
            <a:off x="6381750" y="2286000"/>
            <a:ext cx="1473200" cy="2482850"/>
          </a:xfrm>
          <a:custGeom>
            <a:avLst/>
            <a:gdLst>
              <a:gd name="connsiteX0" fmla="*/ 0 w 1473200"/>
              <a:gd name="connsiteY0" fmla="*/ 133350 h 2482850"/>
              <a:gd name="connsiteX1" fmla="*/ 158750 w 1473200"/>
              <a:gd name="connsiteY1" fmla="*/ 0 h 2482850"/>
              <a:gd name="connsiteX2" fmla="*/ 1066800 w 1473200"/>
              <a:gd name="connsiteY2" fmla="*/ 996950 h 2482850"/>
              <a:gd name="connsiteX3" fmla="*/ 1473200 w 1473200"/>
              <a:gd name="connsiteY3" fmla="*/ 2374900 h 2482850"/>
              <a:gd name="connsiteX4" fmla="*/ 1339850 w 1473200"/>
              <a:gd name="connsiteY4" fmla="*/ 2482850 h 2482850"/>
              <a:gd name="connsiteX5" fmla="*/ 0 w 1473200"/>
              <a:gd name="connsiteY5" fmla="*/ 133350 h 24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200" h="2482850">
                <a:moveTo>
                  <a:pt x="0" y="133350"/>
                </a:moveTo>
                <a:lnTo>
                  <a:pt x="158750" y="0"/>
                </a:lnTo>
                <a:lnTo>
                  <a:pt x="1066800" y="996950"/>
                </a:lnTo>
                <a:lnTo>
                  <a:pt x="1473200" y="2374900"/>
                </a:lnTo>
                <a:lnTo>
                  <a:pt x="1339850" y="2482850"/>
                </a:lnTo>
                <a:lnTo>
                  <a:pt x="0" y="133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F926BC-481E-40B6-A0EF-F6127F234A00}"/>
              </a:ext>
            </a:extLst>
          </p:cNvPr>
          <p:cNvSpPr/>
          <p:nvPr/>
        </p:nvSpPr>
        <p:spPr>
          <a:xfrm>
            <a:off x="8001000" y="2419350"/>
            <a:ext cx="666750" cy="2228850"/>
          </a:xfrm>
          <a:custGeom>
            <a:avLst/>
            <a:gdLst>
              <a:gd name="connsiteX0" fmla="*/ 0 w 666750"/>
              <a:gd name="connsiteY0" fmla="*/ 69850 h 2228850"/>
              <a:gd name="connsiteX1" fmla="*/ 228600 w 666750"/>
              <a:gd name="connsiteY1" fmla="*/ 0 h 2228850"/>
              <a:gd name="connsiteX2" fmla="*/ 666750 w 666750"/>
              <a:gd name="connsiteY2" fmla="*/ 1225550 h 2228850"/>
              <a:gd name="connsiteX3" fmla="*/ 215900 w 666750"/>
              <a:gd name="connsiteY3" fmla="*/ 2228850 h 2228850"/>
              <a:gd name="connsiteX4" fmla="*/ 6350 w 666750"/>
              <a:gd name="connsiteY4" fmla="*/ 2209800 h 2228850"/>
              <a:gd name="connsiteX5" fmla="*/ 0 w 666750"/>
              <a:gd name="connsiteY5" fmla="*/ 6985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750" h="2228850">
                <a:moveTo>
                  <a:pt x="0" y="69850"/>
                </a:moveTo>
                <a:lnTo>
                  <a:pt x="228600" y="0"/>
                </a:lnTo>
                <a:lnTo>
                  <a:pt x="666750" y="1225550"/>
                </a:lnTo>
                <a:lnTo>
                  <a:pt x="215900" y="2228850"/>
                </a:lnTo>
                <a:lnTo>
                  <a:pt x="6350" y="2209800"/>
                </a:lnTo>
                <a:cubicBezTo>
                  <a:pt x="4233" y="1490133"/>
                  <a:pt x="2117" y="770467"/>
                  <a:pt x="0" y="69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3386DB-03BE-4542-AF87-2CD249D0D501}"/>
              </a:ext>
            </a:extLst>
          </p:cNvPr>
          <p:cNvSpPr/>
          <p:nvPr/>
        </p:nvSpPr>
        <p:spPr>
          <a:xfrm>
            <a:off x="8407400" y="2139950"/>
            <a:ext cx="1231900" cy="1060450"/>
          </a:xfrm>
          <a:custGeom>
            <a:avLst/>
            <a:gdLst>
              <a:gd name="connsiteX0" fmla="*/ 133350 w 1231900"/>
              <a:gd name="connsiteY0" fmla="*/ 0 h 1060450"/>
              <a:gd name="connsiteX1" fmla="*/ 0 w 1231900"/>
              <a:gd name="connsiteY1" fmla="*/ 196850 h 1060450"/>
              <a:gd name="connsiteX2" fmla="*/ 965200 w 1231900"/>
              <a:gd name="connsiteY2" fmla="*/ 1060450 h 1060450"/>
              <a:gd name="connsiteX3" fmla="*/ 1231900 w 1231900"/>
              <a:gd name="connsiteY3" fmla="*/ 901700 h 1060450"/>
              <a:gd name="connsiteX4" fmla="*/ 793750 w 1231900"/>
              <a:gd name="connsiteY4" fmla="*/ 120650 h 1060450"/>
              <a:gd name="connsiteX5" fmla="*/ 133350 w 1231900"/>
              <a:gd name="connsiteY5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900" h="1060450">
                <a:moveTo>
                  <a:pt x="133350" y="0"/>
                </a:moveTo>
                <a:lnTo>
                  <a:pt x="0" y="196850"/>
                </a:lnTo>
                <a:lnTo>
                  <a:pt x="965200" y="1060450"/>
                </a:lnTo>
                <a:lnTo>
                  <a:pt x="1231900" y="901700"/>
                </a:lnTo>
                <a:lnTo>
                  <a:pt x="793750" y="120650"/>
                </a:lnTo>
                <a:lnTo>
                  <a:pt x="1333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9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D85A-600F-8C42-9745-C3562C4D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See you next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0D33-186C-694F-AF5F-83FCE98F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HW3 due THIS Sunday, 11:59pm</a:t>
            </a:r>
          </a:p>
        </p:txBody>
      </p:sp>
    </p:spTree>
    <p:extLst>
      <p:ext uri="{BB962C8B-B14F-4D97-AF65-F5344CB8AC3E}">
        <p14:creationId xmlns:p14="http://schemas.microsoft.com/office/powerpoint/2010/main" val="371289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F296-A3D7-E249-B1EE-4B89902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Highest Weighted Path for Directed Acyclic Graphs (DAGs)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359C0-F57A-9444-A2AE-6A523C087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16875"/>
          <a:stretch/>
        </p:blipFill>
        <p:spPr>
          <a:xfrm>
            <a:off x="1935085" y="2339698"/>
            <a:ext cx="8503920" cy="34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F296-A3D7-E249-B1EE-4B89902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Write two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8937-8C4A-FD4B-9CE8-11DF1D5302AC}"/>
              </a:ext>
            </a:extLst>
          </p:cNvPr>
          <p:cNvSpPr txBox="1"/>
          <p:nvPr/>
        </p:nvSpPr>
        <p:spPr>
          <a:xfrm>
            <a:off x="498762" y="2066307"/>
            <a:ext cx="9609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Program 1</a:t>
            </a:r>
            <a:r>
              <a:rPr lang="en-US" sz="2800" dirty="0"/>
              <a:t>: Find a highest-weight path in a weighted directed acyclic graph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4ACF3-A5F5-044B-9869-95BF4B37161F}"/>
              </a:ext>
            </a:extLst>
          </p:cNvPr>
          <p:cNvSpPr txBox="1"/>
          <p:nvPr/>
        </p:nvSpPr>
        <p:spPr>
          <a:xfrm>
            <a:off x="498762" y="4296888"/>
            <a:ext cx="887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Program 2</a:t>
            </a:r>
            <a:r>
              <a:rPr lang="en-US" sz="2800" dirty="0"/>
              <a:t>: Convert a </a:t>
            </a:r>
            <a:r>
              <a:rPr lang="en-US" sz="2800" dirty="0" err="1"/>
              <a:t>fasta</a:t>
            </a:r>
            <a:r>
              <a:rPr lang="en-US" sz="2800" dirty="0"/>
              <a:t> file to written graph format</a:t>
            </a:r>
          </a:p>
        </p:txBody>
      </p:sp>
    </p:spTree>
    <p:extLst>
      <p:ext uri="{BB962C8B-B14F-4D97-AF65-F5344CB8AC3E}">
        <p14:creationId xmlns:p14="http://schemas.microsoft.com/office/powerpoint/2010/main" val="238829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F296-A3D7-E249-B1EE-4B89902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8937-8C4A-FD4B-9CE8-11DF1D5302AC}"/>
              </a:ext>
            </a:extLst>
          </p:cNvPr>
          <p:cNvSpPr txBox="1"/>
          <p:nvPr/>
        </p:nvSpPr>
        <p:spPr>
          <a:xfrm>
            <a:off x="498762" y="1591294"/>
            <a:ext cx="5795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1</a:t>
            </a:r>
            <a:r>
              <a:rPr lang="en-US" dirty="0"/>
              <a:t>: Find a highest-weight path in a weighted directed acyclic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graph by hand into a list of vertices and edges, which you will input into your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program to output the </a:t>
            </a:r>
          </a:p>
          <a:p>
            <a:pPr lvl="2"/>
            <a:r>
              <a:rPr lang="en-US" dirty="0">
                <a:latin typeface="Calibri (Body)"/>
              </a:rPr>
              <a:t>1. Path Score</a:t>
            </a:r>
          </a:p>
          <a:p>
            <a:pPr lvl="2"/>
            <a:r>
              <a:rPr lang="en-US" dirty="0">
                <a:latin typeface="Calibri (Body)"/>
              </a:rPr>
              <a:t>2. The label of the beginning vertex on the path</a:t>
            </a:r>
          </a:p>
          <a:p>
            <a:pPr lvl="2"/>
            <a:r>
              <a:rPr lang="en-US" dirty="0">
                <a:latin typeface="Calibri (Body)"/>
              </a:rPr>
              <a:t>3. the label of the ending vertex on the path</a:t>
            </a:r>
          </a:p>
          <a:p>
            <a:pPr lvl="2"/>
            <a:r>
              <a:rPr lang="en-US" dirty="0">
                <a:latin typeface="Calibri (Body)"/>
              </a:rPr>
              <a:t>4. (in order) the labels for all the edges that occur on this path.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E19CF-95A1-4843-A626-0CA9989ED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"/>
          <a:stretch/>
        </p:blipFill>
        <p:spPr>
          <a:xfrm>
            <a:off x="8229599" y="1690688"/>
            <a:ext cx="2603071" cy="4561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DBC19-06CE-A448-9794-75695E791356}"/>
              </a:ext>
            </a:extLst>
          </p:cNvPr>
          <p:cNvSpPr txBox="1"/>
          <p:nvPr/>
        </p:nvSpPr>
        <p:spPr>
          <a:xfrm>
            <a:off x="6721434" y="1690688"/>
            <a:ext cx="1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Example:</a:t>
            </a:r>
          </a:p>
        </p:txBody>
      </p:sp>
    </p:spTree>
    <p:extLst>
      <p:ext uri="{BB962C8B-B14F-4D97-AF65-F5344CB8AC3E}">
        <p14:creationId xmlns:p14="http://schemas.microsoft.com/office/powerpoint/2010/main" val="671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F296-A3D7-E249-B1EE-4B89902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8937-8C4A-FD4B-9CE8-11DF1D5302AC}"/>
              </a:ext>
            </a:extLst>
          </p:cNvPr>
          <p:cNvSpPr txBox="1"/>
          <p:nvPr/>
        </p:nvSpPr>
        <p:spPr>
          <a:xfrm>
            <a:off x="498762" y="1591294"/>
            <a:ext cx="57951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1</a:t>
            </a:r>
            <a:r>
              <a:rPr lang="en-US" dirty="0"/>
              <a:t>: Find a highest-weight path in a weighted directed acyclic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graph by hand into a list of vertices and edges, which you will input into your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program to output the </a:t>
            </a:r>
          </a:p>
          <a:p>
            <a:pPr lvl="2"/>
            <a:r>
              <a:rPr lang="en-US" dirty="0">
                <a:latin typeface="Calibri (Body)"/>
              </a:rPr>
              <a:t>1. Path Score</a:t>
            </a:r>
          </a:p>
          <a:p>
            <a:pPr lvl="2"/>
            <a:r>
              <a:rPr lang="en-US" dirty="0"/>
              <a:t>2. The label of the beginning vertex on the path</a:t>
            </a:r>
          </a:p>
          <a:p>
            <a:pPr lvl="2"/>
            <a:r>
              <a:rPr lang="en-US" dirty="0"/>
              <a:t>3. the label of the ending vertex on the path</a:t>
            </a:r>
          </a:p>
          <a:p>
            <a:pPr lvl="2"/>
            <a:r>
              <a:rPr lang="en-US" dirty="0"/>
              <a:t>4. (in order) the labels for all the edges that occur on this path.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this program “unconstrained” and with the start and end constraints of “vii” and “</a:t>
            </a:r>
            <a:r>
              <a:rPr lang="en-US" dirty="0" err="1"/>
              <a:t>i</a:t>
            </a:r>
            <a:r>
              <a:rPr lang="en-US" dirty="0"/>
              <a:t>” respectively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E19CF-95A1-4843-A626-0CA9989ED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"/>
          <a:stretch/>
        </p:blipFill>
        <p:spPr>
          <a:xfrm>
            <a:off x="8229599" y="1690688"/>
            <a:ext cx="2603071" cy="4561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DBC19-06CE-A448-9794-75695E791356}"/>
              </a:ext>
            </a:extLst>
          </p:cNvPr>
          <p:cNvSpPr txBox="1"/>
          <p:nvPr/>
        </p:nvSpPr>
        <p:spPr>
          <a:xfrm>
            <a:off x="6721434" y="1690688"/>
            <a:ext cx="1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Example:</a:t>
            </a:r>
          </a:p>
        </p:txBody>
      </p:sp>
    </p:spTree>
    <p:extLst>
      <p:ext uri="{BB962C8B-B14F-4D97-AF65-F5344CB8AC3E}">
        <p14:creationId xmlns:p14="http://schemas.microsoft.com/office/powerpoint/2010/main" val="92384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F296-A3D7-E249-B1EE-4B89902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8937-8C4A-FD4B-9CE8-11DF1D5302AC}"/>
              </a:ext>
            </a:extLst>
          </p:cNvPr>
          <p:cNvSpPr txBox="1"/>
          <p:nvPr/>
        </p:nvSpPr>
        <p:spPr>
          <a:xfrm>
            <a:off x="498762" y="1591294"/>
            <a:ext cx="57951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1</a:t>
            </a:r>
            <a:r>
              <a:rPr lang="en-US" dirty="0"/>
              <a:t>: Find a highest-weight path in a weighted directed acyclic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graph by hand into a list of vertices and edges, which you will input into your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program to output the </a:t>
            </a:r>
          </a:p>
          <a:p>
            <a:pPr lvl="2"/>
            <a:r>
              <a:rPr lang="en-US" dirty="0">
                <a:latin typeface="Calibri (Body)"/>
              </a:rPr>
              <a:t>1. Path Score</a:t>
            </a:r>
          </a:p>
          <a:p>
            <a:pPr lvl="2"/>
            <a:r>
              <a:rPr lang="en-US" dirty="0"/>
              <a:t>2. The label of the beginning vertex on the path</a:t>
            </a:r>
          </a:p>
          <a:p>
            <a:pPr lvl="2"/>
            <a:r>
              <a:rPr lang="en-US" dirty="0"/>
              <a:t>3. the label of the ending vertex on the path</a:t>
            </a:r>
          </a:p>
          <a:p>
            <a:pPr lvl="2"/>
            <a:r>
              <a:rPr lang="en-US" dirty="0"/>
              <a:t>4. (in order) the labels for all the edges that occur on this path.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this program “unconstrained” and with the start and end constraints of “vii” and “</a:t>
            </a:r>
            <a:r>
              <a:rPr lang="en-US" dirty="0" err="1"/>
              <a:t>i</a:t>
            </a:r>
            <a:r>
              <a:rPr lang="en-US" dirty="0"/>
              <a:t>” respectively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E19CF-95A1-4843-A626-0CA9989ED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"/>
          <a:stretch/>
        </p:blipFill>
        <p:spPr>
          <a:xfrm>
            <a:off x="8229599" y="1690688"/>
            <a:ext cx="2603071" cy="4561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DBC19-06CE-A448-9794-75695E791356}"/>
              </a:ext>
            </a:extLst>
          </p:cNvPr>
          <p:cNvSpPr txBox="1"/>
          <p:nvPr/>
        </p:nvSpPr>
        <p:spPr>
          <a:xfrm>
            <a:off x="6721434" y="1690688"/>
            <a:ext cx="1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Example: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510B44-E65E-BF41-9B19-325CF6511CDE}"/>
              </a:ext>
            </a:extLst>
          </p:cNvPr>
          <p:cNvSpPr/>
          <p:nvPr/>
        </p:nvSpPr>
        <p:spPr>
          <a:xfrm>
            <a:off x="625434" y="514611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effectLst/>
                <a:cs typeface="Consolas" panose="020B0609020204030204" pitchFamily="49" charset="0"/>
              </a:rPr>
              <a:t>Example Input:</a:t>
            </a:r>
          </a:p>
          <a:p>
            <a:r>
              <a:rPr lang="en-US" sz="14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 vii START</a:t>
            </a:r>
          </a:p>
          <a:p>
            <a:r>
              <a:rPr lang="en-US" sz="14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 vi </a:t>
            </a:r>
          </a:p>
          <a:p>
            <a:r>
              <a:rPr lang="en-US" sz="14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 v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 A ii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-1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 B iii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endParaRPr lang="en-US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F296-A3D7-E249-B1EE-4B89902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HW4: Program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8937-8C4A-FD4B-9CE8-11DF1D5302AC}"/>
              </a:ext>
            </a:extLst>
          </p:cNvPr>
          <p:cNvSpPr txBox="1"/>
          <p:nvPr/>
        </p:nvSpPr>
        <p:spPr>
          <a:xfrm>
            <a:off x="498762" y="1591294"/>
            <a:ext cx="57951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1</a:t>
            </a:r>
            <a:r>
              <a:rPr lang="en-US" dirty="0"/>
              <a:t>: Find a highest-weight path in a weighted directed acyclic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graph by hand into a list of vertices and edges, which you will input into your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 program to output the </a:t>
            </a:r>
          </a:p>
          <a:p>
            <a:pPr lvl="2"/>
            <a:r>
              <a:rPr lang="en-US" dirty="0">
                <a:latin typeface="Calibri (Body)"/>
              </a:rPr>
              <a:t>1. Path Score</a:t>
            </a:r>
          </a:p>
          <a:p>
            <a:pPr lvl="2"/>
            <a:r>
              <a:rPr lang="en-US" dirty="0"/>
              <a:t>2. The label of the beginning vertex on the path</a:t>
            </a:r>
          </a:p>
          <a:p>
            <a:pPr lvl="2"/>
            <a:r>
              <a:rPr lang="en-US" dirty="0"/>
              <a:t>3. the label of the ending vertex on the path</a:t>
            </a:r>
          </a:p>
          <a:p>
            <a:pPr lvl="2"/>
            <a:r>
              <a:rPr lang="en-US" dirty="0"/>
              <a:t>4. (in order) the labels for all the edges that occur on this path.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this program “unconstrained” and with the start and end constraints of “vii” and “</a:t>
            </a:r>
            <a:r>
              <a:rPr lang="en-US" dirty="0" err="1"/>
              <a:t>i</a:t>
            </a:r>
            <a:r>
              <a:rPr lang="en-US" dirty="0"/>
              <a:t>” respectively</a:t>
            </a:r>
          </a:p>
          <a:p>
            <a:pPr lvl="2"/>
            <a:endParaRPr lang="en-US" dirty="0"/>
          </a:p>
          <a:p>
            <a:r>
              <a:rPr lang="en-US" dirty="0"/>
              <a:t>Example output: 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E19CF-95A1-4843-A626-0CA9989ED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"/>
          <a:stretch/>
        </p:blipFill>
        <p:spPr>
          <a:xfrm>
            <a:off x="8229599" y="1690688"/>
            <a:ext cx="2603071" cy="4561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DBC19-06CE-A448-9794-75695E791356}"/>
              </a:ext>
            </a:extLst>
          </p:cNvPr>
          <p:cNvSpPr txBox="1"/>
          <p:nvPr/>
        </p:nvSpPr>
        <p:spPr>
          <a:xfrm>
            <a:off x="6721434" y="1690688"/>
            <a:ext cx="1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16434-0C7F-B84E-838D-4F67796E9294}"/>
              </a:ext>
            </a:extLst>
          </p:cNvPr>
          <p:cNvSpPr txBox="1"/>
          <p:nvPr/>
        </p:nvSpPr>
        <p:spPr>
          <a:xfrm>
            <a:off x="5106390" y="5259940"/>
            <a:ext cx="1401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2 </a:t>
            </a:r>
          </a:p>
          <a:p>
            <a:r>
              <a:rPr lang="en-US" dirty="0"/>
              <a:t>Score: 4.0 Begin: vii</a:t>
            </a:r>
          </a:p>
          <a:p>
            <a:r>
              <a:rPr lang="en-US" dirty="0"/>
              <a:t>End: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/>
              <a:t>Path: LIDA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D542-0E90-0D4E-9194-2FEC36CE6BA6}"/>
              </a:ext>
            </a:extLst>
          </p:cNvPr>
          <p:cNvSpPr txBox="1"/>
          <p:nvPr/>
        </p:nvSpPr>
        <p:spPr>
          <a:xfrm>
            <a:off x="2695697" y="5259940"/>
            <a:ext cx="1401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1 </a:t>
            </a:r>
          </a:p>
          <a:p>
            <a:r>
              <a:rPr lang="en-US" dirty="0"/>
              <a:t>Score: 8.0 </a:t>
            </a:r>
          </a:p>
          <a:p>
            <a:r>
              <a:rPr lang="en-US" dirty="0"/>
              <a:t>Begin: vi </a:t>
            </a:r>
          </a:p>
          <a:p>
            <a:r>
              <a:rPr lang="en-US" dirty="0"/>
              <a:t>End: ii </a:t>
            </a:r>
          </a:p>
          <a:p>
            <a:r>
              <a:rPr lang="en-US" dirty="0"/>
              <a:t>Path: ID</a:t>
            </a:r>
          </a:p>
        </p:txBody>
      </p:sp>
    </p:spTree>
    <p:extLst>
      <p:ext uri="{BB962C8B-B14F-4D97-AF65-F5344CB8AC3E}">
        <p14:creationId xmlns:p14="http://schemas.microsoft.com/office/powerpoint/2010/main" val="374040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2144</Words>
  <Application>Microsoft Office PowerPoint</Application>
  <PresentationFormat>Widescreen</PresentationFormat>
  <Paragraphs>390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(Body)</vt:lpstr>
      <vt:lpstr>Calibri Light</vt:lpstr>
      <vt:lpstr>Consolas</vt:lpstr>
      <vt:lpstr>urw-din</vt:lpstr>
      <vt:lpstr>Office Theme</vt:lpstr>
      <vt:lpstr>Week 4 Discussion Section Genome 540</vt:lpstr>
      <vt:lpstr>Agenda</vt:lpstr>
      <vt:lpstr>HW4: Highest Weighted Path for Directed Acyclic Graphs (DAGs)</vt:lpstr>
      <vt:lpstr>HW4: Highest Weighted Path for Directed Acyclic Graphs (DAGs)</vt:lpstr>
      <vt:lpstr>HW4: Write two programs</vt:lpstr>
      <vt:lpstr>HW4: Program 1</vt:lpstr>
      <vt:lpstr>HW4: Program 1</vt:lpstr>
      <vt:lpstr>HW4: Program 1</vt:lpstr>
      <vt:lpstr>HW4: Program 1</vt:lpstr>
      <vt:lpstr>HW4: Program 1</vt:lpstr>
      <vt:lpstr>Program 1 Algorithm</vt:lpstr>
      <vt:lpstr>HW4: Program 2</vt:lpstr>
      <vt:lpstr>HW4: Program 2</vt:lpstr>
      <vt:lpstr>HW4: Program 2</vt:lpstr>
      <vt:lpstr>HW4: Program 2</vt:lpstr>
      <vt:lpstr>Any Questions on HW4?</vt:lpstr>
      <vt:lpstr>Other DAG Algorithms</vt:lpstr>
      <vt:lpstr>What if graph has cycles?</vt:lpstr>
      <vt:lpstr>PowerPoint Presentation</vt:lpstr>
      <vt:lpstr>PowerPoint Presentation</vt:lpstr>
      <vt:lpstr>PowerPoint Presentation</vt:lpstr>
      <vt:lpstr>What if graph has cycles? (no negative edges)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you next week!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Discussion Section Genome 540</dc:title>
  <dc:creator>Eliah G. Overbey</dc:creator>
  <cp:lastModifiedBy>dfaivre</cp:lastModifiedBy>
  <cp:revision>88</cp:revision>
  <dcterms:created xsi:type="dcterms:W3CDTF">2019-01-16T20:29:50Z</dcterms:created>
  <dcterms:modified xsi:type="dcterms:W3CDTF">2021-02-03T06:14:12Z</dcterms:modified>
</cp:coreProperties>
</file>