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306" r:id="rId4"/>
    <p:sldId id="307" r:id="rId5"/>
    <p:sldId id="308" r:id="rId6"/>
    <p:sldId id="316" r:id="rId7"/>
    <p:sldId id="309" r:id="rId8"/>
    <p:sldId id="272" r:id="rId9"/>
    <p:sldId id="322" r:id="rId10"/>
    <p:sldId id="321" r:id="rId11"/>
    <p:sldId id="314" r:id="rId12"/>
    <p:sldId id="315" r:id="rId13"/>
    <p:sldId id="317" r:id="rId14"/>
    <p:sldId id="318" r:id="rId15"/>
    <p:sldId id="319" r:id="rId16"/>
    <p:sldId id="32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84217" autoAdjust="0"/>
  </p:normalViewPr>
  <p:slideViewPr>
    <p:cSldViewPr snapToGrid="0" snapToObjects="1">
      <p:cViewPr>
        <p:scale>
          <a:sx n="100" d="100"/>
          <a:sy n="100" d="100"/>
        </p:scale>
        <p:origin x="4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749D4-B8D9-9041-B5D4-820CD6207121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2116-9ECF-254C-A4FA-021782883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5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3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https://www.geeksforgeeks.org/cc-preprocessors/</a:t>
            </a:r>
          </a:p>
          <a:p>
            <a:r>
              <a:rPr lang="en-US" dirty="0"/>
              <a:t>https://www.geeksforgeeks.org/interesting-facts-preprocessors-c/</a:t>
            </a:r>
          </a:p>
          <a:p>
            <a:r>
              <a:rPr lang="en-US" dirty="0"/>
              <a:t>See more examples in </a:t>
            </a:r>
            <a:r>
              <a:rPr lang="en-US" dirty="0" err="1"/>
              <a:t>Colab</a:t>
            </a:r>
            <a:r>
              <a:rPr lang="en-US" dirty="0"/>
              <a:t> 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6B43F-353D-2047-9806-0B7A0017F5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73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https://www.geeksforgeeks.org/cc-preprocessors/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6B43F-353D-2047-9806-0B7A0017F53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9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https://www.geeksforgeeks.org/cc-preprocessors/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6B43F-353D-2047-9806-0B7A0017F53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86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https://www.geeksforgeeks.org/cc-preprocessors/</a:t>
            </a:r>
          </a:p>
          <a:p>
            <a:r>
              <a:rPr lang="en-US" dirty="0"/>
              <a:t>https://www.geeksforgeeks.org/interesting-facts-preprocessors-c/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See more examples in </a:t>
            </a:r>
            <a:r>
              <a:rPr lang="en-US" dirty="0" err="1"/>
              <a:t>Colab</a:t>
            </a:r>
            <a:r>
              <a:rPr lang="en-US" dirty="0"/>
              <a:t> notebook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6B43F-353D-2047-9806-0B7A0017F53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52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67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1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10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BD2C3-FDA5-254A-926A-9E393DF7EA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9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FAD4-AC2B-2649-8C05-5E63DE3276F9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80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FAD4-AC2B-2649-8C05-5E63DE3276F9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7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4FAD4-AC2B-2649-8C05-5E63DE3276F9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69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https://www.geeksforgeeks.org/cc-preprocessors/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6B43F-353D-2047-9806-0B7A0017F5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5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883C9-4777-224A-A44C-507655BBF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F25AD-40A0-D145-A954-1F4612238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768CF-074A-3546-8FCB-D84137A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B7379-DA4E-914D-9BE1-A5EC2ED6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09964-CD59-9A42-ACDA-33B9005C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5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E5D0-F3E6-AF4D-B132-EA1784389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A4349-0D87-5A49-9315-7E1C2E688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97E5B-89E1-2749-9B6B-B4876780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A1BC1-B7A7-FC4D-BAF3-4FCF04E6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1F3A7-2F86-7F4D-A70F-F9E75D6AA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546D7-1D74-5341-882D-729B5831B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6AB88-2E73-5E46-B8B1-988D4DA5F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0D77C-3CEE-804C-B881-76E4288A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A15C9-5242-994C-9200-378AA961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C5C61-F033-884D-BA12-F0A67DFA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9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05C3-6E9B-D740-945E-67CA82FD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6F34B-B791-9144-A996-6C017A0C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AFAF0-38CE-3946-8198-ADA4E8445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8DC7-086C-CF45-9FC7-A6388889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A4F66-A2BB-B941-B6FF-5D0D427E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0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34FF-7A05-194E-9446-06D48F23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5E37C-B4F9-3349-A54B-0DD5D5D45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7A97D-0482-FF43-AC6C-83A50535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0548-B7E6-584B-AC49-325564CC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5CC0D-72FC-464C-9430-8E66644A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8D0F-45B8-7D46-873D-8830EFA8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89732-413C-D547-AB47-F67EA73CF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984B4-C79E-F447-9205-D73394052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11956-F242-6343-A5A6-EB3EE514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6A63C-0BC6-F148-949C-42A1D07E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A515F-2D39-A648-8922-6132669F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8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8DB5-46F3-304E-BB0A-73350A85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CBB5B-F414-2949-8032-EB1E34230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7582E-7403-844A-9FD1-0C98DA825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96F33-5133-654D-B86A-CA5A5CD9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7E862-099D-7F49-9754-F157D15C8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686FF-5387-EB4B-9AE3-9DABA51EE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B96530-AA7D-C14C-AA8E-5CBA6C3D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A8C21-2285-8A40-B7FE-40217AC0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F262-C341-A941-934D-3E9198CF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976D1-19B2-7940-A1CF-372768E2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7B38B-9BE0-C346-800B-342AA2FC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3E0A0-5BCD-EB4C-B4D6-D58336CA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CBEE2-88F8-9246-ADF2-8870290A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0FACC6-C526-0D49-B935-124DC998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0D8ED-DEDA-BE40-931B-6A0F3030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E895F-738F-C74D-9A97-B641BC2F2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956F-D875-D447-9F5A-81988DDDE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DAE3F-4D80-7641-B762-BA9ED7E8B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53D60-9959-2548-BF53-6D5CA77E3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6A303-3F2C-5C41-8909-D29A43BF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B276F-DF88-5042-B8F2-710E296A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5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0B63-F560-DD4C-A462-935CE94F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A81ECC-39DF-0A42-87F0-A9CA5096D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15020-18CC-1042-B94F-806A348D2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8ECCA-B9E9-A94D-9361-DB6BD250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54FE2-F2BB-3543-9748-53F5CFFD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D7094-0E26-DD43-9F31-B9BEDD39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722C6-52B8-5244-ABA6-95F4C0FE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06732-10BA-D242-BE17-5A19A735C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6045B-026E-FC4A-B701-8939C35F2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98D8A-9C95-4E49-910D-B2BFF0A56BD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12D17-0B52-7E4C-913B-63FEEB9CC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F25F7-00F1-E446-AEF8-3C5EA71CD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FEC0-CA3B-B04E-AF0F-E9AC651F2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5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3AD7-A3BC-D241-862B-A92284832B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Section </a:t>
            </a:r>
            <a:br>
              <a:rPr lang="en-US" dirty="0"/>
            </a:br>
            <a:r>
              <a:rPr lang="en-US" dirty="0"/>
              <a:t>Week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CDB9A-7AA5-604C-8BD0-2F982BF10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Dani Faivre</a:t>
            </a:r>
          </a:p>
          <a:p>
            <a:r>
              <a:rPr lang="en-US" dirty="0"/>
              <a:t>February 11, 2021</a:t>
            </a:r>
          </a:p>
        </p:txBody>
      </p:sp>
    </p:spTree>
    <p:extLst>
      <p:ext uri="{BB962C8B-B14F-4D97-AF65-F5344CB8AC3E}">
        <p14:creationId xmlns:p14="http://schemas.microsoft.com/office/powerpoint/2010/main" val="1163390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>
            <a:extLst>
              <a:ext uri="{FF2B5EF4-FFF2-40B4-BE49-F238E27FC236}">
                <a16:creationId xmlns:a16="http://schemas.microsoft.com/office/drawing/2014/main" id="{545A5AA1-30D8-440B-966A-9EB614EA124F}"/>
              </a:ext>
            </a:extLst>
          </p:cNvPr>
          <p:cNvSpPr txBox="1"/>
          <p:nvPr/>
        </p:nvSpPr>
        <p:spPr>
          <a:xfrm>
            <a:off x="8278338" y="2156999"/>
            <a:ext cx="2946760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Simulated data: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10 1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11 1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12 1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13 1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14 1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15 1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5147" y="373546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769634" y="4391705"/>
            <a:ext cx="322496" cy="34165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086804" y="3915857"/>
            <a:ext cx="199449" cy="42968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576637" y="3150162"/>
            <a:ext cx="251429" cy="313836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00015" y="3530533"/>
            <a:ext cx="235816" cy="342419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99261" y="3148584"/>
            <a:ext cx="251849" cy="24137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195536" y="2434682"/>
            <a:ext cx="669458" cy="98912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30" idx="4"/>
          </p:cNvCxnSpPr>
          <p:nvPr/>
        </p:nvCxnSpPr>
        <p:spPr>
          <a:xfrm>
            <a:off x="3883461" y="2428088"/>
            <a:ext cx="237203" cy="9683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4693559" y="2957388"/>
            <a:ext cx="687246" cy="94423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70584" y="2982930"/>
            <a:ext cx="325915" cy="444174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720004" y="2104975"/>
            <a:ext cx="818563" cy="132139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81601" y="2118882"/>
            <a:ext cx="542927" cy="7058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507326" y="45472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769633" y="4742252"/>
            <a:ext cx="54102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2013432" y="43242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2217672" y="38314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2489368" y="343983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2794790" y="305946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122698" y="3319917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450606" y="288333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12242" y="237928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4955238" y="337613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5305631" y="295079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644781" y="333491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927720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916477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6199415" y="247297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6504838" y="203639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6799018" y="240927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7081955" y="2782148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5" name="TextBox 84"/>
          <p:cNvSpPr txBox="1"/>
          <p:nvPr/>
        </p:nvSpPr>
        <p:spPr>
          <a:xfrm>
            <a:off x="4709119" y="28270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1791552" y="4895533"/>
            <a:ext cx="2089270" cy="3328"/>
          </a:xfrm>
          <a:prstGeom prst="line">
            <a:avLst/>
          </a:prstGeom>
          <a:ln w="381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687947" y="4895533"/>
            <a:ext cx="1882678" cy="0"/>
          </a:xfrm>
          <a:prstGeom prst="line">
            <a:avLst/>
          </a:prstGeom>
          <a:ln w="381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683320" y="3930127"/>
            <a:ext cx="0" cy="981434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570152" y="2167151"/>
            <a:ext cx="732" cy="2744411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4"/>
          </p:cNvCxnSpPr>
          <p:nvPr/>
        </p:nvCxnSpPr>
        <p:spPr>
          <a:xfrm flipH="1">
            <a:off x="1791554" y="4785873"/>
            <a:ext cx="461" cy="125688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28" idx="4"/>
          </p:cNvCxnSpPr>
          <p:nvPr/>
        </p:nvCxnSpPr>
        <p:spPr>
          <a:xfrm>
            <a:off x="3880822" y="2516449"/>
            <a:ext cx="0" cy="2368146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118664" y="2780535"/>
            <a:ext cx="274076" cy="58418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406022" y="2860864"/>
            <a:ext cx="266707" cy="980202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/>
        </p:nvSpPr>
        <p:spPr>
          <a:xfrm>
            <a:off x="4623582" y="3797732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052083" y="3259265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4312536" y="276891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/>
        </p:nvCxnSpPr>
        <p:spPr>
          <a:xfrm>
            <a:off x="1769633" y="1628768"/>
            <a:ext cx="0" cy="31242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>
            <a:spLocks noChangeAspect="1"/>
          </p:cNvSpPr>
          <p:nvPr/>
        </p:nvSpPr>
        <p:spPr>
          <a:xfrm>
            <a:off x="1723433" y="464871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4697961" y="2434682"/>
            <a:ext cx="0" cy="12670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65006" y="3236020"/>
            <a:ext cx="0" cy="14740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69633" y="5209391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sequence position</a:t>
            </a: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393786" y="2996396"/>
            <a:ext cx="3104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cumulative score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6C77C47-25D5-4F24-9890-06FB0D5A8999}"/>
              </a:ext>
            </a:extLst>
          </p:cNvPr>
          <p:cNvSpPr txBox="1"/>
          <p:nvPr/>
        </p:nvSpPr>
        <p:spPr>
          <a:xfrm>
            <a:off x="2643611" y="4875810"/>
            <a:ext cx="44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15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2AADAB5-E585-4A68-86A0-B4AE6B70337F}"/>
              </a:ext>
            </a:extLst>
          </p:cNvPr>
          <p:cNvSpPr txBox="1"/>
          <p:nvPr/>
        </p:nvSpPr>
        <p:spPr>
          <a:xfrm>
            <a:off x="5407891" y="4840059"/>
            <a:ext cx="44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12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C6AEE41-ACE5-4DBB-93EF-63A16E37AD80}"/>
              </a:ext>
            </a:extLst>
          </p:cNvPr>
          <p:cNvSpPr txBox="1"/>
          <p:nvPr/>
        </p:nvSpPr>
        <p:spPr>
          <a:xfrm>
            <a:off x="7150535" y="584334"/>
            <a:ext cx="491806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</a:pPr>
            <a:r>
              <a:rPr lang="en-US" sz="1800" dirty="0">
                <a:cs typeface="Courier New" panose="02070309020205020404" pitchFamily="49" charset="0"/>
              </a:rPr>
              <a:t>We care about</a:t>
            </a:r>
          </a:p>
          <a:p>
            <a:pPr lvl="1" algn="ctr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{# of segments with score &gt;= S}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5F7E439-B710-4F33-9605-2AB69898E7F1}"/>
              </a:ext>
            </a:extLst>
          </p:cNvPr>
          <p:cNvSpPr txBox="1"/>
          <p:nvPr/>
        </p:nvSpPr>
        <p:spPr>
          <a:xfrm>
            <a:off x="8275622" y="2156999"/>
            <a:ext cx="2946760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Simulated data: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10 2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11 2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12 2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13 1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14 1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15 1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2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27BA-E864-FD46-9929-4062D26E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5CDE2-94F3-8D48-A896-115DA9A48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01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5FD8-16C5-4AF4-8BA1-CC17B4E8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FA3F-104F-4256-BB0D-2DA97FFE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455653" cy="484254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programs that process our source code before compilation</a:t>
            </a:r>
          </a:p>
          <a:p>
            <a:pPr>
              <a:spcAft>
                <a:spcPts val="1200"/>
              </a:spcAft>
            </a:pPr>
            <a:r>
              <a:rPr lang="en-US" dirty="0"/>
              <a:t>preprocessor directives begin with a ‘#’ (hash) symbol</a:t>
            </a:r>
          </a:p>
          <a:p>
            <a:r>
              <a:rPr lang="en-US" dirty="0"/>
              <a:t>4 main types of preprocessor directives:</a:t>
            </a:r>
          </a:p>
          <a:p>
            <a:pPr lvl="1"/>
            <a:r>
              <a:rPr lang="en-US" dirty="0"/>
              <a:t>Macros</a:t>
            </a:r>
          </a:p>
          <a:p>
            <a:pPr lvl="1"/>
            <a:r>
              <a:rPr lang="en-US" dirty="0"/>
              <a:t>File Inclusion</a:t>
            </a:r>
          </a:p>
          <a:p>
            <a:pPr lvl="1"/>
            <a:r>
              <a:rPr lang="en-US" dirty="0"/>
              <a:t>Conditional Compilation</a:t>
            </a:r>
          </a:p>
          <a:p>
            <a:pPr lvl="1"/>
            <a:r>
              <a:rPr lang="en-US" dirty="0"/>
              <a:t>Other directives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944BA-C1DA-4A0F-B47B-013B86928399}"/>
              </a:ext>
            </a:extLst>
          </p:cNvPr>
          <p:cNvSpPr txBox="1"/>
          <p:nvPr/>
        </p:nvSpPr>
        <p:spPr>
          <a:xfrm>
            <a:off x="6459621" y="2080803"/>
            <a:ext cx="567890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#include &lt;iostream&gt;</a:t>
            </a:r>
          </a:p>
          <a:p>
            <a:endParaRPr lang="en-US" dirty="0">
              <a:latin typeface="Lucida Console" panose="020B0609040504020204" pitchFamily="49" charset="0"/>
            </a:endParaRPr>
          </a:p>
          <a:p>
            <a:r>
              <a:rPr lang="en-US" dirty="0">
                <a:latin typeface="Lucida Console" panose="020B0609040504020204" pitchFamily="49" charset="0"/>
              </a:rPr>
              <a:t>// macro definition</a:t>
            </a:r>
          </a:p>
          <a:p>
            <a:r>
              <a:rPr lang="en-US" dirty="0">
                <a:latin typeface="Lucida Console" panose="020B0609040504020204" pitchFamily="49" charset="0"/>
              </a:rPr>
              <a:t>#define LIMIT 5</a:t>
            </a:r>
          </a:p>
          <a:p>
            <a:r>
              <a:rPr lang="en-US" dirty="0">
                <a:latin typeface="Lucida Console" panose="020B0609040504020204" pitchFamily="49" charset="0"/>
              </a:rPr>
              <a:t>int main()</a:t>
            </a:r>
          </a:p>
          <a:p>
            <a:r>
              <a:rPr lang="en-US" dirty="0">
                <a:latin typeface="Lucida Console" panose="020B0609040504020204" pitchFamily="49" charset="0"/>
              </a:rPr>
              <a:t>{</a:t>
            </a:r>
          </a:p>
          <a:p>
            <a:r>
              <a:rPr lang="en-US" dirty="0">
                <a:latin typeface="Lucida Console" panose="020B0609040504020204" pitchFamily="49" charset="0"/>
              </a:rPr>
              <a:t>	for (int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= 0;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 LIMIT;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dirty="0">
                <a:latin typeface="Lucida Console" panose="020B0609040504020204" pitchFamily="49" charset="0"/>
              </a:rPr>
              <a:t>		std::</a:t>
            </a:r>
            <a:r>
              <a:rPr lang="en-US" dirty="0" err="1">
                <a:latin typeface="Lucida Console" panose="020B0609040504020204" pitchFamily="49" charset="0"/>
              </a:rPr>
              <a:t>cout</a:t>
            </a:r>
            <a:r>
              <a:rPr lang="en-US" dirty="0">
                <a:latin typeface="Lucida Console" panose="020B0609040504020204" pitchFamily="49" charset="0"/>
              </a:rPr>
              <a:t> &lt;&lt;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&lt;&lt; "\n";</a:t>
            </a:r>
          </a:p>
          <a:p>
            <a:r>
              <a:rPr lang="en-US" dirty="0">
                <a:latin typeface="Lucida Console" panose="020B0609040504020204" pitchFamily="49" charset="0"/>
              </a:rPr>
              <a:t>	}</a:t>
            </a:r>
          </a:p>
          <a:p>
            <a:endParaRPr lang="en-US" dirty="0">
              <a:latin typeface="Lucida Console" panose="020B0609040504020204" pitchFamily="49" charset="0"/>
            </a:endParaRPr>
          </a:p>
          <a:p>
            <a:r>
              <a:rPr lang="en-US" dirty="0">
                <a:latin typeface="Lucida Console" panose="020B0609040504020204" pitchFamily="49" charset="0"/>
              </a:rPr>
              <a:t>	return 0;</a:t>
            </a:r>
          </a:p>
          <a:p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561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5FD8-16C5-4AF4-8BA1-CC17B4E8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FA3F-104F-4256-BB0D-2DA97FFE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678905" cy="48960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piece of code in a program which is given some name</a:t>
            </a:r>
          </a:p>
          <a:p>
            <a:pPr>
              <a:spcAft>
                <a:spcPts val="1200"/>
              </a:spcAft>
            </a:pPr>
            <a:r>
              <a:rPr lang="en-US" dirty="0"/>
              <a:t>When the name is encountered by the compiler, the compiler replaces the name with the actual piece of code</a:t>
            </a:r>
          </a:p>
          <a:p>
            <a:r>
              <a:rPr lang="en-US" dirty="0"/>
              <a:t>‘#define’ directive is used to define a macro</a:t>
            </a:r>
          </a:p>
          <a:p>
            <a:pPr lvl="1"/>
            <a:r>
              <a:rPr lang="en-US" dirty="0"/>
              <a:t>‘LIMIT’ in the macro definition is called a macro template</a:t>
            </a:r>
          </a:p>
          <a:p>
            <a:pPr lvl="1"/>
            <a:r>
              <a:rPr lang="en-US" dirty="0"/>
              <a:t>‘5’ is a macro expansion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4EB499-1021-45DE-AB64-132727DA0D37}"/>
              </a:ext>
            </a:extLst>
          </p:cNvPr>
          <p:cNvSpPr txBox="1"/>
          <p:nvPr/>
        </p:nvSpPr>
        <p:spPr>
          <a:xfrm>
            <a:off x="6459621" y="2080803"/>
            <a:ext cx="567890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#include &lt;iostream&gt;</a:t>
            </a:r>
          </a:p>
          <a:p>
            <a:endParaRPr lang="en-US" dirty="0">
              <a:latin typeface="Lucida Console" panose="020B0609040504020204" pitchFamily="49" charset="0"/>
            </a:endParaRPr>
          </a:p>
          <a:p>
            <a:r>
              <a:rPr lang="en-US" dirty="0">
                <a:latin typeface="Lucida Console" panose="020B0609040504020204" pitchFamily="49" charset="0"/>
              </a:rPr>
              <a:t>// macro definition</a:t>
            </a:r>
          </a:p>
          <a:p>
            <a:r>
              <a:rPr lang="en-US" dirty="0">
                <a:latin typeface="Lucida Console" panose="020B0609040504020204" pitchFamily="49" charset="0"/>
              </a:rPr>
              <a:t>#define LIMIT 5</a:t>
            </a:r>
          </a:p>
          <a:p>
            <a:r>
              <a:rPr lang="en-US" dirty="0">
                <a:latin typeface="Lucida Console" panose="020B0609040504020204" pitchFamily="49" charset="0"/>
              </a:rPr>
              <a:t>int main()</a:t>
            </a:r>
          </a:p>
          <a:p>
            <a:r>
              <a:rPr lang="en-US" dirty="0">
                <a:latin typeface="Lucida Console" panose="020B0609040504020204" pitchFamily="49" charset="0"/>
              </a:rPr>
              <a:t>{</a:t>
            </a:r>
          </a:p>
          <a:p>
            <a:r>
              <a:rPr lang="en-US" dirty="0">
                <a:latin typeface="Lucida Console" panose="020B0609040504020204" pitchFamily="49" charset="0"/>
              </a:rPr>
              <a:t>	for (int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= 0;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 LIMIT;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dirty="0">
                <a:latin typeface="Lucida Console" panose="020B0609040504020204" pitchFamily="49" charset="0"/>
              </a:rPr>
              <a:t>		std::</a:t>
            </a:r>
            <a:r>
              <a:rPr lang="en-US" dirty="0" err="1">
                <a:latin typeface="Lucida Console" panose="020B0609040504020204" pitchFamily="49" charset="0"/>
              </a:rPr>
              <a:t>cout</a:t>
            </a:r>
            <a:r>
              <a:rPr lang="en-US" dirty="0">
                <a:latin typeface="Lucida Console" panose="020B0609040504020204" pitchFamily="49" charset="0"/>
              </a:rPr>
              <a:t> &lt;&lt; </a:t>
            </a:r>
            <a:r>
              <a:rPr lang="en-US" dirty="0" err="1">
                <a:latin typeface="Lucida Console" panose="020B0609040504020204" pitchFamily="49" charset="0"/>
              </a:rPr>
              <a:t>i</a:t>
            </a:r>
            <a:r>
              <a:rPr lang="en-US" dirty="0">
                <a:latin typeface="Lucida Console" panose="020B0609040504020204" pitchFamily="49" charset="0"/>
              </a:rPr>
              <a:t> &lt;&lt; "\n";</a:t>
            </a:r>
          </a:p>
          <a:p>
            <a:r>
              <a:rPr lang="en-US" dirty="0">
                <a:latin typeface="Lucida Console" panose="020B0609040504020204" pitchFamily="49" charset="0"/>
              </a:rPr>
              <a:t>	}</a:t>
            </a:r>
          </a:p>
          <a:p>
            <a:endParaRPr lang="en-US" dirty="0">
              <a:latin typeface="Lucida Console" panose="020B0609040504020204" pitchFamily="49" charset="0"/>
            </a:endParaRPr>
          </a:p>
          <a:p>
            <a:r>
              <a:rPr lang="en-US" dirty="0">
                <a:latin typeface="Lucida Console" panose="020B0609040504020204" pitchFamily="49" charset="0"/>
              </a:rPr>
              <a:t>	return 0;</a:t>
            </a:r>
          </a:p>
          <a:p>
            <a:r>
              <a:rPr lang="en-US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342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5FD8-16C5-4AF4-8BA1-CC17B4E8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FA3F-104F-4256-BB0D-2DA97FFE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9311105" cy="48960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tells the compiler to include a file in the source code program</a:t>
            </a:r>
          </a:p>
          <a:p>
            <a:r>
              <a:rPr lang="en-US" dirty="0"/>
              <a:t>Header File or Standard files</a:t>
            </a:r>
          </a:p>
          <a:p>
            <a:pPr lvl="1"/>
            <a:r>
              <a:rPr lang="en-US" dirty="0"/>
              <a:t>contains definition of pre-defined functions</a:t>
            </a:r>
          </a:p>
          <a:p>
            <a:pPr lvl="1"/>
            <a:r>
              <a:rPr lang="en-US" dirty="0"/>
              <a:t>Syntax: #include&lt; </a:t>
            </a:r>
            <a:r>
              <a:rPr lang="en-US" dirty="0" err="1"/>
              <a:t>file_name</a:t>
            </a:r>
            <a:r>
              <a:rPr lang="en-US" dirty="0"/>
              <a:t> &gt;</a:t>
            </a:r>
          </a:p>
          <a:p>
            <a:pPr lvl="1"/>
            <a:r>
              <a:rPr lang="en-US" dirty="0"/>
              <a:t>‘&lt;’ and ‘&gt;’ instruct the preprocessor to look in the standard folder where all header files are held</a:t>
            </a:r>
          </a:p>
          <a:p>
            <a:r>
              <a:rPr lang="en-US" dirty="0"/>
              <a:t>User defined files</a:t>
            </a:r>
          </a:p>
          <a:p>
            <a:pPr lvl="1"/>
            <a:r>
              <a:rPr lang="en-US" dirty="0"/>
              <a:t>good practice to divide larger programs into smaller files</a:t>
            </a:r>
          </a:p>
          <a:p>
            <a:pPr lvl="1"/>
            <a:r>
              <a:rPr lang="en-US" dirty="0"/>
              <a:t>Syntax: #include"filename"</a:t>
            </a:r>
          </a:p>
          <a:p>
            <a:pPr lvl="1"/>
            <a:r>
              <a:rPr lang="en-US" dirty="0"/>
              <a:t>Double quotes instruct the preprocessor to look in the current folder (current directory)</a:t>
            </a:r>
          </a:p>
        </p:txBody>
      </p:sp>
    </p:spTree>
    <p:extLst>
      <p:ext uri="{BB962C8B-B14F-4D97-AF65-F5344CB8AC3E}">
        <p14:creationId xmlns:p14="http://schemas.microsoft.com/office/powerpoint/2010/main" val="3784948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5FD8-16C5-4AF4-8BA1-CC17B4E8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FA3F-104F-4256-BB0D-2DA97FFE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84833" cy="48960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helps to compile a specific portion of the program or to skip compilation of some specific part of the program based on some conditions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FE7B39-15B6-4890-AE6B-6567D6D0A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0848" y="3179806"/>
            <a:ext cx="2510303" cy="252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317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#ifdef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macro_name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statement1;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statement2;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statement3;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Lucida Console" panose="020B0609040504020204" pitchFamily="49" charset="0"/>
              </a:rPr>
              <a:t>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statementN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#endif </a:t>
            </a:r>
          </a:p>
        </p:txBody>
      </p:sp>
    </p:spTree>
    <p:extLst>
      <p:ext uri="{BB962C8B-B14F-4D97-AF65-F5344CB8AC3E}">
        <p14:creationId xmlns:p14="http://schemas.microsoft.com/office/powerpoint/2010/main" val="4011558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D5FD8-16C5-4AF4-8BA1-CC17B4E8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directives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FA3F-104F-4256-BB0D-2DA97FFEE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84833" cy="48960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#undef Directive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Used to undefine an existing macro</a:t>
            </a:r>
          </a:p>
          <a:p>
            <a:pPr>
              <a:spcAft>
                <a:spcPts val="1200"/>
              </a:spcAft>
            </a:pPr>
            <a:r>
              <a:rPr lang="en-US" dirty="0"/>
              <a:t>#pragma Directive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Used to turn on or off some features (compiler-specific)</a:t>
            </a:r>
          </a:p>
          <a:p>
            <a:pPr>
              <a:spcAft>
                <a:spcPts val="1200"/>
              </a:spcAft>
            </a:pPr>
            <a:r>
              <a:rPr lang="en-US" dirty="0"/>
              <a:t>#pragma warn Directive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Used to hide the warning messages that are displayed during compilation</a:t>
            </a:r>
          </a:p>
        </p:txBody>
      </p:sp>
    </p:spTree>
    <p:extLst>
      <p:ext uri="{BB962C8B-B14F-4D97-AF65-F5344CB8AC3E}">
        <p14:creationId xmlns:p14="http://schemas.microsoft.com/office/powerpoint/2010/main" val="72852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E729C-160B-1140-A979-210076C9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E74A0-08A7-B846-8BAF-48299C676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419" y="1837500"/>
            <a:ext cx="10843161" cy="4351338"/>
          </a:xfrm>
        </p:spPr>
        <p:txBody>
          <a:bodyPr/>
          <a:lstStyle/>
          <a:p>
            <a:r>
              <a:rPr lang="en-US" dirty="0"/>
              <a:t>HW5 Questions?</a:t>
            </a:r>
          </a:p>
          <a:p>
            <a:r>
              <a:rPr lang="en-US" dirty="0"/>
              <a:t>HW6 Introduction</a:t>
            </a:r>
          </a:p>
          <a:p>
            <a:r>
              <a:rPr lang="en-US" dirty="0"/>
              <a:t>More C++ Tips</a:t>
            </a:r>
          </a:p>
        </p:txBody>
      </p:sp>
    </p:spTree>
    <p:extLst>
      <p:ext uri="{BB962C8B-B14F-4D97-AF65-F5344CB8AC3E}">
        <p14:creationId xmlns:p14="http://schemas.microsoft.com/office/powerpoint/2010/main" val="45249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9" y="1960282"/>
            <a:ext cx="11222182" cy="421668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b="1" dirty="0"/>
              <a:t>Same input data</a:t>
            </a:r>
            <a:r>
              <a:rPr lang="en-US" dirty="0"/>
              <a:t> as for HW5 (file of read-start counts for chromosome 16)</a:t>
            </a:r>
          </a:p>
          <a:p>
            <a:pPr>
              <a:spcBef>
                <a:spcPts val="1800"/>
              </a:spcBef>
            </a:pPr>
            <a:r>
              <a:rPr lang="en-US" b="1" dirty="0"/>
              <a:t>Same scoring scheme</a:t>
            </a:r>
            <a:r>
              <a:rPr lang="en-US" dirty="0"/>
              <a:t> for the read-start bins (0, 1, 2, and &gt;=3)</a:t>
            </a:r>
          </a:p>
          <a:p>
            <a:pPr>
              <a:spcBef>
                <a:spcPts val="1800"/>
              </a:spcBef>
            </a:pPr>
            <a:r>
              <a:rPr lang="en-US" b="1" dirty="0"/>
              <a:t>Different values </a:t>
            </a:r>
            <a:r>
              <a:rPr lang="en-US" dirty="0"/>
              <a:t>for S and D cutoffs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6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D-segments Revisited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415" y="3021612"/>
            <a:ext cx="796663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 = number of sites in original sequence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counts[r] = number of sites with r read starts in original sequence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each site 1..N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random number between 0 and 1 (uniform distribution)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x &lt; counts[0]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0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 &lt; (counts[0] + counts[1])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1 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 &lt; (counts[0] + counts[1] + counts[2]) / N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2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pPr lvl="1">
              <a:spcBef>
                <a:spcPts val="600"/>
              </a:spcBef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randomized_counts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[site] = 3</a:t>
            </a:r>
          </a:p>
          <a:p>
            <a:endParaRPr lang="en-US" sz="1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D9110B-F819-DC4C-BD62-1C698E154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 with the same average read-start distribution as the original data (provided in prompt)</a:t>
            </a:r>
          </a:p>
        </p:txBody>
      </p:sp>
    </p:spTree>
    <p:extLst>
      <p:ext uri="{BB962C8B-B14F-4D97-AF65-F5344CB8AC3E}">
        <p14:creationId xmlns:p14="http://schemas.microsoft.com/office/powerpoint/2010/main" val="59535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 with the same average read-start distribution as the original data (provided in prompt)</a:t>
            </a:r>
          </a:p>
          <a:p>
            <a:pPr marL="914400" lvl="1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Run maximal D-segment algorithm (from HW5) on a randomization of the read start sequence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Scoring scheme </a:t>
            </a:r>
            <a:r>
              <a:rPr lang="en-US" b="1" dirty="0"/>
              <a:t>same</a:t>
            </a:r>
            <a:r>
              <a:rPr lang="en-US" dirty="0"/>
              <a:t> as HW5 for the read-start bins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D = -10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 = {10, 11, 12…28, 29, 30}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161D65-8B88-6E4E-8EBE-D892E080173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018958" y="4071052"/>
            <a:ext cx="2828014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2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2" y="1695080"/>
            <a:ext cx="11705854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/>
              <a:t>Create randomized data set with the same average read-start distribution as the original data (provided in prompt)</a:t>
            </a:r>
          </a:p>
          <a:p>
            <a:pPr marL="914400" lvl="1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Run maximal D-segment algorithm (from HW5) on a randomization of the read start sequence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Scoring scheme </a:t>
            </a:r>
            <a:r>
              <a:rPr lang="en-US" b="1" dirty="0"/>
              <a:t>same</a:t>
            </a:r>
            <a:r>
              <a:rPr lang="en-US" dirty="0"/>
              <a:t> as HW5 for the read-start bins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D = -10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 = {10, 11, 12…28, 29, 30}</a:t>
            </a:r>
            <a:endParaRPr lang="en-US" dirty="0">
              <a:sym typeface="Wingdings" panose="05000000000000000000" pitchFamily="2" charset="2"/>
            </a:endParaRP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endParaRPr lang="en-US" dirty="0">
              <a:sym typeface="Wingdings" panose="05000000000000000000" pitchFamily="2" charset="2"/>
            </a:endParaRP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Run maximal D-segment algorithm on the original data, using the same parameters</a:t>
            </a: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53D774-A3A6-8847-91EE-78E7D35E86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018959" y="4071052"/>
            <a:ext cx="2828014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HW6: D-segments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84" y="1690690"/>
            <a:ext cx="6949551" cy="475194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Output: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Two lists of pairs, one for the original ‘real’ data and another for the simulated data. Each row should contain: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S-value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Number of D-segments found 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A list of ratios based on the simulated data: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Label each row </a:t>
            </a:r>
            <a:r>
              <a:rPr lang="en-US" dirty="0" err="1"/>
              <a:t>N_seg</a:t>
            </a:r>
            <a:r>
              <a:rPr lang="en-US" dirty="0"/>
              <a:t>(S</a:t>
            </a:r>
            <a:r>
              <a:rPr lang="en-US" baseline="-25000" dirty="0"/>
              <a:t>i</a:t>
            </a:r>
            <a:r>
              <a:rPr lang="en-US" dirty="0"/>
              <a:t>)/</a:t>
            </a:r>
            <a:r>
              <a:rPr lang="en-US" dirty="0" err="1"/>
              <a:t>N_seg</a:t>
            </a:r>
            <a:r>
              <a:rPr lang="en-US" dirty="0"/>
              <a:t>(S</a:t>
            </a:r>
            <a:r>
              <a:rPr lang="en-US" baseline="-25000" dirty="0"/>
              <a:t>i+1</a:t>
            </a:r>
            <a:r>
              <a:rPr lang="en-US" dirty="0"/>
              <a:t>)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Ratio of #D-seg(S</a:t>
            </a:r>
            <a:r>
              <a:rPr lang="en-US" baseline="-25000" dirty="0"/>
              <a:t>i</a:t>
            </a:r>
            <a:r>
              <a:rPr lang="en-US" dirty="0"/>
              <a:t>)/#D-seg(S</a:t>
            </a:r>
            <a:r>
              <a:rPr lang="en-US" baseline="-25000" dirty="0"/>
              <a:t>i+1</a:t>
            </a:r>
            <a:r>
              <a:rPr lang="en-US" dirty="0"/>
              <a:t>) rounded to 2 dec. 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If there is a 0 in the denominator of your ratio, print -1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Brief written answers to the questions posed in the assignment text</a:t>
            </a:r>
          </a:p>
          <a:p>
            <a:pPr lvl="1">
              <a:spcBef>
                <a:spcPts val="2400"/>
              </a:spcBef>
              <a:buFont typeface="Courier New" panose="02070309020205020404" pitchFamily="49" charset="0"/>
              <a:buChar char="o"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728D86-DB6A-4A59-8DB0-C60EC96D3C64}"/>
                  </a:ext>
                </a:extLst>
              </p:cNvPr>
              <p:cNvSpPr txBox="1"/>
              <p:nvPr/>
            </p:nvSpPr>
            <p:spPr>
              <a:xfrm>
                <a:off x="7082170" y="854849"/>
                <a:ext cx="5089451" cy="6025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Real data: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 {# of segments with score &gt;= 10}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11 {# of segments with score &gt;= 11}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12 {# of segments with score &gt;= 12}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lvl="1">
                  <a:spcBef>
                    <a:spcPts val="600"/>
                  </a:spcBef>
                </a:pPr>
                <a:endParaRPr lang="en-US" sz="14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Simulated data: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 {# of segments with score &gt;= 10}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11 {# of segments with score &gt;= 11}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12 {# of segments with score &gt;= 12}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lvl="1">
                  <a:spcBef>
                    <a:spcPts val="600"/>
                  </a:spcBef>
                </a:pPr>
                <a:endParaRPr lang="en-US" sz="14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Ratios of simulated data: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(10)/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(11)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{</m:t>
                    </m:r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seg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w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/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score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 &gt;= 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#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seg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w</m:t>
                        </m:r>
                        <m:r>
                          <m:rPr>
                            <m:nor/>
                          </m:rPr>
                          <a:rPr lang="en-US" sz="1400" b="0" i="0" dirty="0" smtClean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score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rPr>
                          <m:t> &gt;= 11</m:t>
                        </m:r>
                      </m:den>
                    </m:f>
                  </m:oMath>
                </a14:m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(11)/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(12) {ratio}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(12)/</a:t>
                </a:r>
                <a:r>
                  <a:rPr lang="en-US" sz="1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N_seg</a:t>
                </a: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(13) {ratio}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1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728D86-DB6A-4A59-8DB0-C60EC96D3C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70" y="854849"/>
                <a:ext cx="5089451" cy="6025111"/>
              </a:xfrm>
              <a:prstGeom prst="rect">
                <a:avLst/>
              </a:prstGeom>
              <a:blipFill>
                <a:blip r:embed="rId3"/>
                <a:stretch>
                  <a:fillRect t="-101" b="-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02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75147" y="373546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769634" y="4391705"/>
            <a:ext cx="322496" cy="34165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086804" y="3915857"/>
            <a:ext cx="199449" cy="42968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576637" y="3150162"/>
            <a:ext cx="251429" cy="313836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00015" y="3530533"/>
            <a:ext cx="235816" cy="342419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99261" y="3148584"/>
            <a:ext cx="251849" cy="24137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195536" y="2434682"/>
            <a:ext cx="669458" cy="98912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30" idx="4"/>
          </p:cNvCxnSpPr>
          <p:nvPr/>
        </p:nvCxnSpPr>
        <p:spPr>
          <a:xfrm>
            <a:off x="3883461" y="2428088"/>
            <a:ext cx="237203" cy="9683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4693559" y="2957388"/>
            <a:ext cx="687246" cy="94423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70584" y="2982930"/>
            <a:ext cx="325915" cy="444174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720004" y="2104975"/>
            <a:ext cx="818563" cy="132139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81601" y="2118882"/>
            <a:ext cx="542927" cy="7058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507326" y="45472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769633" y="4742252"/>
            <a:ext cx="54102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2013432" y="43242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2217672" y="38314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2489368" y="343983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2794790" y="305946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122698" y="3319917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450606" y="288333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12242" y="237928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4955238" y="337613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5305631" y="295079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644781" y="333491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927720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916477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6199415" y="247297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6504838" y="203639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6799018" y="240927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7081955" y="2782148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5" name="TextBox 84"/>
          <p:cNvSpPr txBox="1"/>
          <p:nvPr/>
        </p:nvSpPr>
        <p:spPr>
          <a:xfrm>
            <a:off x="4709119" y="28270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</a:t>
            </a:r>
          </a:p>
        </p:txBody>
      </p:sp>
      <p:cxnSp>
        <p:nvCxnSpPr>
          <p:cNvPr id="99" name="Straight Connector 98"/>
          <p:cNvCxnSpPr>
            <a:stCxn id="100" idx="4"/>
          </p:cNvCxnSpPr>
          <p:nvPr/>
        </p:nvCxnSpPr>
        <p:spPr>
          <a:xfrm flipH="1">
            <a:off x="1791554" y="4785873"/>
            <a:ext cx="461" cy="125688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118664" y="2780535"/>
            <a:ext cx="274076" cy="58418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406022" y="2860864"/>
            <a:ext cx="266707" cy="980202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/>
        </p:nvSpPr>
        <p:spPr>
          <a:xfrm>
            <a:off x="4623582" y="3797732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052083" y="3259265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4312536" y="276891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/>
        </p:nvCxnSpPr>
        <p:spPr>
          <a:xfrm>
            <a:off x="1769633" y="1628768"/>
            <a:ext cx="0" cy="31242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>
            <a:spLocks noChangeAspect="1"/>
          </p:cNvSpPr>
          <p:nvPr/>
        </p:nvSpPr>
        <p:spPr>
          <a:xfrm>
            <a:off x="1723433" y="464871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4697961" y="2434682"/>
            <a:ext cx="0" cy="12670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65006" y="3236020"/>
            <a:ext cx="0" cy="14740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69633" y="5209391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sequence position</a:t>
            </a: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393786" y="2996396"/>
            <a:ext cx="3104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cumulative score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F87A56-60A8-42EA-8FD1-9EECE48F87BD}"/>
              </a:ext>
            </a:extLst>
          </p:cNvPr>
          <p:cNvSpPr txBox="1"/>
          <p:nvPr/>
        </p:nvSpPr>
        <p:spPr>
          <a:xfrm>
            <a:off x="8274945" y="2154860"/>
            <a:ext cx="294676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Simulated data: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10 0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11 0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12 0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13 0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14 0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15 0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4F074A-EB4F-4C59-AF40-F4B2D83DDFE6}"/>
              </a:ext>
            </a:extLst>
          </p:cNvPr>
          <p:cNvSpPr txBox="1"/>
          <p:nvPr/>
        </p:nvSpPr>
        <p:spPr>
          <a:xfrm>
            <a:off x="7150535" y="584334"/>
            <a:ext cx="491806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</a:pPr>
            <a:r>
              <a:rPr lang="en-US" sz="1800" dirty="0">
                <a:cs typeface="Courier New" panose="02070309020205020404" pitchFamily="49" charset="0"/>
              </a:rPr>
              <a:t>We care about</a:t>
            </a:r>
          </a:p>
          <a:p>
            <a:pPr lvl="1" algn="ctr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{# of segments with score &gt;= S}</a:t>
            </a:r>
          </a:p>
        </p:txBody>
      </p:sp>
    </p:spTree>
    <p:extLst>
      <p:ext uri="{BB962C8B-B14F-4D97-AF65-F5344CB8AC3E}">
        <p14:creationId xmlns:p14="http://schemas.microsoft.com/office/powerpoint/2010/main" val="303740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75147" y="373546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769634" y="4391705"/>
            <a:ext cx="322496" cy="34165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086804" y="3915857"/>
            <a:ext cx="199449" cy="42968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576637" y="3150162"/>
            <a:ext cx="251429" cy="313836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00015" y="3530533"/>
            <a:ext cx="235816" cy="342419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99261" y="3148584"/>
            <a:ext cx="251849" cy="24137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195536" y="2434682"/>
            <a:ext cx="669458" cy="98912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30" idx="4"/>
          </p:cNvCxnSpPr>
          <p:nvPr/>
        </p:nvCxnSpPr>
        <p:spPr>
          <a:xfrm>
            <a:off x="3883461" y="2428088"/>
            <a:ext cx="237203" cy="9683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4693559" y="2957388"/>
            <a:ext cx="687246" cy="944230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70584" y="2982930"/>
            <a:ext cx="325915" cy="444174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720004" y="2104975"/>
            <a:ext cx="818563" cy="132139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581601" y="2118882"/>
            <a:ext cx="542927" cy="705838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507326" y="45472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769633" y="4742252"/>
            <a:ext cx="54102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2013432" y="43242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2217672" y="383145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2489368" y="343983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2794790" y="305946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122698" y="3319917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450606" y="288333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12242" y="237928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4955238" y="337613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5305631" y="295079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644781" y="3334914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927720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916477" y="2943296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6199415" y="2472979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6504838" y="203639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6799018" y="240927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7081955" y="2782148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5" name="TextBox 84"/>
          <p:cNvSpPr txBox="1"/>
          <p:nvPr/>
        </p:nvSpPr>
        <p:spPr>
          <a:xfrm>
            <a:off x="4709119" y="28270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1791552" y="4895533"/>
            <a:ext cx="2089270" cy="3328"/>
          </a:xfrm>
          <a:prstGeom prst="line">
            <a:avLst/>
          </a:prstGeom>
          <a:ln w="381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4"/>
          </p:cNvCxnSpPr>
          <p:nvPr/>
        </p:nvCxnSpPr>
        <p:spPr>
          <a:xfrm flipH="1">
            <a:off x="1791554" y="4785873"/>
            <a:ext cx="461" cy="125688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28" idx="4"/>
          </p:cNvCxnSpPr>
          <p:nvPr/>
        </p:nvCxnSpPr>
        <p:spPr>
          <a:xfrm>
            <a:off x="3880822" y="2516449"/>
            <a:ext cx="0" cy="2368146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118664" y="2780535"/>
            <a:ext cx="274076" cy="58418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406022" y="2860864"/>
            <a:ext cx="266707" cy="980202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>
            <a:spLocks noChangeAspect="1"/>
          </p:cNvSpPr>
          <p:nvPr/>
        </p:nvSpPr>
        <p:spPr>
          <a:xfrm>
            <a:off x="4623582" y="3797732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052083" y="3259265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4312536" y="2768911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/>
        </p:nvCxnSpPr>
        <p:spPr>
          <a:xfrm>
            <a:off x="1769633" y="1628768"/>
            <a:ext cx="0" cy="31242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>
            <a:spLocks noChangeAspect="1"/>
          </p:cNvSpPr>
          <p:nvPr/>
        </p:nvSpPr>
        <p:spPr>
          <a:xfrm>
            <a:off x="1723433" y="4648713"/>
            <a:ext cx="137160" cy="13716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4697961" y="2434682"/>
            <a:ext cx="0" cy="12670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65006" y="3236020"/>
            <a:ext cx="0" cy="14740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69633" y="5209391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sequence position</a:t>
            </a: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393786" y="2996396"/>
            <a:ext cx="3104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cumulative score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6C77C47-25D5-4F24-9890-06FB0D5A8999}"/>
              </a:ext>
            </a:extLst>
          </p:cNvPr>
          <p:cNvSpPr txBox="1"/>
          <p:nvPr/>
        </p:nvSpPr>
        <p:spPr>
          <a:xfrm>
            <a:off x="2643611" y="4875810"/>
            <a:ext cx="44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A64B873-5546-4079-BBDB-EE818FEE3110}"/>
              </a:ext>
            </a:extLst>
          </p:cNvPr>
          <p:cNvSpPr txBox="1"/>
          <p:nvPr/>
        </p:nvSpPr>
        <p:spPr>
          <a:xfrm>
            <a:off x="7150535" y="584334"/>
            <a:ext cx="491806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</a:pPr>
            <a:r>
              <a:rPr lang="en-US" sz="1800" dirty="0">
                <a:cs typeface="Courier New" panose="02070309020205020404" pitchFamily="49" charset="0"/>
              </a:rPr>
              <a:t>We care about</a:t>
            </a:r>
          </a:p>
          <a:p>
            <a:pPr lvl="1" algn="ctr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{# of segments with score &gt;= S}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B522B1-CC40-4B75-9367-A95413EA8079}"/>
              </a:ext>
            </a:extLst>
          </p:cNvPr>
          <p:cNvSpPr txBox="1"/>
          <p:nvPr/>
        </p:nvSpPr>
        <p:spPr>
          <a:xfrm>
            <a:off x="8274945" y="2154860"/>
            <a:ext cx="294676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Simulated data: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10 0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11 0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12 0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13 0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14 0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15 0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FC1E4DB-1E9B-4D96-BEAB-45D4ECDD37C5}"/>
              </a:ext>
            </a:extLst>
          </p:cNvPr>
          <p:cNvSpPr txBox="1"/>
          <p:nvPr/>
        </p:nvSpPr>
        <p:spPr>
          <a:xfrm>
            <a:off x="8278338" y="2156999"/>
            <a:ext cx="2946760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Simulated data: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10 1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11 1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12 1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13 1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14 1</a:t>
            </a:r>
          </a:p>
          <a:p>
            <a:pPr lvl="1">
              <a:spcBef>
                <a:spcPts val="6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15 1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3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1188</Words>
  <Application>Microsoft Office PowerPoint</Application>
  <PresentationFormat>Widescreen</PresentationFormat>
  <Paragraphs>220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Courier New</vt:lpstr>
      <vt:lpstr>Lucida Console</vt:lpstr>
      <vt:lpstr>Wingdings</vt:lpstr>
      <vt:lpstr>Office Theme</vt:lpstr>
      <vt:lpstr>Discussion Section  Week 6</vt:lpstr>
      <vt:lpstr>Agenda</vt:lpstr>
      <vt:lpstr>HW6: D-segments Revisited</vt:lpstr>
      <vt:lpstr>HW6: D-segments Revisited</vt:lpstr>
      <vt:lpstr>HW6: D-segments Revisited</vt:lpstr>
      <vt:lpstr>HW6: D-segments Revisited</vt:lpstr>
      <vt:lpstr>HW6: D-segments Revisited</vt:lpstr>
      <vt:lpstr>PowerPoint Presentation</vt:lpstr>
      <vt:lpstr>PowerPoint Presentation</vt:lpstr>
      <vt:lpstr>PowerPoint Presentation</vt:lpstr>
      <vt:lpstr>HW6: Questions?</vt:lpstr>
      <vt:lpstr>Preprocessors</vt:lpstr>
      <vt:lpstr>Macros</vt:lpstr>
      <vt:lpstr>File Inclusion</vt:lpstr>
      <vt:lpstr>Conditional Compilation</vt:lpstr>
      <vt:lpstr>Other directives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Section  Week 9</dc:title>
  <dc:creator>Eliah G. Overbey</dc:creator>
  <cp:lastModifiedBy>dfaivre</cp:lastModifiedBy>
  <cp:revision>24</cp:revision>
  <dcterms:created xsi:type="dcterms:W3CDTF">2019-03-07T04:21:26Z</dcterms:created>
  <dcterms:modified xsi:type="dcterms:W3CDTF">2021-02-11T23:53:05Z</dcterms:modified>
</cp:coreProperties>
</file>