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259" r:id="rId4"/>
    <p:sldId id="267" r:id="rId5"/>
    <p:sldId id="296" r:id="rId6"/>
    <p:sldId id="29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6" r:id="rId17"/>
    <p:sldId id="278" r:id="rId18"/>
    <p:sldId id="286" r:id="rId19"/>
    <p:sldId id="279" r:id="rId20"/>
    <p:sldId id="280" r:id="rId21"/>
    <p:sldId id="281" r:id="rId22"/>
    <p:sldId id="282" r:id="rId23"/>
    <p:sldId id="283" r:id="rId24"/>
    <p:sldId id="285" r:id="rId25"/>
    <p:sldId id="294" r:id="rId26"/>
    <p:sldId id="287" r:id="rId27"/>
    <p:sldId id="289" r:id="rId28"/>
    <p:sldId id="291" r:id="rId29"/>
    <p:sldId id="298" r:id="rId30"/>
    <p:sldId id="299" r:id="rId31"/>
    <p:sldId id="3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/>
    <p:restoredTop sz="91422" autoAdjust="0"/>
  </p:normalViewPr>
  <p:slideViewPr>
    <p:cSldViewPr snapToGrid="0" snapToObjects="1">
      <p:cViewPr varScale="1">
        <p:scale>
          <a:sx n="100" d="100"/>
          <a:sy n="100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A27E-BA7D-4347-9F0D-D35DB4F1613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772C-4522-334A-9716-CD76CA24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 can ignore blank spaces</a:t>
            </a:r>
          </a:p>
          <a:p>
            <a:r>
              <a:rPr lang="en-US" dirty="0"/>
              <a:t>-b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where a DNA sequence has been translated, and there’s a stop codon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/>
              </a:rPr>
              <a:t>Basic Local Alignment Search Tool (</a:t>
            </a:r>
            <a:r>
              <a:rPr lang="en-US" b="1" i="0" dirty="0">
                <a:solidFill>
                  <a:srgbClr val="5F6368"/>
                </a:solidFill>
                <a:effectLst/>
                <a:latin typeface="Roboto"/>
              </a:rPr>
              <a:t>BLAST</a:t>
            </a:r>
            <a:r>
              <a:rPr lang="en-US" b="0" i="0" dirty="0">
                <a:solidFill>
                  <a:srgbClr val="4D5156"/>
                </a:solidFill>
                <a:effectLst/>
                <a:latin typeface="Roboto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Throwback – Feb. 6, 2020 Discussion Section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egular Clarivate WEB"/>
              </a:rPr>
              <a:t>The sequence differences are not unique to COVID-19. Closely related [bat] coronaviruses have these chunks as well. They are small motifs used by nature over and over again. – Bedford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egular Clarivate WEB"/>
              </a:rPr>
              <a:t>https://www.bioworld.com/articles/433087-article-headline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https://www.geeksforgeeks.org/templates-cpp/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6B43F-353D-2047-9806-0B7A0017F5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4F02-5374-C14D-996D-D68CEEAA2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230A9-3217-334D-ACBF-484B4DD0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6867-C947-674E-906D-9B65E6C5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60C4-5670-0E46-8C54-E1243DB5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4E6E-B97D-7544-B905-FFF6B9F4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6EDF-500D-4A4F-9FE3-4B7FEA1E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613E-A14B-534E-B021-CE107B62C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6B22-8D62-8243-8E31-2C1EF114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82FD-2D12-6346-B050-D84D4BF2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1DC6-D432-3E41-A89D-80DBE550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101E5-45C3-1448-ABB0-6316761C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5A82-019F-D04D-8E3F-53C03956F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BC9E-00D8-FC44-946D-3410D198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3A0F-2F5D-5F44-B8DB-20D1B32F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6438-9903-E34C-85CE-CFA5174B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6CC3-048A-9043-B8CD-D883AA44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78AB-AD2D-224E-9C4D-6AD52FE1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6971-B61B-F64F-B364-6CE6781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C852-F258-334B-A18B-EF22A061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D9AB-EA4E-2C46-8A4C-3A3A4FF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D6F-869D-BB46-94FD-5EB333B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53DB7-0B1F-3F4D-A8A8-08E4327A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4E83-9CEF-C645-88E7-D1B38287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E3604-5A3C-8F41-AA08-4F0620A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00161-B913-1048-8E93-7088DDBF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D2-5204-4F4A-AF83-00377016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46D1-FB9D-074E-9D29-2D2A5A6A7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D039-9E34-0B42-B948-71EC35CE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BC631-98EE-5E4B-A59E-5AC21037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DEBD-4324-664E-A7F5-F23E7B9F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6164B-6062-1F44-9091-F383C940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527-3D3D-CB4B-A758-7BCA0DF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0983-05E8-4944-9C7F-254768E3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F8FFD-E372-404F-B3D3-EB26910E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6F82B-5984-0345-8024-D78E4D95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4163B-8D69-0F4D-9E5F-01A0A6635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556F4-620B-7741-B859-B65A1CFA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98C37-F5C4-BF4E-88D5-4285EC61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266B7-9165-F442-8D03-D27C3B6E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BE68-7199-9F48-BE77-BE46987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732A-4AB4-8C47-8764-49F7EE71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0FF96-0FD5-DE44-A154-0F7AB0EE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96D2-8875-7948-8238-7CF50C7C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DDB0A-331B-DD4E-B387-767CB7C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17102-8F4C-7640-A109-8D7C641F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D352-D7BE-F548-B6BE-F69887B6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6DEB-F06F-CE4E-846E-583E1579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2219-C859-5B4B-BA29-3012CC50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7C0D-7F6C-E84E-B636-B72FFABAD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8E8F-DBD6-8C40-91E2-31805C95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EE85F-DE7E-FA40-8E71-DE32BC99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D2EA-7F8B-C34C-8AB6-C250379A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B82B-FF46-DB45-A6D5-6FB07FC5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FAFC7-1045-1247-9C27-453F8F43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F1807-41B9-4146-8967-E52E235B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B49CF-BBB7-CE40-8DE0-E0BF2715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5DD21-A2C4-7940-B25E-F71441ED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863A9-8B74-1347-A338-FD8E933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A6A53-181B-A442-8F27-1B8377D1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EABEA-733F-A64F-8586-E020568D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624C-6572-9841-B955-98B5DDCD8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FAEA-BC28-A741-A2B3-CE83473B04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6CC1-6FCC-AD45-B92E-C54D3B5AD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35E7A-E70F-A745-839F-151EC36D9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st.ncbi.nlm.nih.gov/Blast.cg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" TargetMode="External"/><Relationship Id="rId2" Type="http://schemas.openxmlformats.org/officeDocument/2006/relationships/hyperlink" Target="https://twitter.com/trvrb/status/12233379911683809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E006-13C5-A74A-B6FC-69E58B6C6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7 </a:t>
            </a:r>
            <a:br>
              <a:rPr lang="en-US" dirty="0"/>
            </a:br>
            <a:r>
              <a:rPr lang="en-US" dirty="0"/>
              <a:t>Genome 540: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F0E3-37BC-284A-AAAF-668C63166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 Faivre</a:t>
            </a:r>
          </a:p>
          <a:p>
            <a:r>
              <a:rPr lang="en-US" dirty="0"/>
              <a:t>02/16/2021</a:t>
            </a:r>
          </a:p>
        </p:txBody>
      </p:sp>
    </p:spTree>
    <p:extLst>
      <p:ext uri="{BB962C8B-B14F-4D97-AF65-F5344CB8AC3E}">
        <p14:creationId xmlns:p14="http://schemas.microsoft.com/office/powerpoint/2010/main" val="368675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225990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410581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648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329336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score(C–) + score(S–)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35495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2133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6924" y="3888558"/>
            <a:ext cx="174752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9445" y="4048840"/>
            <a:ext cx="0" cy="17579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3122" y="3279448"/>
            <a:ext cx="497197" cy="5029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1"/>
          </p:cNvCxnSpPr>
          <p:nvPr/>
        </p:nvCxnSpPr>
        <p:spPr>
          <a:xfrm>
            <a:off x="1508260" y="3995528"/>
            <a:ext cx="1797394" cy="1842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40677" y="4028259"/>
            <a:ext cx="529642" cy="1099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     0   1  2  3  4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weight(CS-) = score(CS)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gap_penalty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2233371" y="525289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C–V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801586" y="4577963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––V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067727" y="331586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–S–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2081878" y="388764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C––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1332046" y="4781797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5815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53164-2097-D44A-BCBB-08D25019DC82}"/>
              </a:ext>
            </a:extLst>
          </p:cNvPr>
          <p:cNvSpPr/>
          <p:nvPr/>
        </p:nvSpPr>
        <p:spPr>
          <a:xfrm>
            <a:off x="3977857" y="136460"/>
            <a:ext cx="388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https://blast.ncbi.nlm.nih.gov/Blast.cgi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71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E774-BCDF-0E4E-AAFD-56099AFE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25" y="3243283"/>
            <a:ext cx="7947198" cy="33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3ACDB-B9B2-9F41-959F-EC4F179C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13" y="3347268"/>
            <a:ext cx="4278437" cy="99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D73C5-EFC8-7F44-BA87-634D9783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852" y="4597769"/>
            <a:ext cx="1898009" cy="200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D4269-DFA1-EF4D-B91F-DE6D3FB9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391" y="4811708"/>
            <a:ext cx="1282700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99F1B-D8A8-504E-8CFE-CB2212BB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65" y="4786770"/>
            <a:ext cx="889000" cy="132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38EAEB-F26C-7946-8475-A18C03F9A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755" y="4711088"/>
            <a:ext cx="2247900" cy="177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5C351-D65F-9D4D-840C-0D020104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3" y="3321672"/>
            <a:ext cx="4569627" cy="10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800"/>
              </a:spcBef>
            </a:pPr>
            <a:r>
              <a:rPr lang="en-US" dirty="0"/>
              <a:t>HW6 questions</a:t>
            </a:r>
          </a:p>
          <a:p>
            <a:pPr>
              <a:spcBef>
                <a:spcPts val="2800"/>
              </a:spcBef>
            </a:pPr>
            <a:r>
              <a:rPr lang="en-US" dirty="0"/>
              <a:t>HW7: Multiple sequence alignment </a:t>
            </a:r>
          </a:p>
          <a:p>
            <a:pPr>
              <a:spcBef>
                <a:spcPts val="2800"/>
              </a:spcBef>
            </a:pPr>
            <a:r>
              <a:rPr lang="en-US" dirty="0"/>
              <a:t>BLAST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1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3F6F6-BC31-6343-B10D-DD5A9CC9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5" y="5085985"/>
            <a:ext cx="11122429" cy="10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56AE8-441D-6941-99A1-570E1C5DB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77"/>
          <a:stretch/>
        </p:blipFill>
        <p:spPr>
          <a:xfrm>
            <a:off x="321092" y="2824341"/>
            <a:ext cx="5265061" cy="137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A0C55-B4B0-4847-B68C-7783CA58B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09"/>
          <a:stretch/>
        </p:blipFill>
        <p:spPr>
          <a:xfrm>
            <a:off x="321092" y="4648090"/>
            <a:ext cx="5265061" cy="1550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0A8F4-2320-E640-82DF-F38DA590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58" y="4335963"/>
            <a:ext cx="6025089" cy="18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8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3A62D-46B7-6243-A3B5-A3B04A90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302794"/>
            <a:ext cx="10007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EC4FB-C99E-504D-9580-981DE2CB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75" y="2988310"/>
            <a:ext cx="4737100" cy="161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384DF-1E7D-C443-BB0E-9895B4D2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5" y="2886710"/>
            <a:ext cx="5295900" cy="181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FDD09-661E-3D46-9216-C9EFE18A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19" y="5164866"/>
            <a:ext cx="5673412" cy="1307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2F71A-F33C-FC43-8FA7-888DEC484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5025099"/>
            <a:ext cx="5626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3C40BD-57A7-2E4F-A28B-AC72DDCF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I search against?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D8746-8F51-904D-B000-E63403BC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0" y="1316193"/>
            <a:ext cx="9552803" cy="5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5EC34-437E-7B47-8419-88F8607D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34" y="2543693"/>
            <a:ext cx="8758931" cy="2201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AD9D5-60DB-0B45-9181-81D645725387}"/>
              </a:ext>
            </a:extLst>
          </p:cNvPr>
          <p:cNvSpPr txBox="1"/>
          <p:nvPr/>
        </p:nvSpPr>
        <p:spPr>
          <a:xfrm>
            <a:off x="1716534" y="4904510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Seq</a:t>
            </a:r>
            <a:r>
              <a:rPr lang="en-US" dirty="0"/>
              <a:t> Length: 755</a:t>
            </a:r>
          </a:p>
        </p:txBody>
      </p:sp>
    </p:spTree>
    <p:extLst>
      <p:ext uri="{BB962C8B-B14F-4D97-AF65-F5344CB8AC3E}">
        <p14:creationId xmlns:p14="http://schemas.microsoft.com/office/powerpoint/2010/main" val="196136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538FE-0EE5-8943-ABE6-212264CE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5829-FEE9-FD49-91FD-25CE83E8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5449B-A7DC-BD49-8AB4-1C16E0E6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4453168"/>
            <a:ext cx="11773197" cy="2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3D0B-0685-48DF-A7FB-1DAEA44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74F1-1996-42C7-BF10-8ABE11EF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7" y="4488024"/>
            <a:ext cx="10515600" cy="1614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found 4 insertions in the spike glycoprotein (S) which are unique to the 2019-nCoV and are not present in other coronaviruses. Importantly, amino acid residues in all the 4 inserts have identity or similarity to those in the HIV-1 gp120 or HIV-1 Gag.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B6286-A7E4-46C1-BF71-5841D2F1C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79"/>
          <a:stretch/>
        </p:blipFill>
        <p:spPr>
          <a:xfrm>
            <a:off x="0" y="263104"/>
            <a:ext cx="11836694" cy="3913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0C59D-418F-4EA3-8A66-6C79F3A6AAD3}"/>
              </a:ext>
            </a:extLst>
          </p:cNvPr>
          <p:cNvSpPr txBox="1"/>
          <p:nvPr/>
        </p:nvSpPr>
        <p:spPr>
          <a:xfrm rot="1374704">
            <a:off x="8575775" y="1006890"/>
            <a:ext cx="34715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Withdrawn</a:t>
            </a:r>
          </a:p>
        </p:txBody>
      </p:sp>
    </p:spTree>
    <p:extLst>
      <p:ext uri="{BB962C8B-B14F-4D97-AF65-F5344CB8AC3E}">
        <p14:creationId xmlns:p14="http://schemas.microsoft.com/office/powerpoint/2010/main" val="14162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and current HWs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086" y="1690688"/>
            <a:ext cx="9372600" cy="4621295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</a:pPr>
            <a:r>
              <a:rPr lang="en-US" dirty="0"/>
              <a:t>Past HW</a:t>
            </a:r>
          </a:p>
          <a:p>
            <a:pPr lvl="1">
              <a:spcBef>
                <a:spcPts val="2800"/>
              </a:spcBef>
            </a:pPr>
            <a:r>
              <a:rPr lang="en-US" dirty="0"/>
              <a:t>All grades (up through HW5) have been emailed out. Let me know if you didn’t get yours (even if it was a late submission).</a:t>
            </a:r>
          </a:p>
          <a:p>
            <a:pPr>
              <a:spcBef>
                <a:spcPts val="2800"/>
              </a:spcBef>
            </a:pPr>
            <a:r>
              <a:rPr lang="en-US" dirty="0"/>
              <a:t>HW6 (D-segment part 2):</a:t>
            </a:r>
          </a:p>
          <a:p>
            <a:pPr lvl="1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7232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5C36-26CD-45B7-979B-5D8C1619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1E7C-D628-453B-B51E-4F4792D8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4221"/>
            <a:ext cx="10515600" cy="132274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https://twitter.com/trvrb/status/1223337991168380928</a:t>
            </a:r>
            <a:endParaRPr lang="en-US" dirty="0"/>
          </a:p>
          <a:p>
            <a:r>
              <a:rPr lang="en-US" dirty="0">
                <a:hlinkClick r:id="rId3"/>
              </a:rPr>
              <a:t>https://nextstrain.org/</a:t>
            </a:r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49111D21-E7D6-4F7A-B16E-E9A52B67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583847"/>
            <a:ext cx="11247401" cy="35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6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5FD8-16C5-4AF4-8BA1-CC17B4E8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FA3F-104F-4256-BB0D-2DA97FFE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24689" cy="48425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pass data type as a parameter so we don’t need to write the same code for different data types</a:t>
            </a:r>
          </a:p>
          <a:p>
            <a:pPr>
              <a:spcAft>
                <a:spcPts val="1200"/>
              </a:spcAft>
            </a:pPr>
            <a:r>
              <a:rPr lang="en-US" dirty="0"/>
              <a:t>Uses keywords ‘template’ and ‘</a:t>
            </a:r>
            <a:r>
              <a:rPr lang="en-US" dirty="0" err="1"/>
              <a:t>typename</a:t>
            </a:r>
            <a:r>
              <a:rPr lang="en-US" dirty="0"/>
              <a:t>’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‘</a:t>
            </a:r>
            <a:r>
              <a:rPr lang="en-US" dirty="0" err="1"/>
              <a:t>typename</a:t>
            </a:r>
            <a:r>
              <a:rPr lang="en-US" dirty="0"/>
              <a:t>’ could be replaced by ‘class’</a:t>
            </a:r>
          </a:p>
          <a:p>
            <a:pPr>
              <a:spcAft>
                <a:spcPts val="1200"/>
              </a:spcAft>
            </a:pPr>
            <a:r>
              <a:rPr lang="en-US" dirty="0"/>
              <a:t>Expanded at compiler time like macros, but does type checking before template expansion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944BA-C1DA-4A0F-B47B-013B86928399}"/>
              </a:ext>
            </a:extLst>
          </p:cNvPr>
          <p:cNvSpPr txBox="1"/>
          <p:nvPr/>
        </p:nvSpPr>
        <p:spPr>
          <a:xfrm>
            <a:off x="6180667" y="1194625"/>
            <a:ext cx="60113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#include&lt;iostream&gt;</a:t>
            </a:r>
          </a:p>
          <a:p>
            <a:r>
              <a:rPr lang="en-US" dirty="0">
                <a:latin typeface="Lucida Console" panose="020B0609040504020204" pitchFamily="49" charset="0"/>
              </a:rPr>
              <a:t>using namespace std;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//write template</a:t>
            </a:r>
          </a:p>
          <a:p>
            <a:r>
              <a:rPr lang="en-US" dirty="0">
                <a:latin typeface="Lucida Console" panose="020B0609040504020204" pitchFamily="49" charset="0"/>
              </a:rPr>
              <a:t>template &lt;</a:t>
            </a:r>
            <a:r>
              <a:rPr lang="en-US" dirty="0" err="1">
                <a:latin typeface="Lucida Console" panose="020B0609040504020204" pitchFamily="49" charset="0"/>
              </a:rPr>
              <a:t>typename</a:t>
            </a:r>
            <a:r>
              <a:rPr lang="en-US" dirty="0">
                <a:latin typeface="Lucida Console" panose="020B0609040504020204" pitchFamily="49" charset="0"/>
              </a:rPr>
              <a:t> T&gt;</a:t>
            </a:r>
          </a:p>
          <a:p>
            <a:r>
              <a:rPr lang="en-US" dirty="0">
                <a:latin typeface="Lucida Console" panose="020B0609040504020204" pitchFamily="49" charset="0"/>
              </a:rPr>
              <a:t>T </a:t>
            </a:r>
            <a:r>
              <a:rPr lang="en-US" dirty="0" err="1">
                <a:latin typeface="Lucida Console" panose="020B0609040504020204" pitchFamily="49" charset="0"/>
              </a:rPr>
              <a:t>myMax</a:t>
            </a:r>
            <a:r>
              <a:rPr lang="en-US" dirty="0">
                <a:latin typeface="Lucida Console" panose="020B0609040504020204" pitchFamily="49" charset="0"/>
              </a:rPr>
              <a:t>(T x, T y)</a:t>
            </a:r>
          </a:p>
          <a:p>
            <a:r>
              <a:rPr lang="en-US" dirty="0">
                <a:latin typeface="Lucida Console" panose="020B0609040504020204" pitchFamily="49" charset="0"/>
              </a:rPr>
              <a:t>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return(x &gt; y)? x: y;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int main()</a:t>
            </a:r>
          </a:p>
          <a:p>
            <a:r>
              <a:rPr lang="en-US" dirty="0">
                <a:latin typeface="Lucida Console" panose="020B0609040504020204" pitchFamily="49" charset="0"/>
              </a:rPr>
              <a:t>{</a:t>
            </a:r>
          </a:p>
          <a:p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latin typeface="Lucida Console" panose="020B0609040504020204" pitchFamily="49" charset="0"/>
              </a:rPr>
              <a:t>cout</a:t>
            </a:r>
            <a:r>
              <a:rPr lang="en-US" dirty="0">
                <a:latin typeface="Lucida Console" panose="020B0609040504020204" pitchFamily="49" charset="0"/>
              </a:rPr>
              <a:t> &lt;&lt; </a:t>
            </a:r>
            <a:r>
              <a:rPr lang="en-US" dirty="0" err="1">
                <a:latin typeface="Lucida Console" panose="020B0609040504020204" pitchFamily="49" charset="0"/>
              </a:rPr>
              <a:t>myMax</a:t>
            </a:r>
            <a:r>
              <a:rPr lang="en-US" dirty="0">
                <a:latin typeface="Lucida Console" panose="020B0609040504020204" pitchFamily="49" charset="0"/>
              </a:rPr>
              <a:t>&lt;int&gt;(3,7) &lt;&lt; </a:t>
            </a:r>
            <a:r>
              <a:rPr lang="en-US" dirty="0" err="1">
                <a:latin typeface="Lucida Console" panose="020B0609040504020204" pitchFamily="49" charset="0"/>
              </a:rPr>
              <a:t>endl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latin typeface="Lucida Console" panose="020B0609040504020204" pitchFamily="49" charset="0"/>
              </a:rPr>
              <a:t>cout</a:t>
            </a:r>
            <a:r>
              <a:rPr lang="en-US" dirty="0">
                <a:latin typeface="Lucida Console" panose="020B0609040504020204" pitchFamily="49" charset="0"/>
              </a:rPr>
              <a:t> &lt;&lt; </a:t>
            </a:r>
            <a:r>
              <a:rPr lang="en-US" dirty="0" err="1">
                <a:latin typeface="Lucida Console" panose="020B0609040504020204" pitchFamily="49" charset="0"/>
              </a:rPr>
              <a:t>myMax</a:t>
            </a:r>
            <a:r>
              <a:rPr lang="en-US" dirty="0">
                <a:latin typeface="Lucida Console" panose="020B0609040504020204" pitchFamily="49" charset="0"/>
              </a:rPr>
              <a:t>&lt;double&gt;(5.0, 3.0) &lt;&lt; </a:t>
            </a:r>
            <a:r>
              <a:rPr lang="en-US" dirty="0" err="1">
                <a:latin typeface="Lucida Console" panose="020B0609040504020204" pitchFamily="49" charset="0"/>
              </a:rPr>
              <a:t>endl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latin typeface="Lucida Console" panose="020B0609040504020204" pitchFamily="49" charset="0"/>
              </a:rPr>
              <a:t>cout</a:t>
            </a:r>
            <a:r>
              <a:rPr lang="en-US" dirty="0">
                <a:latin typeface="Lucida Console" panose="020B0609040504020204" pitchFamily="49" charset="0"/>
              </a:rPr>
              <a:t> &lt;&lt; </a:t>
            </a:r>
            <a:r>
              <a:rPr lang="en-US" dirty="0" err="1">
                <a:latin typeface="Lucida Console" panose="020B0609040504020204" pitchFamily="49" charset="0"/>
              </a:rPr>
              <a:t>myMax</a:t>
            </a:r>
            <a:r>
              <a:rPr lang="en-US" dirty="0">
                <a:latin typeface="Lucida Console" panose="020B0609040504020204" pitchFamily="49" charset="0"/>
              </a:rPr>
              <a:t>&lt;char&gt;('</a:t>
            </a:r>
            <a:r>
              <a:rPr lang="en-US" dirty="0" err="1">
                <a:latin typeface="Lucida Console" panose="020B0609040504020204" pitchFamily="49" charset="0"/>
              </a:rPr>
              <a:t>g','e</a:t>
            </a:r>
            <a:r>
              <a:rPr lang="en-US" dirty="0">
                <a:latin typeface="Lucida Console" panose="020B0609040504020204" pitchFamily="49" charset="0"/>
              </a:rPr>
              <a:t>') &lt;&lt; </a:t>
            </a:r>
            <a:r>
              <a:rPr lang="en-US" dirty="0" err="1">
                <a:latin typeface="Lucida Console" panose="020B0609040504020204" pitchFamily="49" charset="0"/>
              </a:rPr>
              <a:t>endl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return 0;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56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7: find multiple alignment for three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45130"/>
            <a:ext cx="7886700" cy="4620984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Create an edit graph for 3 sequences using the BLOSUM62 score matrix</a:t>
            </a:r>
          </a:p>
          <a:p>
            <a:pPr>
              <a:spcBef>
                <a:spcPts val="2200"/>
              </a:spcBef>
            </a:pPr>
            <a:r>
              <a:rPr lang="en-US" dirty="0"/>
              <a:t>Run HW4 WDAG program on the edit graph to find the highest scoring path (local alignment)</a:t>
            </a:r>
          </a:p>
          <a:p>
            <a:pPr>
              <a:spcBef>
                <a:spcPts val="2200"/>
              </a:spcBef>
            </a:pPr>
            <a:r>
              <a:rPr lang="en-US" dirty="0"/>
              <a:t>Report </a:t>
            </a:r>
            <a:r>
              <a:rPr lang="en-US" i="1" dirty="0"/>
              <a:t>in the specified format</a:t>
            </a:r>
            <a:r>
              <a:rPr lang="en-US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Maximum path score for the multiple alignment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weights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counts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Highest scoring alignment</a:t>
            </a:r>
          </a:p>
          <a:p>
            <a:pPr lvl="1"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5880-8516-4154-A545-75C32A9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Inputs: Multiple Sequence Alignment (MSA)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0260F-E009-40A6-8A2B-2A88F7CE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354" y="2825760"/>
            <a:ext cx="11943291" cy="20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5880-8516-4154-A545-75C32A9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Inputs: Multiple Sequence Alignment (MSA)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E7CA9-1F74-4AB1-8FFD-66E73239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322" y="1582611"/>
            <a:ext cx="6725356" cy="50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 M C D R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 M S D E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 M V D R ...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6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5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HW7: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594CA-B7B1-4001-9ED7-18E0B9F44A7B}"/>
              </a:ext>
            </a:extLst>
          </p:cNvPr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0   1  2  3  4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1380</Words>
  <Application>Microsoft Office PowerPoint</Application>
  <PresentationFormat>Widescreen</PresentationFormat>
  <Paragraphs>265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Andale Mono</vt:lpstr>
      <vt:lpstr>Arial</vt:lpstr>
      <vt:lpstr>Calibri</vt:lpstr>
      <vt:lpstr>Calibri Light</vt:lpstr>
      <vt:lpstr>Lucida Console</vt:lpstr>
      <vt:lpstr>Regular Clarivate WEB</vt:lpstr>
      <vt:lpstr>Roboto</vt:lpstr>
      <vt:lpstr>Office Theme</vt:lpstr>
      <vt:lpstr>Week 7  Genome 540: Discussion</vt:lpstr>
      <vt:lpstr>Agenda</vt:lpstr>
      <vt:lpstr>Past and current HWs </vt:lpstr>
      <vt:lpstr>HW 7: find multiple alignment for three sequences</vt:lpstr>
      <vt:lpstr>Inputs: Multiple Sequence Alignment (MSA)</vt:lpstr>
      <vt:lpstr>Inputs: Multiple Sequence Alignment (MSA)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HW7: Multiple sequence alignment</vt:lpstr>
      <vt:lpstr>PowerPoint Presentation</vt:lpstr>
      <vt:lpstr>PowerPoint Presentation</vt:lpstr>
      <vt:lpstr>PowerPoint Presentation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Using BLAST: Input</vt:lpstr>
      <vt:lpstr>Using BLAST: Output</vt:lpstr>
      <vt:lpstr>Using BLAST: Output</vt:lpstr>
      <vt:lpstr>PowerPoint Presentation</vt:lpstr>
      <vt:lpstr>PowerPoint Presentation</vt:lpstr>
      <vt:lpstr>Templates in C++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 Genome 540: Discussion</dc:title>
  <dc:creator>Eliah G. Overbey</dc:creator>
  <cp:lastModifiedBy>dfaivre</cp:lastModifiedBy>
  <cp:revision>53</cp:revision>
  <dcterms:created xsi:type="dcterms:W3CDTF">2019-01-31T17:10:15Z</dcterms:created>
  <dcterms:modified xsi:type="dcterms:W3CDTF">2021-02-18T23:33:33Z</dcterms:modified>
</cp:coreProperties>
</file>