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369" r:id="rId3"/>
    <p:sldId id="347" r:id="rId4"/>
    <p:sldId id="350" r:id="rId5"/>
    <p:sldId id="353" r:id="rId6"/>
    <p:sldId id="356" r:id="rId7"/>
    <p:sldId id="355" r:id="rId8"/>
    <p:sldId id="357" r:id="rId9"/>
    <p:sldId id="359" r:id="rId10"/>
    <p:sldId id="360" r:id="rId11"/>
    <p:sldId id="361" r:id="rId12"/>
    <p:sldId id="351" r:id="rId13"/>
    <p:sldId id="363" r:id="rId14"/>
    <p:sldId id="362" r:id="rId15"/>
    <p:sldId id="366" r:id="rId16"/>
    <p:sldId id="367" r:id="rId17"/>
    <p:sldId id="368" r:id="rId18"/>
    <p:sldId id="277" r:id="rId19"/>
    <p:sldId id="309" r:id="rId20"/>
    <p:sldId id="310" r:id="rId21"/>
    <p:sldId id="311" r:id="rId22"/>
    <p:sldId id="293" r:id="rId23"/>
    <p:sldId id="285" r:id="rId24"/>
    <p:sldId id="305" r:id="rId25"/>
    <p:sldId id="370" r:id="rId26"/>
    <p:sldId id="371" r:id="rId27"/>
    <p:sldId id="377" r:id="rId28"/>
    <p:sldId id="373" r:id="rId29"/>
    <p:sldId id="374" r:id="rId30"/>
    <p:sldId id="375" r:id="rId31"/>
    <p:sldId id="313" r:id="rId32"/>
    <p:sldId id="376" r:id="rId33"/>
    <p:sldId id="308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7BC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0259" autoAdjust="0"/>
  </p:normalViewPr>
  <p:slideViewPr>
    <p:cSldViewPr snapToGrid="0">
      <p:cViewPr varScale="1">
        <p:scale>
          <a:sx n="129" d="100"/>
          <a:sy n="129" d="100"/>
        </p:scale>
        <p:origin x="57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B5BB20-A41D-451C-8B50-E845617DEC95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705B3-CA93-473C-912D-5BFE44BB0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41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 up how to do the addition in this statement. Will it create an underflow issue.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32BAB-26D5-9F4D-85B4-8EAC4FA0C72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10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  <a:r>
              <a:rPr lang="en-US" baseline="0" dirty="0"/>
              <a:t> Don’t need to worry about updating transition probabilities and performing multiple iterations; just do a single pass to determine the Viterbi path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BD2C3-FDA5-254A-926A-9E393DF7EA5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9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E6EEE-2C4C-E24A-801E-91556F633E9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561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E6EEE-2C4C-E24A-801E-91556F633E9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180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E6EEE-2C4C-E24A-801E-91556F633E9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360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E6EEE-2C4C-E24A-801E-91556F633E9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485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E6EEE-2C4C-E24A-801E-91556F633E9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825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Helvetica Neue"/>
              </a:rPr>
              <a:t>multiple alignment format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BD2C3-FDA5-254A-926A-9E393DF7EA5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823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When looking up annotations in the UCSC genome browser, make sure you’ve selected the correct reference genome (hg18)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BD2C3-FDA5-254A-926A-9E393DF7EA5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345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 up how to do the addition in this statement. Will it create an underflow issue.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32BAB-26D5-9F4D-85B4-8EAC4FA0C72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86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 up how to do the addition in this statement. Will it create an underflow issue.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32BAB-26D5-9F4D-85B4-8EAC4FA0C72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83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 up how to do the addition in this statement. Will it create an underflow issue.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32BAB-26D5-9F4D-85B4-8EAC4FA0C72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72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 up how to do the addition in this statement. Will it create an underflow issue.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32BAB-26D5-9F4D-85B4-8EAC4FA0C72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587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 up how to do the addition in this statement. Will it create an underflow issue.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32BAB-26D5-9F4D-85B4-8EAC4FA0C72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768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 up how to do the addition in this statement. Will it create an underflow issue.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32BAB-26D5-9F4D-85B4-8EAC4FA0C72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009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 up how to do the addition in this statement. Will it create an underflow issue.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32BAB-26D5-9F4D-85B4-8EAC4FA0C72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1231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I0, I1, I2 are related to where in the coding sequence you interrupt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705B3-CA93-473C-912D-5BFE44BB0A9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26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1B466-CB32-40DE-9CEA-5D6E8BDC0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781A84-1E00-470C-858C-66998AF697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E9BE7-EE8E-4BF8-998C-9C0E88AFF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DCE4C-D7C1-42CC-8917-76AFB639A390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FD2B4-464E-4731-AFF6-F73D2CC39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44613-7460-4E28-9BB6-A7C0259B9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F362-5475-43D4-8263-6FEA6AE97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49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D0A06-2BD1-4971-A49D-BC065C42F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464FAE-B02A-4031-8840-C1358F49F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57E42-3BE4-419B-8FEA-450FB4143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DCE4C-D7C1-42CC-8917-76AFB639A390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F0344-0C9E-4052-B7EC-176202CB5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AB970-E713-4F28-B44C-2E8609CC2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F362-5475-43D4-8263-6FEA6AE97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942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E93F70-CB75-4C46-82D2-DCEDCECE6F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88A8AC-B510-4BD0-8090-6325932E7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2884C-F4F4-454D-BA1A-475642296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DCE4C-D7C1-42CC-8917-76AFB639A390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259D1-9832-415C-A9B6-5F54C2AE2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34DBB-A22D-48B0-AE3B-427C0A42B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F362-5475-43D4-8263-6FEA6AE97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31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104C2-6776-446A-9AF5-779083622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B0B3D-F34E-4CD3-BD57-2C9C3A2DB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014EF-46E8-47C7-88EC-808D2FC80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DCE4C-D7C1-42CC-8917-76AFB639A390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6E510-980A-410A-B747-13B9BD0EC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A1CFE-4319-459B-A00D-A8E0BB1A8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F362-5475-43D4-8263-6FEA6AE97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086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F714B-6F46-4C1E-8B2D-76CA200CF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36A70E-2E31-4484-9AB6-379A57C84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195FF2-1C04-482E-9089-ABC7A1772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DCE4C-D7C1-42CC-8917-76AFB639A390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8E990-3BF2-429F-AD11-C6783D687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1AF1C-9E0C-438A-A580-5CA506EEC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F362-5475-43D4-8263-6FEA6AE97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68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4BBC1-7C2A-4994-A7B2-CA5C031D2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2F264-3D43-4F4D-8F25-13FC97E8D4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01A71-63AC-4738-A463-CE91BBA01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06F55B-B195-4B6B-BBCE-250B6D3D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DCE4C-D7C1-42CC-8917-76AFB639A390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47A326-ABE9-4B86-8C24-02756BC35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F52D3B-1344-4240-9A45-4620FA257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F362-5475-43D4-8263-6FEA6AE97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8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7EB81-2749-487A-9B33-3CDB77AF0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20214-9F2E-4875-8B61-6677BFFF8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537B52-8587-4CB4-8F35-C6AB3FE12C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13F99F-7C3F-4FF2-80B0-5EE0CFAF8E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F1ADB9-AE94-4CAE-80D7-9DEEC60FA1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F71796-DEF3-4BA9-B895-7FD10084C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DCE4C-D7C1-42CC-8917-76AFB639A390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9AD8D3-5AEE-4B86-9DA7-D9EDE8942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5D473F-7251-45CA-9A73-2B9A6D36F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F362-5475-43D4-8263-6FEA6AE97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48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E26FC-14E9-4926-911F-AB4DA4CD7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C4E1DA-31EE-4B4F-B4E6-4C1E80EA1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DCE4C-D7C1-42CC-8917-76AFB639A390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A69862-4A21-4300-9E2E-3959C2CCD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B1DAD8-F7A0-46F0-A18B-823D22F79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F362-5475-43D4-8263-6FEA6AE97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28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EAE201-1B87-4D27-96C7-0167F02D2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DCE4C-D7C1-42CC-8917-76AFB639A390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1DEA5-9876-47F3-B9DD-4F0D5DE55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0B7E7-DD8A-4D9C-AD2B-F0BC80817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F362-5475-43D4-8263-6FEA6AE97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64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C37F1-DC7A-4916-AC39-0A92E3197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2965B-6D77-4AE0-A4B7-2371D09AC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D103D1-A98B-4DA6-A4F7-3B71AE9DAA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6C4AA6-E2AF-46D7-BE00-CB3BAD45C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DCE4C-D7C1-42CC-8917-76AFB639A390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C0CC39-1BD6-4603-AC9E-329746D71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7D1A9-1305-4B6E-8E8B-02E2B9A5D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F362-5475-43D4-8263-6FEA6AE97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49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F750E-CCDD-4602-8F25-C67244D1D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EDE27B-032A-4149-9584-C0F9167ECC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B99AAD-1D6F-4714-91E6-B0C0EA2C97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A0D647-11E8-4BCC-9D33-742B2489A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DCE4C-D7C1-42CC-8917-76AFB639A390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1E6E5-3379-40F3-872B-B1272AF51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C5786B-A58F-431E-A75C-66DDFF2F9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F362-5475-43D4-8263-6FEA6AE97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83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755314-E73C-4236-8014-80D8F29DA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6F17AB-E3CB-4CFA-9AA6-9D5540D52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C0A33-A18E-4520-A11A-AA4C1D3DF9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DCE4C-D7C1-42CC-8917-76AFB639A390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48956-D341-44A4-B230-3264C1266C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D3AD3-68AC-47F2-BAA0-29470FFB6E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DF362-5475-43D4-8263-6FEA6AE97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640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1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genome.ucsc.edu/FAQ/FAQformat.html#format5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5C699-B952-FB4B-B50B-F4DE5D2997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Discussion Section </a:t>
            </a:r>
            <a:br>
              <a:rPr lang="en-US" dirty="0"/>
            </a:br>
            <a:r>
              <a:rPr lang="en-US" dirty="0"/>
              <a:t>Week 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446A09-937A-3C40-B148-EBDE51ACC7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Dani Faivre</a:t>
            </a:r>
          </a:p>
          <a:p>
            <a:r>
              <a:rPr lang="en-US" dirty="0"/>
              <a:t>March 4, 2021</a:t>
            </a:r>
          </a:p>
        </p:txBody>
      </p:sp>
    </p:spTree>
    <p:extLst>
      <p:ext uri="{BB962C8B-B14F-4D97-AF65-F5344CB8AC3E}">
        <p14:creationId xmlns:p14="http://schemas.microsoft.com/office/powerpoint/2010/main" val="861028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D5D5A-918C-DC42-9BD2-D4AF8B865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Algorithm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6D89C0-42DB-644C-90E5-E42DA22EC4E8}"/>
                  </a:ext>
                </a:extLst>
              </p:cNvPr>
              <p:cNvSpPr txBox="1"/>
              <p:nvPr/>
            </p:nvSpPr>
            <p:spPr>
              <a:xfrm>
                <a:off x="3270464" y="1690688"/>
                <a:ext cx="5484816" cy="1457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l-GR" sz="2800" dirty="0"/>
                  <a:t>α</a:t>
                </a:r>
                <a:r>
                  <a:rPr lang="en-US" sz="2800" i="1" baseline="-25000" dirty="0"/>
                  <a:t>k</a:t>
                </a:r>
                <a:r>
                  <a:rPr lang="en-US" sz="2800" dirty="0"/>
                  <a:t>(</a:t>
                </a:r>
                <a:r>
                  <a:rPr lang="en-US" sz="2800" i="1" dirty="0"/>
                  <a:t>1</a:t>
                </a:r>
                <a:r>
                  <a:rPr lang="en-US" sz="2800" dirty="0"/>
                  <a:t>) =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800" i="1" baseline="-25000" dirty="0"/>
                  <a:t>k * </a:t>
                </a:r>
                <a:r>
                  <a:rPr lang="en-US" sz="2800" i="1" dirty="0" err="1"/>
                  <a:t>e</a:t>
                </a:r>
                <a:r>
                  <a:rPr lang="en-US" sz="2800" i="1" baseline="-25000" dirty="0" err="1"/>
                  <a:t>k</a:t>
                </a:r>
                <a:r>
                  <a:rPr lang="en-US" sz="2800" dirty="0"/>
                  <a:t>(S</a:t>
                </a:r>
                <a:r>
                  <a:rPr lang="en-US" sz="2800" i="1" baseline="-25000" dirty="0"/>
                  <a:t>i</a:t>
                </a:r>
                <a:r>
                  <a:rPr lang="en-US" sz="2800" dirty="0"/>
                  <a:t>)</a:t>
                </a:r>
              </a:p>
              <a:p>
                <a:pPr marL="342900" indent="-342900">
                  <a:buFontTx/>
                  <a:buAutoNum type="arabicPeriod"/>
                </a:pPr>
                <a:r>
                  <a:rPr lang="el-GR" sz="2800" dirty="0"/>
                  <a:t>α</a:t>
                </a:r>
                <a:r>
                  <a:rPr lang="en-US" sz="2800" i="1" baseline="-25000" dirty="0"/>
                  <a:t>k</a:t>
                </a:r>
                <a:r>
                  <a:rPr lang="en-US" sz="2800" dirty="0"/>
                  <a:t>(</a:t>
                </a:r>
                <a:r>
                  <a:rPr lang="en-US" sz="2800" i="1" dirty="0"/>
                  <a:t>i+1</a:t>
                </a:r>
                <a:r>
                  <a:rPr lang="en-US" sz="2800" dirty="0"/>
                  <a:t>) = </a:t>
                </a:r>
                <a:r>
                  <a:rPr lang="en-US" sz="2800" i="1" dirty="0" err="1"/>
                  <a:t>e</a:t>
                </a:r>
                <a:r>
                  <a:rPr lang="en-US" sz="2800" i="1" baseline="-25000" dirty="0" err="1"/>
                  <a:t>k</a:t>
                </a:r>
                <a:r>
                  <a:rPr lang="en-US" sz="2800" dirty="0"/>
                  <a:t>(S</a:t>
                </a:r>
                <a:r>
                  <a:rPr lang="en-US" sz="2800" i="1" baseline="-25000" dirty="0"/>
                  <a:t>i+1</a:t>
                </a:r>
                <a:r>
                  <a:rPr lang="en-US" sz="2800" dirty="0"/>
                  <a:t>) *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r>
                          <m:rPr>
                            <m:nor/>
                          </m:rPr>
                          <a:rPr lang="el-GR" sz="2800" dirty="0" smtClean="0"/>
                          <m:t>α</m:t>
                        </m:r>
                        <m:r>
                          <m:rPr>
                            <m:nor/>
                          </m:rPr>
                          <a:rPr lang="en-US" sz="2800" b="0" i="1" baseline="-25000" dirty="0" smtClean="0"/>
                          <m:t>j</m:t>
                        </m:r>
                        <m:d>
                          <m:d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𝑗𝑘</m:t>
                            </m:r>
                          </m:sub>
                        </m:sSub>
                      </m:e>
                    </m:nary>
                  </m:oMath>
                </a14:m>
                <a:endParaRPr lang="en-US" sz="2800" dirty="0"/>
              </a:p>
              <a:p>
                <a:pPr marL="342900" indent="-342900">
                  <a:buAutoNum type="arabicPeriod"/>
                </a:pPr>
                <a:endParaRPr lang="en-US" sz="2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6D89C0-42DB-644C-90E5-E42DA22EC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0464" y="1690688"/>
                <a:ext cx="5484816" cy="1457322"/>
              </a:xfrm>
              <a:prstGeom prst="rect">
                <a:avLst/>
              </a:prstGeom>
              <a:blipFill>
                <a:blip r:embed="rId3"/>
                <a:stretch>
                  <a:fillRect l="-2333" t="-41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43F6D2B1-8B92-7341-BEE5-F7EFA949BD3D}"/>
              </a:ext>
            </a:extLst>
          </p:cNvPr>
          <p:cNvSpPr txBox="1"/>
          <p:nvPr/>
        </p:nvSpPr>
        <p:spPr>
          <a:xfrm>
            <a:off x="1635014" y="2870253"/>
            <a:ext cx="856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Build a dynamic programming table for these calculations </a:t>
            </a:r>
          </a:p>
          <a:p>
            <a:pPr algn="ctr"/>
            <a:r>
              <a:rPr lang="en-US" sz="2400" dirty="0"/>
              <a:t>(or store these calculations in node/vertex objects; or in a list)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273BA09-B326-C542-A4FC-F4E9950E851F}"/>
              </a:ext>
            </a:extLst>
          </p:cNvPr>
          <p:cNvCxnSpPr>
            <a:stCxn id="12" idx="6"/>
          </p:cNvCxnSpPr>
          <p:nvPr/>
        </p:nvCxnSpPr>
        <p:spPr>
          <a:xfrm>
            <a:off x="2227063" y="4910367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7DF4E9EA-225C-844F-9F1A-001B7EE529AE}"/>
              </a:ext>
            </a:extLst>
          </p:cNvPr>
          <p:cNvSpPr/>
          <p:nvPr/>
        </p:nvSpPr>
        <p:spPr>
          <a:xfrm>
            <a:off x="228896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9AC3B8C-088D-CC4A-9407-46A3EA1BC19D}"/>
              </a:ext>
            </a:extLst>
          </p:cNvPr>
          <p:cNvSpPr/>
          <p:nvPr/>
        </p:nvSpPr>
        <p:spPr>
          <a:xfrm>
            <a:off x="153460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17CAFB0-143B-F84D-B4B3-FB8D8E899D6A}"/>
              </a:ext>
            </a:extLst>
          </p:cNvPr>
          <p:cNvSpPr/>
          <p:nvPr/>
        </p:nvSpPr>
        <p:spPr>
          <a:xfrm>
            <a:off x="153460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A734FCC-B001-8F4B-9D6F-404F2CE74010}"/>
              </a:ext>
            </a:extLst>
          </p:cNvPr>
          <p:cNvSpPr/>
          <p:nvPr/>
        </p:nvSpPr>
        <p:spPr>
          <a:xfrm>
            <a:off x="284031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DF240F7-E0ED-F84C-A758-C40A5B0B06F1}"/>
              </a:ext>
            </a:extLst>
          </p:cNvPr>
          <p:cNvSpPr/>
          <p:nvPr/>
        </p:nvSpPr>
        <p:spPr>
          <a:xfrm>
            <a:off x="284031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0AB78E1-FDB9-B448-84AC-2A9F0F5619DE}"/>
              </a:ext>
            </a:extLst>
          </p:cNvPr>
          <p:cNvSpPr/>
          <p:nvPr/>
        </p:nvSpPr>
        <p:spPr>
          <a:xfrm>
            <a:off x="4146028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EB43EC3-E86F-824C-B07D-DB894E72C012}"/>
              </a:ext>
            </a:extLst>
          </p:cNvPr>
          <p:cNvSpPr/>
          <p:nvPr/>
        </p:nvSpPr>
        <p:spPr>
          <a:xfrm>
            <a:off x="4146028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F1F57D5-9BEA-6046-B215-F1730A952803}"/>
              </a:ext>
            </a:extLst>
          </p:cNvPr>
          <p:cNvSpPr/>
          <p:nvPr/>
        </p:nvSpPr>
        <p:spPr>
          <a:xfrm>
            <a:off x="5451737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D3C54B3-4141-724D-934B-15AC9F85D207}"/>
              </a:ext>
            </a:extLst>
          </p:cNvPr>
          <p:cNvCxnSpPr>
            <a:stCxn id="11" idx="6"/>
            <a:endCxn id="12" idx="2"/>
          </p:cNvCxnSpPr>
          <p:nvPr/>
        </p:nvCxnSpPr>
        <p:spPr>
          <a:xfrm flipV="1">
            <a:off x="921353" y="4910368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BF93975-C980-B041-AD78-9BD070FC7884}"/>
              </a:ext>
            </a:extLst>
          </p:cNvPr>
          <p:cNvCxnSpPr>
            <a:endCxn id="14" idx="2"/>
          </p:cNvCxnSpPr>
          <p:nvPr/>
        </p:nvCxnSpPr>
        <p:spPr>
          <a:xfrm>
            <a:off x="2227063" y="4910367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63D8308-9256-424A-8B5B-F5427A6DAD2F}"/>
              </a:ext>
            </a:extLst>
          </p:cNvPr>
          <p:cNvCxnSpPr>
            <a:stCxn id="14" idx="6"/>
            <a:endCxn id="16" idx="2"/>
          </p:cNvCxnSpPr>
          <p:nvPr/>
        </p:nvCxnSpPr>
        <p:spPr>
          <a:xfrm>
            <a:off x="3532773" y="4910367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E99611E-F7D6-6946-BF53-6F861BBF0552}"/>
              </a:ext>
            </a:extLst>
          </p:cNvPr>
          <p:cNvCxnSpPr>
            <a:stCxn id="16" idx="6"/>
            <a:endCxn id="18" idx="2"/>
          </p:cNvCxnSpPr>
          <p:nvPr/>
        </p:nvCxnSpPr>
        <p:spPr>
          <a:xfrm>
            <a:off x="4838483" y="4910368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784A9A5-20F0-F742-B687-DC3196052B69}"/>
              </a:ext>
            </a:extLst>
          </p:cNvPr>
          <p:cNvCxnSpPr>
            <a:stCxn id="11" idx="6"/>
            <a:endCxn id="13" idx="2"/>
          </p:cNvCxnSpPr>
          <p:nvPr/>
        </p:nvCxnSpPr>
        <p:spPr>
          <a:xfrm>
            <a:off x="921353" y="5293437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3A630EE-29C2-FC45-9686-41C9A95197B3}"/>
              </a:ext>
            </a:extLst>
          </p:cNvPr>
          <p:cNvCxnSpPr>
            <a:stCxn id="13" idx="6"/>
            <a:endCxn id="15" idx="2"/>
          </p:cNvCxnSpPr>
          <p:nvPr/>
        </p:nvCxnSpPr>
        <p:spPr>
          <a:xfrm>
            <a:off x="2227063" y="576888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F556C28-A5A4-E042-81D3-92A4D25D5940}"/>
              </a:ext>
            </a:extLst>
          </p:cNvPr>
          <p:cNvCxnSpPr>
            <a:stCxn id="17" idx="6"/>
            <a:endCxn id="18" idx="2"/>
          </p:cNvCxnSpPr>
          <p:nvPr/>
        </p:nvCxnSpPr>
        <p:spPr>
          <a:xfrm flipV="1">
            <a:off x="4838483" y="5293437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3FA93B8-1416-E844-ADC5-47E5D4436081}"/>
              </a:ext>
            </a:extLst>
          </p:cNvPr>
          <p:cNvCxnSpPr>
            <a:stCxn id="13" idx="6"/>
            <a:endCxn id="14" idx="2"/>
          </p:cNvCxnSpPr>
          <p:nvPr/>
        </p:nvCxnSpPr>
        <p:spPr>
          <a:xfrm flipV="1">
            <a:off x="2227063" y="4910367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8749043-5372-B341-803D-AD477057AD8A}"/>
              </a:ext>
            </a:extLst>
          </p:cNvPr>
          <p:cNvCxnSpPr>
            <a:stCxn id="14" idx="6"/>
            <a:endCxn id="17" idx="2"/>
          </p:cNvCxnSpPr>
          <p:nvPr/>
        </p:nvCxnSpPr>
        <p:spPr>
          <a:xfrm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E642054-A18B-7946-9083-160CBC774465}"/>
              </a:ext>
            </a:extLst>
          </p:cNvPr>
          <p:cNvCxnSpPr>
            <a:stCxn id="15" idx="6"/>
            <a:endCxn id="16" idx="2"/>
          </p:cNvCxnSpPr>
          <p:nvPr/>
        </p:nvCxnSpPr>
        <p:spPr>
          <a:xfrm flipV="1"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43C9E9A-9CBB-1F4B-8023-F7BEABBD8F6A}"/>
              </a:ext>
            </a:extLst>
          </p:cNvPr>
          <p:cNvCxnSpPr>
            <a:stCxn id="15" idx="6"/>
            <a:endCxn id="17" idx="2"/>
          </p:cNvCxnSpPr>
          <p:nvPr/>
        </p:nvCxnSpPr>
        <p:spPr>
          <a:xfrm>
            <a:off x="3532773" y="5768885"/>
            <a:ext cx="613255" cy="0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CE7892F-5B34-4734-AFCF-70594B4195C4}"/>
              </a:ext>
            </a:extLst>
          </p:cNvPr>
          <p:cNvSpPr txBox="1"/>
          <p:nvPr/>
        </p:nvSpPr>
        <p:spPr>
          <a:xfrm>
            <a:off x="163501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6B320E9-DDA7-47DC-8A85-30B1FF699A39}"/>
              </a:ext>
            </a:extLst>
          </p:cNvPr>
          <p:cNvSpPr txBox="1"/>
          <p:nvPr/>
        </p:nvSpPr>
        <p:spPr>
          <a:xfrm>
            <a:off x="2940725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A01D6BF-3D8C-4D5A-BA00-8494E1F545D5}"/>
              </a:ext>
            </a:extLst>
          </p:cNvPr>
          <p:cNvSpPr txBox="1"/>
          <p:nvPr/>
        </p:nvSpPr>
        <p:spPr>
          <a:xfrm>
            <a:off x="424643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0D06AA8-98BF-432F-AFE6-7A0BC38080C9}"/>
              </a:ext>
            </a:extLst>
          </p:cNvPr>
          <p:cNvSpPr txBox="1"/>
          <p:nvPr/>
        </p:nvSpPr>
        <p:spPr>
          <a:xfrm>
            <a:off x="8438381" y="6371630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α</a:t>
            </a:r>
            <a:r>
              <a:rPr lang="en-US" sz="1800" i="1" baseline="-25000" dirty="0"/>
              <a:t>2</a:t>
            </a:r>
            <a:r>
              <a:rPr lang="en-US" sz="1800" dirty="0"/>
              <a:t>(</a:t>
            </a:r>
            <a:r>
              <a:rPr lang="en-US" sz="1800" i="1" dirty="0"/>
              <a:t>1</a:t>
            </a:r>
            <a:r>
              <a:rPr lang="en-US" sz="1800" dirty="0"/>
              <a:t>) </a:t>
            </a:r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140FBA3-537E-4029-85EF-555170443287}"/>
              </a:ext>
            </a:extLst>
          </p:cNvPr>
          <p:cNvSpPr txBox="1"/>
          <p:nvPr/>
        </p:nvSpPr>
        <p:spPr>
          <a:xfrm>
            <a:off x="8438381" y="4346749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α</a:t>
            </a:r>
            <a:r>
              <a:rPr lang="en-US" sz="1800" i="1" baseline="-25000" dirty="0"/>
              <a:t>1</a:t>
            </a:r>
            <a:r>
              <a:rPr lang="en-US" sz="1800" dirty="0"/>
              <a:t>(</a:t>
            </a:r>
            <a:r>
              <a:rPr lang="en-US" sz="1800" i="1" dirty="0"/>
              <a:t>1</a:t>
            </a:r>
            <a:r>
              <a:rPr lang="en-US" sz="1800" dirty="0"/>
              <a:t>) 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5F95824-1C02-4391-9C17-7E43E208BAF3}"/>
              </a:ext>
            </a:extLst>
          </p:cNvPr>
          <p:cNvSpPr txBox="1"/>
          <p:nvPr/>
        </p:nvSpPr>
        <p:spPr>
          <a:xfrm>
            <a:off x="9712441" y="4346749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α</a:t>
            </a:r>
            <a:r>
              <a:rPr lang="en-US" sz="1800" i="1" baseline="-25000" dirty="0"/>
              <a:t>1</a:t>
            </a:r>
            <a:r>
              <a:rPr lang="en-US" sz="1800" dirty="0"/>
              <a:t>(</a:t>
            </a:r>
            <a:r>
              <a:rPr lang="en-US" sz="1800" i="1" dirty="0"/>
              <a:t>2</a:t>
            </a:r>
            <a:r>
              <a:rPr lang="en-US" sz="1800" dirty="0"/>
              <a:t>)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C051195-C4CE-47BA-9F18-7BA8CF6E7764}"/>
                  </a:ext>
                </a:extLst>
              </p:cNvPr>
              <p:cNvSpPr txBox="1"/>
              <p:nvPr/>
            </p:nvSpPr>
            <p:spPr>
              <a:xfrm rot="3235003">
                <a:off x="2083722" y="5227013"/>
                <a:ext cx="151044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</m:oMath>
                </a14:m>
                <a:r>
                  <a:rPr lang="en-US" dirty="0"/>
                  <a:t>= 0.4 </a:t>
                </a:r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C051195-C4CE-47BA-9F18-7BA8CF6E77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235003">
                <a:off x="2083722" y="5227013"/>
                <a:ext cx="151044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0" name="Table 39">
                <a:extLst>
                  <a:ext uri="{FF2B5EF4-FFF2-40B4-BE49-F238E27FC236}">
                    <a16:creationId xmlns:a16="http://schemas.microsoft.com/office/drawing/2014/main" id="{A46B04F4-140E-481E-9108-FD3556CAE02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99326304"/>
                  </p:ext>
                </p:extLst>
              </p:nvPr>
            </p:nvGraphicFramePr>
            <p:xfrm>
              <a:off x="6801166" y="4737176"/>
              <a:ext cx="5197436" cy="16384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130561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468157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0.8∗0.4=0.32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0.2∗</m:t>
                              </m:r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0.32∗0.6+0.02∗0.5</m:t>
                                  </m:r>
                                </m:e>
                              </m:d>
                            </m:oMath>
                          </a14:m>
                          <a:r>
                            <a:rPr lang="en-US" sz="1200" dirty="0"/>
                            <a:t> =</a:t>
                          </a:r>
                          <a:r>
                            <a:rPr lang="en-US" sz="1200" baseline="0" dirty="0"/>
                            <a:t> 0.0404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0.2∗0.1=0.02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0.5∗(0.32∗0.4+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0" name="Table 39">
                <a:extLst>
                  <a:ext uri="{FF2B5EF4-FFF2-40B4-BE49-F238E27FC236}">
                    <a16:creationId xmlns:a16="http://schemas.microsoft.com/office/drawing/2014/main" id="{A46B04F4-140E-481E-9108-FD3556CAE02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99326304"/>
                  </p:ext>
                </p:extLst>
              </p:nvPr>
            </p:nvGraphicFramePr>
            <p:xfrm>
              <a:off x="6801166" y="4737176"/>
              <a:ext cx="5197436" cy="16384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130561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468157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633794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16216" t="-63462" r="-248108" b="-10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65289" t="-63462" r="-89669" b="-10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1408" t="-63462" r="-1878" b="-10192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633794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16216" t="-163462" r="-248108" b="-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65289" t="-163462" r="-89669" b="-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1408" t="-163462" r="-1878" b="-192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3" name="TextBox 42">
            <a:extLst>
              <a:ext uri="{FF2B5EF4-FFF2-40B4-BE49-F238E27FC236}">
                <a16:creationId xmlns:a16="http://schemas.microsoft.com/office/drawing/2014/main" id="{329789AC-D98B-457A-8BC6-7D09A88484FA}"/>
              </a:ext>
            </a:extLst>
          </p:cNvPr>
          <p:cNvSpPr txBox="1"/>
          <p:nvPr/>
        </p:nvSpPr>
        <p:spPr>
          <a:xfrm>
            <a:off x="2595886" y="6129888"/>
            <a:ext cx="11813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/>
              <a:t>e</a:t>
            </a:r>
            <a:r>
              <a:rPr lang="en-US" sz="1800" i="1" baseline="-25000" dirty="0"/>
              <a:t>2</a:t>
            </a:r>
            <a:r>
              <a:rPr lang="en-US" sz="1800" dirty="0"/>
              <a:t>(1) = 0.5</a:t>
            </a:r>
          </a:p>
        </p:txBody>
      </p:sp>
    </p:spTree>
    <p:extLst>
      <p:ext uri="{BB962C8B-B14F-4D97-AF65-F5344CB8AC3E}">
        <p14:creationId xmlns:p14="http://schemas.microsoft.com/office/powerpoint/2010/main" val="3682682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D5D5A-918C-DC42-9BD2-D4AF8B865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Algorithm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6D89C0-42DB-644C-90E5-E42DA22EC4E8}"/>
                  </a:ext>
                </a:extLst>
              </p:cNvPr>
              <p:cNvSpPr txBox="1"/>
              <p:nvPr/>
            </p:nvSpPr>
            <p:spPr>
              <a:xfrm>
                <a:off x="3270464" y="1690688"/>
                <a:ext cx="5484816" cy="1457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l-GR" sz="2800" dirty="0"/>
                  <a:t>α</a:t>
                </a:r>
                <a:r>
                  <a:rPr lang="en-US" sz="2800" i="1" baseline="-25000" dirty="0"/>
                  <a:t>k</a:t>
                </a:r>
                <a:r>
                  <a:rPr lang="en-US" sz="2800" dirty="0"/>
                  <a:t>(</a:t>
                </a:r>
                <a:r>
                  <a:rPr lang="en-US" sz="2800" i="1" dirty="0"/>
                  <a:t>1</a:t>
                </a:r>
                <a:r>
                  <a:rPr lang="en-US" sz="2800" dirty="0"/>
                  <a:t>) =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800" i="1" baseline="-25000" dirty="0"/>
                  <a:t>k * </a:t>
                </a:r>
                <a:r>
                  <a:rPr lang="en-US" sz="2800" i="1" dirty="0" err="1"/>
                  <a:t>e</a:t>
                </a:r>
                <a:r>
                  <a:rPr lang="en-US" sz="2800" i="1" baseline="-25000" dirty="0" err="1"/>
                  <a:t>k</a:t>
                </a:r>
                <a:r>
                  <a:rPr lang="en-US" sz="2800" dirty="0"/>
                  <a:t>(S</a:t>
                </a:r>
                <a:r>
                  <a:rPr lang="en-US" sz="2800" i="1" baseline="-25000" dirty="0"/>
                  <a:t>i</a:t>
                </a:r>
                <a:r>
                  <a:rPr lang="en-US" sz="2800" dirty="0"/>
                  <a:t>)</a:t>
                </a:r>
              </a:p>
              <a:p>
                <a:pPr marL="342900" indent="-342900">
                  <a:buFontTx/>
                  <a:buAutoNum type="arabicPeriod"/>
                </a:pPr>
                <a:r>
                  <a:rPr lang="el-GR" sz="2800" dirty="0"/>
                  <a:t>α</a:t>
                </a:r>
                <a:r>
                  <a:rPr lang="en-US" sz="2800" i="1" baseline="-25000" dirty="0"/>
                  <a:t>k</a:t>
                </a:r>
                <a:r>
                  <a:rPr lang="en-US" sz="2800" dirty="0"/>
                  <a:t>(</a:t>
                </a:r>
                <a:r>
                  <a:rPr lang="en-US" sz="2800" i="1" dirty="0"/>
                  <a:t>i+1</a:t>
                </a:r>
                <a:r>
                  <a:rPr lang="en-US" sz="2800" dirty="0"/>
                  <a:t>) = </a:t>
                </a:r>
                <a:r>
                  <a:rPr lang="en-US" sz="2800" i="1" dirty="0" err="1"/>
                  <a:t>e</a:t>
                </a:r>
                <a:r>
                  <a:rPr lang="en-US" sz="2800" i="1" baseline="-25000" dirty="0" err="1"/>
                  <a:t>k</a:t>
                </a:r>
                <a:r>
                  <a:rPr lang="en-US" sz="2800" dirty="0"/>
                  <a:t>(S</a:t>
                </a:r>
                <a:r>
                  <a:rPr lang="en-US" sz="2800" i="1" baseline="-25000" dirty="0"/>
                  <a:t>i+1</a:t>
                </a:r>
                <a:r>
                  <a:rPr lang="en-US" sz="2800" dirty="0"/>
                  <a:t>) *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r>
                          <m:rPr>
                            <m:nor/>
                          </m:rPr>
                          <a:rPr lang="el-GR" sz="2800" dirty="0" smtClean="0"/>
                          <m:t>α</m:t>
                        </m:r>
                        <m:r>
                          <m:rPr>
                            <m:nor/>
                          </m:rPr>
                          <a:rPr lang="en-US" sz="2800" b="0" i="1" baseline="-25000" dirty="0" smtClean="0"/>
                          <m:t>j</m:t>
                        </m:r>
                        <m:d>
                          <m:d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𝑗𝑘</m:t>
                            </m:r>
                          </m:sub>
                        </m:sSub>
                      </m:e>
                    </m:nary>
                  </m:oMath>
                </a14:m>
                <a:endParaRPr lang="en-US" sz="2800" dirty="0"/>
              </a:p>
              <a:p>
                <a:pPr marL="342900" indent="-342900">
                  <a:buAutoNum type="arabicPeriod"/>
                </a:pPr>
                <a:endParaRPr lang="en-US" sz="2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6D89C0-42DB-644C-90E5-E42DA22EC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0464" y="1690688"/>
                <a:ext cx="5484816" cy="1457322"/>
              </a:xfrm>
              <a:prstGeom prst="rect">
                <a:avLst/>
              </a:prstGeom>
              <a:blipFill>
                <a:blip r:embed="rId3"/>
                <a:stretch>
                  <a:fillRect l="-2333" t="-41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43F6D2B1-8B92-7341-BEE5-F7EFA949BD3D}"/>
              </a:ext>
            </a:extLst>
          </p:cNvPr>
          <p:cNvSpPr txBox="1"/>
          <p:nvPr/>
        </p:nvSpPr>
        <p:spPr>
          <a:xfrm>
            <a:off x="1635014" y="2870253"/>
            <a:ext cx="856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Build a dynamic programming table for these calculations </a:t>
            </a:r>
          </a:p>
          <a:p>
            <a:pPr algn="ctr"/>
            <a:r>
              <a:rPr lang="en-US" sz="2400" dirty="0"/>
              <a:t>(or store these calculations in node/vertex objects; or in a list)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273BA09-B326-C542-A4FC-F4E9950E851F}"/>
              </a:ext>
            </a:extLst>
          </p:cNvPr>
          <p:cNvCxnSpPr>
            <a:stCxn id="12" idx="6"/>
          </p:cNvCxnSpPr>
          <p:nvPr/>
        </p:nvCxnSpPr>
        <p:spPr>
          <a:xfrm>
            <a:off x="2227063" y="4910367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7DF4E9EA-225C-844F-9F1A-001B7EE529AE}"/>
              </a:ext>
            </a:extLst>
          </p:cNvPr>
          <p:cNvSpPr/>
          <p:nvPr/>
        </p:nvSpPr>
        <p:spPr>
          <a:xfrm>
            <a:off x="228896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9AC3B8C-088D-CC4A-9407-46A3EA1BC19D}"/>
              </a:ext>
            </a:extLst>
          </p:cNvPr>
          <p:cNvSpPr/>
          <p:nvPr/>
        </p:nvSpPr>
        <p:spPr>
          <a:xfrm>
            <a:off x="153460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17CAFB0-143B-F84D-B4B3-FB8D8E899D6A}"/>
              </a:ext>
            </a:extLst>
          </p:cNvPr>
          <p:cNvSpPr/>
          <p:nvPr/>
        </p:nvSpPr>
        <p:spPr>
          <a:xfrm>
            <a:off x="153460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A734FCC-B001-8F4B-9D6F-404F2CE74010}"/>
              </a:ext>
            </a:extLst>
          </p:cNvPr>
          <p:cNvSpPr/>
          <p:nvPr/>
        </p:nvSpPr>
        <p:spPr>
          <a:xfrm>
            <a:off x="284031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DF240F7-E0ED-F84C-A758-C40A5B0B06F1}"/>
              </a:ext>
            </a:extLst>
          </p:cNvPr>
          <p:cNvSpPr/>
          <p:nvPr/>
        </p:nvSpPr>
        <p:spPr>
          <a:xfrm>
            <a:off x="284031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0AB78E1-FDB9-B448-84AC-2A9F0F5619DE}"/>
              </a:ext>
            </a:extLst>
          </p:cNvPr>
          <p:cNvSpPr/>
          <p:nvPr/>
        </p:nvSpPr>
        <p:spPr>
          <a:xfrm>
            <a:off x="4146028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EB43EC3-E86F-824C-B07D-DB894E72C012}"/>
              </a:ext>
            </a:extLst>
          </p:cNvPr>
          <p:cNvSpPr/>
          <p:nvPr/>
        </p:nvSpPr>
        <p:spPr>
          <a:xfrm>
            <a:off x="4146028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F1F57D5-9BEA-6046-B215-F1730A952803}"/>
              </a:ext>
            </a:extLst>
          </p:cNvPr>
          <p:cNvSpPr/>
          <p:nvPr/>
        </p:nvSpPr>
        <p:spPr>
          <a:xfrm>
            <a:off x="5451737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D3C54B3-4141-724D-934B-15AC9F85D207}"/>
              </a:ext>
            </a:extLst>
          </p:cNvPr>
          <p:cNvCxnSpPr>
            <a:stCxn id="11" idx="6"/>
            <a:endCxn id="12" idx="2"/>
          </p:cNvCxnSpPr>
          <p:nvPr/>
        </p:nvCxnSpPr>
        <p:spPr>
          <a:xfrm flipV="1">
            <a:off x="921353" y="4910368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BF93975-C980-B041-AD78-9BD070FC7884}"/>
              </a:ext>
            </a:extLst>
          </p:cNvPr>
          <p:cNvCxnSpPr>
            <a:endCxn id="14" idx="2"/>
          </p:cNvCxnSpPr>
          <p:nvPr/>
        </p:nvCxnSpPr>
        <p:spPr>
          <a:xfrm>
            <a:off x="2227063" y="4910367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63D8308-9256-424A-8B5B-F5427A6DAD2F}"/>
              </a:ext>
            </a:extLst>
          </p:cNvPr>
          <p:cNvCxnSpPr>
            <a:stCxn id="14" idx="6"/>
            <a:endCxn id="16" idx="2"/>
          </p:cNvCxnSpPr>
          <p:nvPr/>
        </p:nvCxnSpPr>
        <p:spPr>
          <a:xfrm>
            <a:off x="3532773" y="4910367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E99611E-F7D6-6946-BF53-6F861BBF0552}"/>
              </a:ext>
            </a:extLst>
          </p:cNvPr>
          <p:cNvCxnSpPr>
            <a:stCxn id="16" idx="6"/>
            <a:endCxn id="18" idx="2"/>
          </p:cNvCxnSpPr>
          <p:nvPr/>
        </p:nvCxnSpPr>
        <p:spPr>
          <a:xfrm>
            <a:off x="4838483" y="4910368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784A9A5-20F0-F742-B687-DC3196052B69}"/>
              </a:ext>
            </a:extLst>
          </p:cNvPr>
          <p:cNvCxnSpPr>
            <a:stCxn id="11" idx="6"/>
            <a:endCxn id="13" idx="2"/>
          </p:cNvCxnSpPr>
          <p:nvPr/>
        </p:nvCxnSpPr>
        <p:spPr>
          <a:xfrm>
            <a:off x="921353" y="5293437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3A630EE-29C2-FC45-9686-41C9A95197B3}"/>
              </a:ext>
            </a:extLst>
          </p:cNvPr>
          <p:cNvCxnSpPr>
            <a:stCxn id="13" idx="6"/>
            <a:endCxn id="15" idx="2"/>
          </p:cNvCxnSpPr>
          <p:nvPr/>
        </p:nvCxnSpPr>
        <p:spPr>
          <a:xfrm>
            <a:off x="2227063" y="576888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F556C28-A5A4-E042-81D3-92A4D25D5940}"/>
              </a:ext>
            </a:extLst>
          </p:cNvPr>
          <p:cNvCxnSpPr>
            <a:stCxn id="17" idx="6"/>
            <a:endCxn id="18" idx="2"/>
          </p:cNvCxnSpPr>
          <p:nvPr/>
        </p:nvCxnSpPr>
        <p:spPr>
          <a:xfrm flipV="1">
            <a:off x="4838483" y="5293437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3FA93B8-1416-E844-ADC5-47E5D4436081}"/>
              </a:ext>
            </a:extLst>
          </p:cNvPr>
          <p:cNvCxnSpPr>
            <a:stCxn id="13" idx="6"/>
            <a:endCxn id="14" idx="2"/>
          </p:cNvCxnSpPr>
          <p:nvPr/>
        </p:nvCxnSpPr>
        <p:spPr>
          <a:xfrm flipV="1">
            <a:off x="2227063" y="4910367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8749043-5372-B341-803D-AD477057AD8A}"/>
              </a:ext>
            </a:extLst>
          </p:cNvPr>
          <p:cNvCxnSpPr>
            <a:stCxn id="14" idx="6"/>
            <a:endCxn id="17" idx="2"/>
          </p:cNvCxnSpPr>
          <p:nvPr/>
        </p:nvCxnSpPr>
        <p:spPr>
          <a:xfrm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E642054-A18B-7946-9083-160CBC774465}"/>
              </a:ext>
            </a:extLst>
          </p:cNvPr>
          <p:cNvCxnSpPr>
            <a:stCxn id="15" idx="6"/>
            <a:endCxn id="16" idx="2"/>
          </p:cNvCxnSpPr>
          <p:nvPr/>
        </p:nvCxnSpPr>
        <p:spPr>
          <a:xfrm flipV="1"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43C9E9A-9CBB-1F4B-8023-F7BEABBD8F6A}"/>
              </a:ext>
            </a:extLst>
          </p:cNvPr>
          <p:cNvCxnSpPr>
            <a:stCxn id="15" idx="6"/>
            <a:endCxn id="17" idx="2"/>
          </p:cNvCxnSpPr>
          <p:nvPr/>
        </p:nvCxnSpPr>
        <p:spPr>
          <a:xfrm>
            <a:off x="3532773" y="5768885"/>
            <a:ext cx="613255" cy="0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CE7892F-5B34-4734-AFCF-70594B4195C4}"/>
              </a:ext>
            </a:extLst>
          </p:cNvPr>
          <p:cNvSpPr txBox="1"/>
          <p:nvPr/>
        </p:nvSpPr>
        <p:spPr>
          <a:xfrm>
            <a:off x="163501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6B320E9-DDA7-47DC-8A85-30B1FF699A39}"/>
              </a:ext>
            </a:extLst>
          </p:cNvPr>
          <p:cNvSpPr txBox="1"/>
          <p:nvPr/>
        </p:nvSpPr>
        <p:spPr>
          <a:xfrm>
            <a:off x="2940725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A01D6BF-3D8C-4D5A-BA00-8494E1F545D5}"/>
              </a:ext>
            </a:extLst>
          </p:cNvPr>
          <p:cNvSpPr txBox="1"/>
          <p:nvPr/>
        </p:nvSpPr>
        <p:spPr>
          <a:xfrm>
            <a:off x="424643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0D06AA8-98BF-432F-AFE6-7A0BC38080C9}"/>
              </a:ext>
            </a:extLst>
          </p:cNvPr>
          <p:cNvSpPr txBox="1"/>
          <p:nvPr/>
        </p:nvSpPr>
        <p:spPr>
          <a:xfrm>
            <a:off x="8438381" y="6371630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α</a:t>
            </a:r>
            <a:r>
              <a:rPr lang="en-US" sz="1800" i="1" baseline="-25000" dirty="0"/>
              <a:t>2</a:t>
            </a:r>
            <a:r>
              <a:rPr lang="en-US" sz="1800" dirty="0"/>
              <a:t>(</a:t>
            </a:r>
            <a:r>
              <a:rPr lang="en-US" sz="1800" i="1" dirty="0"/>
              <a:t>1</a:t>
            </a:r>
            <a:r>
              <a:rPr lang="en-US" sz="1800" dirty="0"/>
              <a:t>) </a:t>
            </a:r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140FBA3-537E-4029-85EF-555170443287}"/>
              </a:ext>
            </a:extLst>
          </p:cNvPr>
          <p:cNvSpPr txBox="1"/>
          <p:nvPr/>
        </p:nvSpPr>
        <p:spPr>
          <a:xfrm>
            <a:off x="8438381" y="4346749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α</a:t>
            </a:r>
            <a:r>
              <a:rPr lang="en-US" sz="1800" i="1" baseline="-25000" dirty="0"/>
              <a:t>1</a:t>
            </a:r>
            <a:r>
              <a:rPr lang="en-US" sz="1800" dirty="0"/>
              <a:t>(</a:t>
            </a:r>
            <a:r>
              <a:rPr lang="en-US" sz="1800" i="1" dirty="0"/>
              <a:t>1</a:t>
            </a:r>
            <a:r>
              <a:rPr lang="en-US" sz="1800" dirty="0"/>
              <a:t>) 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5F95824-1C02-4391-9C17-7E43E208BAF3}"/>
              </a:ext>
            </a:extLst>
          </p:cNvPr>
          <p:cNvSpPr txBox="1"/>
          <p:nvPr/>
        </p:nvSpPr>
        <p:spPr>
          <a:xfrm>
            <a:off x="9712441" y="4346749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α</a:t>
            </a:r>
            <a:r>
              <a:rPr lang="en-US" sz="1800" i="1" baseline="-25000" dirty="0"/>
              <a:t>1</a:t>
            </a:r>
            <a:r>
              <a:rPr lang="en-US" sz="1800" dirty="0"/>
              <a:t>(</a:t>
            </a:r>
            <a:r>
              <a:rPr lang="en-US" sz="1800" i="1" dirty="0"/>
              <a:t>2</a:t>
            </a:r>
            <a:r>
              <a:rPr lang="en-US" sz="1800" dirty="0"/>
              <a:t>)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2D24CE78-A65F-4ECB-B6C7-18865D34AE6C}"/>
                  </a:ext>
                </a:extLst>
              </p:cNvPr>
              <p:cNvSpPr txBox="1"/>
              <p:nvPr/>
            </p:nvSpPr>
            <p:spPr>
              <a:xfrm>
                <a:off x="2046509" y="5829702"/>
                <a:ext cx="707571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</m:oMath>
                </a14:m>
                <a:r>
                  <a:rPr lang="en-US" dirty="0"/>
                  <a:t>= 0.5 </a:t>
                </a:r>
              </a:p>
            </p:txBody>
          </p:sp>
        </mc:Choice>
        <mc:Fallback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2D24CE78-A65F-4ECB-B6C7-18865D34AE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6509" y="5829702"/>
                <a:ext cx="7075714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C051195-C4CE-47BA-9F18-7BA8CF6E7764}"/>
                  </a:ext>
                </a:extLst>
              </p:cNvPr>
              <p:cNvSpPr txBox="1"/>
              <p:nvPr/>
            </p:nvSpPr>
            <p:spPr>
              <a:xfrm rot="3235003">
                <a:off x="2083722" y="5227013"/>
                <a:ext cx="151044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</m:oMath>
                </a14:m>
                <a:r>
                  <a:rPr lang="en-US" dirty="0"/>
                  <a:t>= 0.4 </a:t>
                </a:r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C051195-C4CE-47BA-9F18-7BA8CF6E77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235003">
                <a:off x="2083722" y="5227013"/>
                <a:ext cx="151044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0" name="Table 39">
                <a:extLst>
                  <a:ext uri="{FF2B5EF4-FFF2-40B4-BE49-F238E27FC236}">
                    <a16:creationId xmlns:a16="http://schemas.microsoft.com/office/drawing/2014/main" id="{A46B04F4-140E-481E-9108-FD3556CAE02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801166" y="4737176"/>
              <a:ext cx="5197436" cy="16384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130561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468157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0.8∗0.4=0.32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0.2∗</m:t>
                              </m:r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0.32∗0.6+0.02∗0.5</m:t>
                                  </m:r>
                                </m:e>
                              </m:d>
                            </m:oMath>
                          </a14:m>
                          <a:r>
                            <a:rPr lang="en-US" sz="1200" dirty="0"/>
                            <a:t> =</a:t>
                          </a:r>
                          <a:r>
                            <a:rPr lang="en-US" sz="1200" baseline="0" dirty="0"/>
                            <a:t> 0.0404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0.2∗0.1=0.02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0.5∗</m:t>
                              </m:r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0.32∗0.4+ 0.02∗0.5</m:t>
                                  </m:r>
                                </m:e>
                              </m:d>
                            </m:oMath>
                          </a14:m>
                          <a:r>
                            <a:rPr lang="en-US" sz="1200" dirty="0"/>
                            <a:t> = 0.069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0" name="Table 39">
                <a:extLst>
                  <a:ext uri="{FF2B5EF4-FFF2-40B4-BE49-F238E27FC236}">
                    <a16:creationId xmlns:a16="http://schemas.microsoft.com/office/drawing/2014/main" id="{A46B04F4-140E-481E-9108-FD3556CAE02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801166" y="4737176"/>
              <a:ext cx="5197436" cy="16384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130561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468157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633794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16216" t="-63462" r="-248108" b="-144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65289" t="-63462" r="-89669" b="-144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01408" t="-63462" r="-1878" b="-14423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633794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16216" t="-163462" r="-248108" b="-44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65289" t="-163462" r="-89669" b="-44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01408" t="-163462" r="-1878" b="-4423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3" name="TextBox 42">
            <a:extLst>
              <a:ext uri="{FF2B5EF4-FFF2-40B4-BE49-F238E27FC236}">
                <a16:creationId xmlns:a16="http://schemas.microsoft.com/office/drawing/2014/main" id="{329789AC-D98B-457A-8BC6-7D09A88484FA}"/>
              </a:ext>
            </a:extLst>
          </p:cNvPr>
          <p:cNvSpPr txBox="1"/>
          <p:nvPr/>
        </p:nvSpPr>
        <p:spPr>
          <a:xfrm>
            <a:off x="2595886" y="6129888"/>
            <a:ext cx="11813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/>
              <a:t>e</a:t>
            </a:r>
            <a:r>
              <a:rPr lang="en-US" sz="1800" i="1" baseline="-25000" dirty="0"/>
              <a:t>2</a:t>
            </a:r>
            <a:r>
              <a:rPr lang="en-US" sz="1800" dirty="0"/>
              <a:t>(1) = 0.5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47BC84A-9405-42E7-A4E6-169E6B1345F1}"/>
              </a:ext>
            </a:extLst>
          </p:cNvPr>
          <p:cNvSpPr txBox="1"/>
          <p:nvPr/>
        </p:nvSpPr>
        <p:spPr>
          <a:xfrm>
            <a:off x="9668893" y="6371630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α</a:t>
            </a:r>
            <a:r>
              <a:rPr lang="en-US" sz="1800" i="1" baseline="-25000" dirty="0"/>
              <a:t>2</a:t>
            </a:r>
            <a:r>
              <a:rPr lang="en-US" sz="1800" dirty="0"/>
              <a:t>(</a:t>
            </a:r>
            <a:r>
              <a:rPr lang="en-US" sz="1800" i="1" dirty="0"/>
              <a:t>2</a:t>
            </a:r>
            <a:r>
              <a:rPr lang="en-US" sz="1800" dirty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246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4D8A6-E269-2C42-8352-DD77F3564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Algorithm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3CC8B4-6882-D043-A342-DD5C747F2B69}"/>
              </a:ext>
            </a:extLst>
          </p:cNvPr>
          <p:cNvSpPr txBox="1"/>
          <p:nvPr/>
        </p:nvSpPr>
        <p:spPr>
          <a:xfrm>
            <a:off x="1635014" y="2870253"/>
            <a:ext cx="856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Build a dynamic programming table for these calculations </a:t>
            </a:r>
          </a:p>
          <a:p>
            <a:pPr algn="ctr"/>
            <a:r>
              <a:rPr lang="en-US" sz="2400" dirty="0"/>
              <a:t>(or store these calculations in node/vertex objects; or in a list)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6C06491-0495-F04E-8BB6-E80A3D04BCCF}"/>
              </a:ext>
            </a:extLst>
          </p:cNvPr>
          <p:cNvCxnSpPr>
            <a:stCxn id="9" idx="6"/>
          </p:cNvCxnSpPr>
          <p:nvPr/>
        </p:nvCxnSpPr>
        <p:spPr>
          <a:xfrm>
            <a:off x="2227063" y="4910367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4B46E0AE-3D81-824A-B638-E0D0968C73E9}"/>
              </a:ext>
            </a:extLst>
          </p:cNvPr>
          <p:cNvSpPr/>
          <p:nvPr/>
        </p:nvSpPr>
        <p:spPr>
          <a:xfrm>
            <a:off x="228896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EC687BE-41F7-DD4E-BB83-AEF073F68C77}"/>
              </a:ext>
            </a:extLst>
          </p:cNvPr>
          <p:cNvSpPr/>
          <p:nvPr/>
        </p:nvSpPr>
        <p:spPr>
          <a:xfrm>
            <a:off x="153460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3533C77-FD74-214A-9385-93741CF72542}"/>
              </a:ext>
            </a:extLst>
          </p:cNvPr>
          <p:cNvSpPr/>
          <p:nvPr/>
        </p:nvSpPr>
        <p:spPr>
          <a:xfrm>
            <a:off x="153460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7585763-CD1A-404B-BF89-699BFB02E39B}"/>
              </a:ext>
            </a:extLst>
          </p:cNvPr>
          <p:cNvSpPr/>
          <p:nvPr/>
        </p:nvSpPr>
        <p:spPr>
          <a:xfrm>
            <a:off x="284031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3960322-80C6-2E4A-B1EF-891BAE22850F}"/>
              </a:ext>
            </a:extLst>
          </p:cNvPr>
          <p:cNvSpPr/>
          <p:nvPr/>
        </p:nvSpPr>
        <p:spPr>
          <a:xfrm>
            <a:off x="284031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66FECA7-0D5B-6B48-A1D2-4688446F43AD}"/>
              </a:ext>
            </a:extLst>
          </p:cNvPr>
          <p:cNvSpPr/>
          <p:nvPr/>
        </p:nvSpPr>
        <p:spPr>
          <a:xfrm>
            <a:off x="4146028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DAB76EE-1379-744B-9442-D8506D894148}"/>
              </a:ext>
            </a:extLst>
          </p:cNvPr>
          <p:cNvSpPr/>
          <p:nvPr/>
        </p:nvSpPr>
        <p:spPr>
          <a:xfrm>
            <a:off x="4146028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161C42D-D1C0-EF4A-928B-748E0EDE79D7}"/>
              </a:ext>
            </a:extLst>
          </p:cNvPr>
          <p:cNvSpPr/>
          <p:nvPr/>
        </p:nvSpPr>
        <p:spPr>
          <a:xfrm>
            <a:off x="5451737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73C79B1-97AC-F646-AF14-FA3C8621679A}"/>
              </a:ext>
            </a:extLst>
          </p:cNvPr>
          <p:cNvCxnSpPr>
            <a:stCxn id="8" idx="6"/>
            <a:endCxn id="9" idx="2"/>
          </p:cNvCxnSpPr>
          <p:nvPr/>
        </p:nvCxnSpPr>
        <p:spPr>
          <a:xfrm flipV="1">
            <a:off x="921353" y="4910368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BF2E1CE-C285-4F40-ADA5-FBE4263CC1B8}"/>
              </a:ext>
            </a:extLst>
          </p:cNvPr>
          <p:cNvCxnSpPr>
            <a:endCxn id="11" idx="2"/>
          </p:cNvCxnSpPr>
          <p:nvPr/>
        </p:nvCxnSpPr>
        <p:spPr>
          <a:xfrm>
            <a:off x="2227063" y="4910367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CE24B7D-46FC-8148-93EB-7692752B9867}"/>
              </a:ext>
            </a:extLst>
          </p:cNvPr>
          <p:cNvCxnSpPr>
            <a:stCxn id="11" idx="6"/>
            <a:endCxn id="13" idx="2"/>
          </p:cNvCxnSpPr>
          <p:nvPr/>
        </p:nvCxnSpPr>
        <p:spPr>
          <a:xfrm>
            <a:off x="3532773" y="4910367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7F6AAC4-358B-054F-AC1E-989E2A750822}"/>
              </a:ext>
            </a:extLst>
          </p:cNvPr>
          <p:cNvCxnSpPr>
            <a:stCxn id="13" idx="6"/>
            <a:endCxn id="15" idx="2"/>
          </p:cNvCxnSpPr>
          <p:nvPr/>
        </p:nvCxnSpPr>
        <p:spPr>
          <a:xfrm>
            <a:off x="4838483" y="4910368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F0F3EDF-2F52-2341-A82F-6C4ED121E6A2}"/>
              </a:ext>
            </a:extLst>
          </p:cNvPr>
          <p:cNvCxnSpPr>
            <a:stCxn id="8" idx="6"/>
            <a:endCxn id="10" idx="2"/>
          </p:cNvCxnSpPr>
          <p:nvPr/>
        </p:nvCxnSpPr>
        <p:spPr>
          <a:xfrm>
            <a:off x="921353" y="5293437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8A58791-B30F-A74B-81D3-79D831541761}"/>
              </a:ext>
            </a:extLst>
          </p:cNvPr>
          <p:cNvCxnSpPr>
            <a:stCxn id="10" idx="6"/>
            <a:endCxn id="12" idx="2"/>
          </p:cNvCxnSpPr>
          <p:nvPr/>
        </p:nvCxnSpPr>
        <p:spPr>
          <a:xfrm>
            <a:off x="2227063" y="576888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C312991-1522-5A4F-BCBE-E862DA2ADD67}"/>
              </a:ext>
            </a:extLst>
          </p:cNvPr>
          <p:cNvCxnSpPr>
            <a:stCxn id="14" idx="6"/>
            <a:endCxn id="15" idx="2"/>
          </p:cNvCxnSpPr>
          <p:nvPr/>
        </p:nvCxnSpPr>
        <p:spPr>
          <a:xfrm flipV="1">
            <a:off x="4838483" y="5293437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16A551F-CF07-C545-BB16-D05DFB2A92F6}"/>
              </a:ext>
            </a:extLst>
          </p:cNvPr>
          <p:cNvCxnSpPr>
            <a:stCxn id="10" idx="6"/>
            <a:endCxn id="11" idx="2"/>
          </p:cNvCxnSpPr>
          <p:nvPr/>
        </p:nvCxnSpPr>
        <p:spPr>
          <a:xfrm flipV="1">
            <a:off x="2227063" y="4910367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A1BC6A1-0D51-C440-9715-5F797165C2A6}"/>
              </a:ext>
            </a:extLst>
          </p:cNvPr>
          <p:cNvCxnSpPr>
            <a:stCxn id="11" idx="6"/>
            <a:endCxn id="14" idx="2"/>
          </p:cNvCxnSpPr>
          <p:nvPr/>
        </p:nvCxnSpPr>
        <p:spPr>
          <a:xfrm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7A0948C-22DB-0949-9485-A0B3E62C7564}"/>
              </a:ext>
            </a:extLst>
          </p:cNvPr>
          <p:cNvCxnSpPr>
            <a:stCxn id="12" idx="6"/>
            <a:endCxn id="13" idx="2"/>
          </p:cNvCxnSpPr>
          <p:nvPr/>
        </p:nvCxnSpPr>
        <p:spPr>
          <a:xfrm flipV="1"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7033811-D3AD-3B4C-8424-5E5B3C1329F9}"/>
              </a:ext>
            </a:extLst>
          </p:cNvPr>
          <p:cNvCxnSpPr>
            <a:stCxn id="12" idx="6"/>
            <a:endCxn id="14" idx="2"/>
          </p:cNvCxnSpPr>
          <p:nvPr/>
        </p:nvCxnSpPr>
        <p:spPr>
          <a:xfrm>
            <a:off x="3532773" y="5768885"/>
            <a:ext cx="613255" cy="0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8" name="Table 27">
                <a:extLst>
                  <a:ext uri="{FF2B5EF4-FFF2-40B4-BE49-F238E27FC236}">
                    <a16:creationId xmlns:a16="http://schemas.microsoft.com/office/drawing/2014/main" id="{7FA4389C-8EAC-404F-9E49-1BE9B5A432E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1456038"/>
                  </p:ext>
                </p:extLst>
              </p:nvPr>
            </p:nvGraphicFramePr>
            <p:xfrm>
              <a:off x="6801166" y="4737176"/>
              <a:ext cx="5197436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8" name="Table 27">
                <a:extLst>
                  <a:ext uri="{FF2B5EF4-FFF2-40B4-BE49-F238E27FC236}">
                    <a16:creationId xmlns:a16="http://schemas.microsoft.com/office/drawing/2014/main" id="{7FA4389C-8EAC-404F-9E49-1BE9B5A432E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1456038"/>
                  </p:ext>
                </p:extLst>
              </p:nvPr>
            </p:nvGraphicFramePr>
            <p:xfrm>
              <a:off x="6801166" y="4737176"/>
              <a:ext cx="5197436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939" t="-108197" r="-202347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108197" r="-101402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08" t="-108197" r="-1878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939" t="-208197" r="-202347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208197" r="-101402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08" t="-208197" r="-1878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FFC0933-92D4-FF45-AD44-B31CE06717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2773" y="1395510"/>
            <a:ext cx="5346700" cy="13462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11DFBAEB-2C21-4D86-A8D8-AF96FDDD1939}"/>
              </a:ext>
            </a:extLst>
          </p:cNvPr>
          <p:cNvSpPr txBox="1"/>
          <p:nvPr/>
        </p:nvSpPr>
        <p:spPr>
          <a:xfrm>
            <a:off x="163501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31818F-6442-4DE5-880A-E2626878CD41}"/>
              </a:ext>
            </a:extLst>
          </p:cNvPr>
          <p:cNvSpPr txBox="1"/>
          <p:nvPr/>
        </p:nvSpPr>
        <p:spPr>
          <a:xfrm>
            <a:off x="2940725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6C9636F-941F-4E9B-9BCE-B6B949634D87}"/>
              </a:ext>
            </a:extLst>
          </p:cNvPr>
          <p:cNvSpPr txBox="1"/>
          <p:nvPr/>
        </p:nvSpPr>
        <p:spPr>
          <a:xfrm>
            <a:off x="424643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39571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4D8A6-E269-2C42-8352-DD77F3564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Algorithm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3CC8B4-6882-D043-A342-DD5C747F2B69}"/>
              </a:ext>
            </a:extLst>
          </p:cNvPr>
          <p:cNvSpPr txBox="1"/>
          <p:nvPr/>
        </p:nvSpPr>
        <p:spPr>
          <a:xfrm>
            <a:off x="1635014" y="2870253"/>
            <a:ext cx="856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Build a dynamic programming table for these calculations </a:t>
            </a:r>
          </a:p>
          <a:p>
            <a:pPr algn="ctr"/>
            <a:r>
              <a:rPr lang="en-US" sz="2400" dirty="0"/>
              <a:t>(or store these calculations in node/vertex objects; or in a list)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6C06491-0495-F04E-8BB6-E80A3D04BCCF}"/>
              </a:ext>
            </a:extLst>
          </p:cNvPr>
          <p:cNvCxnSpPr>
            <a:stCxn id="9" idx="6"/>
          </p:cNvCxnSpPr>
          <p:nvPr/>
        </p:nvCxnSpPr>
        <p:spPr>
          <a:xfrm>
            <a:off x="2227063" y="4910367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4B46E0AE-3D81-824A-B638-E0D0968C73E9}"/>
              </a:ext>
            </a:extLst>
          </p:cNvPr>
          <p:cNvSpPr/>
          <p:nvPr/>
        </p:nvSpPr>
        <p:spPr>
          <a:xfrm>
            <a:off x="228896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EC687BE-41F7-DD4E-BB83-AEF073F68C77}"/>
              </a:ext>
            </a:extLst>
          </p:cNvPr>
          <p:cNvSpPr/>
          <p:nvPr/>
        </p:nvSpPr>
        <p:spPr>
          <a:xfrm>
            <a:off x="153460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3533C77-FD74-214A-9385-93741CF72542}"/>
              </a:ext>
            </a:extLst>
          </p:cNvPr>
          <p:cNvSpPr/>
          <p:nvPr/>
        </p:nvSpPr>
        <p:spPr>
          <a:xfrm>
            <a:off x="153460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7585763-CD1A-404B-BF89-699BFB02E39B}"/>
              </a:ext>
            </a:extLst>
          </p:cNvPr>
          <p:cNvSpPr/>
          <p:nvPr/>
        </p:nvSpPr>
        <p:spPr>
          <a:xfrm>
            <a:off x="284031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3960322-80C6-2E4A-B1EF-891BAE22850F}"/>
              </a:ext>
            </a:extLst>
          </p:cNvPr>
          <p:cNvSpPr/>
          <p:nvPr/>
        </p:nvSpPr>
        <p:spPr>
          <a:xfrm>
            <a:off x="284031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66FECA7-0D5B-6B48-A1D2-4688446F43AD}"/>
              </a:ext>
            </a:extLst>
          </p:cNvPr>
          <p:cNvSpPr/>
          <p:nvPr/>
        </p:nvSpPr>
        <p:spPr>
          <a:xfrm>
            <a:off x="4146028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DAB76EE-1379-744B-9442-D8506D894148}"/>
              </a:ext>
            </a:extLst>
          </p:cNvPr>
          <p:cNvSpPr/>
          <p:nvPr/>
        </p:nvSpPr>
        <p:spPr>
          <a:xfrm>
            <a:off x="4146028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161C42D-D1C0-EF4A-928B-748E0EDE79D7}"/>
              </a:ext>
            </a:extLst>
          </p:cNvPr>
          <p:cNvSpPr/>
          <p:nvPr/>
        </p:nvSpPr>
        <p:spPr>
          <a:xfrm>
            <a:off x="5451737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73C79B1-97AC-F646-AF14-FA3C8621679A}"/>
              </a:ext>
            </a:extLst>
          </p:cNvPr>
          <p:cNvCxnSpPr>
            <a:stCxn id="8" idx="6"/>
            <a:endCxn id="9" idx="2"/>
          </p:cNvCxnSpPr>
          <p:nvPr/>
        </p:nvCxnSpPr>
        <p:spPr>
          <a:xfrm flipV="1">
            <a:off x="921353" y="4910368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BF2E1CE-C285-4F40-ADA5-FBE4263CC1B8}"/>
              </a:ext>
            </a:extLst>
          </p:cNvPr>
          <p:cNvCxnSpPr>
            <a:endCxn id="11" idx="2"/>
          </p:cNvCxnSpPr>
          <p:nvPr/>
        </p:nvCxnSpPr>
        <p:spPr>
          <a:xfrm>
            <a:off x="2227063" y="4910367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CE24B7D-46FC-8148-93EB-7692752B9867}"/>
              </a:ext>
            </a:extLst>
          </p:cNvPr>
          <p:cNvCxnSpPr>
            <a:stCxn id="11" idx="6"/>
            <a:endCxn id="13" idx="2"/>
          </p:cNvCxnSpPr>
          <p:nvPr/>
        </p:nvCxnSpPr>
        <p:spPr>
          <a:xfrm>
            <a:off x="3532773" y="4910367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7F6AAC4-358B-054F-AC1E-989E2A750822}"/>
              </a:ext>
            </a:extLst>
          </p:cNvPr>
          <p:cNvCxnSpPr>
            <a:stCxn id="13" idx="6"/>
            <a:endCxn id="15" idx="2"/>
          </p:cNvCxnSpPr>
          <p:nvPr/>
        </p:nvCxnSpPr>
        <p:spPr>
          <a:xfrm>
            <a:off x="4838483" y="4910368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F0F3EDF-2F52-2341-A82F-6C4ED121E6A2}"/>
              </a:ext>
            </a:extLst>
          </p:cNvPr>
          <p:cNvCxnSpPr>
            <a:stCxn id="8" idx="6"/>
            <a:endCxn id="10" idx="2"/>
          </p:cNvCxnSpPr>
          <p:nvPr/>
        </p:nvCxnSpPr>
        <p:spPr>
          <a:xfrm>
            <a:off x="921353" y="5293437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8A58791-B30F-A74B-81D3-79D831541761}"/>
              </a:ext>
            </a:extLst>
          </p:cNvPr>
          <p:cNvCxnSpPr>
            <a:stCxn id="10" idx="6"/>
            <a:endCxn id="12" idx="2"/>
          </p:cNvCxnSpPr>
          <p:nvPr/>
        </p:nvCxnSpPr>
        <p:spPr>
          <a:xfrm>
            <a:off x="2227063" y="576888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C312991-1522-5A4F-BCBE-E862DA2ADD67}"/>
              </a:ext>
            </a:extLst>
          </p:cNvPr>
          <p:cNvCxnSpPr>
            <a:stCxn id="14" idx="6"/>
            <a:endCxn id="15" idx="2"/>
          </p:cNvCxnSpPr>
          <p:nvPr/>
        </p:nvCxnSpPr>
        <p:spPr>
          <a:xfrm flipV="1">
            <a:off x="4838483" y="5293437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16A551F-CF07-C545-BB16-D05DFB2A92F6}"/>
              </a:ext>
            </a:extLst>
          </p:cNvPr>
          <p:cNvCxnSpPr>
            <a:stCxn id="10" idx="6"/>
            <a:endCxn id="11" idx="2"/>
          </p:cNvCxnSpPr>
          <p:nvPr/>
        </p:nvCxnSpPr>
        <p:spPr>
          <a:xfrm flipV="1">
            <a:off x="2227063" y="4910367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A1BC6A1-0D51-C440-9715-5F797165C2A6}"/>
              </a:ext>
            </a:extLst>
          </p:cNvPr>
          <p:cNvCxnSpPr>
            <a:stCxn id="11" idx="6"/>
            <a:endCxn id="14" idx="2"/>
          </p:cNvCxnSpPr>
          <p:nvPr/>
        </p:nvCxnSpPr>
        <p:spPr>
          <a:xfrm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7A0948C-22DB-0949-9485-A0B3E62C7564}"/>
              </a:ext>
            </a:extLst>
          </p:cNvPr>
          <p:cNvCxnSpPr>
            <a:stCxn id="12" idx="6"/>
            <a:endCxn id="13" idx="2"/>
          </p:cNvCxnSpPr>
          <p:nvPr/>
        </p:nvCxnSpPr>
        <p:spPr>
          <a:xfrm flipV="1"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7033811-D3AD-3B4C-8424-5E5B3C1329F9}"/>
              </a:ext>
            </a:extLst>
          </p:cNvPr>
          <p:cNvCxnSpPr>
            <a:stCxn id="12" idx="6"/>
            <a:endCxn id="14" idx="2"/>
          </p:cNvCxnSpPr>
          <p:nvPr/>
        </p:nvCxnSpPr>
        <p:spPr>
          <a:xfrm>
            <a:off x="3532773" y="5768885"/>
            <a:ext cx="613255" cy="0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8" name="Table 27">
                <a:extLst>
                  <a:ext uri="{FF2B5EF4-FFF2-40B4-BE49-F238E27FC236}">
                    <a16:creationId xmlns:a16="http://schemas.microsoft.com/office/drawing/2014/main" id="{7FA4389C-8EAC-404F-9E49-1BE9B5A432E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801166" y="4737176"/>
              <a:ext cx="5197436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8" name="Table 27">
                <a:extLst>
                  <a:ext uri="{FF2B5EF4-FFF2-40B4-BE49-F238E27FC236}">
                    <a16:creationId xmlns:a16="http://schemas.microsoft.com/office/drawing/2014/main" id="{7FA4389C-8EAC-404F-9E49-1BE9B5A432E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801166" y="4737176"/>
              <a:ext cx="5197436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939" t="-108197" r="-202347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108197" r="-101402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08" t="-108197" r="-1878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939" t="-208197" r="-202347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208197" r="-101402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08" t="-208197" r="-1878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FFC0933-92D4-FF45-AD44-B31CE06717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2773" y="1395510"/>
            <a:ext cx="5346700" cy="13462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11DFBAEB-2C21-4D86-A8D8-AF96FDDD1939}"/>
              </a:ext>
            </a:extLst>
          </p:cNvPr>
          <p:cNvSpPr txBox="1"/>
          <p:nvPr/>
        </p:nvSpPr>
        <p:spPr>
          <a:xfrm>
            <a:off x="163501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31818F-6442-4DE5-880A-E2626878CD41}"/>
              </a:ext>
            </a:extLst>
          </p:cNvPr>
          <p:cNvSpPr txBox="1"/>
          <p:nvPr/>
        </p:nvSpPr>
        <p:spPr>
          <a:xfrm>
            <a:off x="2940725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6C9636F-941F-4E9B-9BCE-B6B949634D87}"/>
              </a:ext>
            </a:extLst>
          </p:cNvPr>
          <p:cNvSpPr txBox="1"/>
          <p:nvPr/>
        </p:nvSpPr>
        <p:spPr>
          <a:xfrm>
            <a:off x="424643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0BCECBD-6CFD-4A91-95E7-B2BD11BFE673}"/>
              </a:ext>
            </a:extLst>
          </p:cNvPr>
          <p:cNvSpPr txBox="1"/>
          <p:nvPr/>
        </p:nvSpPr>
        <p:spPr>
          <a:xfrm>
            <a:off x="11018150" y="4346749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β</a:t>
            </a:r>
            <a:r>
              <a:rPr lang="en-US" sz="1800" i="1" baseline="-25000" dirty="0"/>
              <a:t>1</a:t>
            </a:r>
            <a:r>
              <a:rPr lang="en-US" sz="1800" dirty="0"/>
              <a:t>(</a:t>
            </a:r>
            <a:r>
              <a:rPr lang="en-US" sz="1800" i="1" dirty="0"/>
              <a:t>3</a:t>
            </a:r>
            <a:r>
              <a:rPr lang="en-US" sz="1800" dirty="0"/>
              <a:t>) 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CEF8AE6-7261-4217-88CE-77030CB1D07D}"/>
              </a:ext>
            </a:extLst>
          </p:cNvPr>
          <p:cNvSpPr txBox="1"/>
          <p:nvPr/>
        </p:nvSpPr>
        <p:spPr>
          <a:xfrm>
            <a:off x="11018150" y="5838810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β</a:t>
            </a:r>
            <a:r>
              <a:rPr lang="en-US" sz="1800" i="1" baseline="-25000" dirty="0"/>
              <a:t>2</a:t>
            </a:r>
            <a:r>
              <a:rPr lang="en-US" sz="1800" dirty="0"/>
              <a:t>(</a:t>
            </a:r>
            <a:r>
              <a:rPr lang="en-US" sz="1800" i="1" dirty="0"/>
              <a:t>3</a:t>
            </a:r>
            <a:r>
              <a:rPr lang="en-US" sz="1800" dirty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406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4D8A6-E269-2C42-8352-DD77F3564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Algorithm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3CC8B4-6882-D043-A342-DD5C747F2B69}"/>
              </a:ext>
            </a:extLst>
          </p:cNvPr>
          <p:cNvSpPr txBox="1"/>
          <p:nvPr/>
        </p:nvSpPr>
        <p:spPr>
          <a:xfrm>
            <a:off x="1635014" y="2870253"/>
            <a:ext cx="856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Build a dynamic programming table for these calculations </a:t>
            </a:r>
          </a:p>
          <a:p>
            <a:pPr algn="ctr"/>
            <a:r>
              <a:rPr lang="en-US" sz="2400" dirty="0"/>
              <a:t>(or store these calculations in node/vertex objects; or in a list)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6C06491-0495-F04E-8BB6-E80A3D04BCCF}"/>
              </a:ext>
            </a:extLst>
          </p:cNvPr>
          <p:cNvCxnSpPr>
            <a:stCxn id="9" idx="6"/>
          </p:cNvCxnSpPr>
          <p:nvPr/>
        </p:nvCxnSpPr>
        <p:spPr>
          <a:xfrm>
            <a:off x="2227063" y="4910367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4B46E0AE-3D81-824A-B638-E0D0968C73E9}"/>
              </a:ext>
            </a:extLst>
          </p:cNvPr>
          <p:cNvSpPr/>
          <p:nvPr/>
        </p:nvSpPr>
        <p:spPr>
          <a:xfrm>
            <a:off x="228896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EC687BE-41F7-DD4E-BB83-AEF073F68C77}"/>
              </a:ext>
            </a:extLst>
          </p:cNvPr>
          <p:cNvSpPr/>
          <p:nvPr/>
        </p:nvSpPr>
        <p:spPr>
          <a:xfrm>
            <a:off x="153460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3533C77-FD74-214A-9385-93741CF72542}"/>
              </a:ext>
            </a:extLst>
          </p:cNvPr>
          <p:cNvSpPr/>
          <p:nvPr/>
        </p:nvSpPr>
        <p:spPr>
          <a:xfrm>
            <a:off x="153460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7585763-CD1A-404B-BF89-699BFB02E39B}"/>
              </a:ext>
            </a:extLst>
          </p:cNvPr>
          <p:cNvSpPr/>
          <p:nvPr/>
        </p:nvSpPr>
        <p:spPr>
          <a:xfrm>
            <a:off x="284031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3960322-80C6-2E4A-B1EF-891BAE22850F}"/>
              </a:ext>
            </a:extLst>
          </p:cNvPr>
          <p:cNvSpPr/>
          <p:nvPr/>
        </p:nvSpPr>
        <p:spPr>
          <a:xfrm>
            <a:off x="284031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66FECA7-0D5B-6B48-A1D2-4688446F43AD}"/>
              </a:ext>
            </a:extLst>
          </p:cNvPr>
          <p:cNvSpPr/>
          <p:nvPr/>
        </p:nvSpPr>
        <p:spPr>
          <a:xfrm>
            <a:off x="4146028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DAB76EE-1379-744B-9442-D8506D894148}"/>
              </a:ext>
            </a:extLst>
          </p:cNvPr>
          <p:cNvSpPr/>
          <p:nvPr/>
        </p:nvSpPr>
        <p:spPr>
          <a:xfrm>
            <a:off x="4146028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161C42D-D1C0-EF4A-928B-748E0EDE79D7}"/>
              </a:ext>
            </a:extLst>
          </p:cNvPr>
          <p:cNvSpPr/>
          <p:nvPr/>
        </p:nvSpPr>
        <p:spPr>
          <a:xfrm>
            <a:off x="5451737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73C79B1-97AC-F646-AF14-FA3C8621679A}"/>
              </a:ext>
            </a:extLst>
          </p:cNvPr>
          <p:cNvCxnSpPr>
            <a:stCxn id="8" idx="6"/>
            <a:endCxn id="9" idx="2"/>
          </p:cNvCxnSpPr>
          <p:nvPr/>
        </p:nvCxnSpPr>
        <p:spPr>
          <a:xfrm flipV="1">
            <a:off x="921353" y="4910368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BF2E1CE-C285-4F40-ADA5-FBE4263CC1B8}"/>
              </a:ext>
            </a:extLst>
          </p:cNvPr>
          <p:cNvCxnSpPr>
            <a:endCxn id="11" idx="2"/>
          </p:cNvCxnSpPr>
          <p:nvPr/>
        </p:nvCxnSpPr>
        <p:spPr>
          <a:xfrm>
            <a:off x="2227063" y="4910367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CE24B7D-46FC-8148-93EB-7692752B9867}"/>
              </a:ext>
            </a:extLst>
          </p:cNvPr>
          <p:cNvCxnSpPr>
            <a:stCxn id="11" idx="6"/>
            <a:endCxn id="13" idx="2"/>
          </p:cNvCxnSpPr>
          <p:nvPr/>
        </p:nvCxnSpPr>
        <p:spPr>
          <a:xfrm>
            <a:off x="3532773" y="4910367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7F6AAC4-358B-054F-AC1E-989E2A750822}"/>
              </a:ext>
            </a:extLst>
          </p:cNvPr>
          <p:cNvCxnSpPr>
            <a:stCxn id="13" idx="6"/>
            <a:endCxn id="15" idx="2"/>
          </p:cNvCxnSpPr>
          <p:nvPr/>
        </p:nvCxnSpPr>
        <p:spPr>
          <a:xfrm>
            <a:off x="4838483" y="4910368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F0F3EDF-2F52-2341-A82F-6C4ED121E6A2}"/>
              </a:ext>
            </a:extLst>
          </p:cNvPr>
          <p:cNvCxnSpPr>
            <a:stCxn id="8" idx="6"/>
            <a:endCxn id="10" idx="2"/>
          </p:cNvCxnSpPr>
          <p:nvPr/>
        </p:nvCxnSpPr>
        <p:spPr>
          <a:xfrm>
            <a:off x="921353" y="5293437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8A58791-B30F-A74B-81D3-79D831541761}"/>
              </a:ext>
            </a:extLst>
          </p:cNvPr>
          <p:cNvCxnSpPr>
            <a:stCxn id="10" idx="6"/>
            <a:endCxn id="12" idx="2"/>
          </p:cNvCxnSpPr>
          <p:nvPr/>
        </p:nvCxnSpPr>
        <p:spPr>
          <a:xfrm>
            <a:off x="2227063" y="576888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C312991-1522-5A4F-BCBE-E862DA2ADD67}"/>
              </a:ext>
            </a:extLst>
          </p:cNvPr>
          <p:cNvCxnSpPr>
            <a:stCxn id="14" idx="6"/>
            <a:endCxn id="15" idx="2"/>
          </p:cNvCxnSpPr>
          <p:nvPr/>
        </p:nvCxnSpPr>
        <p:spPr>
          <a:xfrm flipV="1">
            <a:off x="4838483" y="5293437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16A551F-CF07-C545-BB16-D05DFB2A92F6}"/>
              </a:ext>
            </a:extLst>
          </p:cNvPr>
          <p:cNvCxnSpPr>
            <a:stCxn id="10" idx="6"/>
            <a:endCxn id="11" idx="2"/>
          </p:cNvCxnSpPr>
          <p:nvPr/>
        </p:nvCxnSpPr>
        <p:spPr>
          <a:xfrm flipV="1">
            <a:off x="2227063" y="4910367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A1BC6A1-0D51-C440-9715-5F797165C2A6}"/>
              </a:ext>
            </a:extLst>
          </p:cNvPr>
          <p:cNvCxnSpPr>
            <a:stCxn id="11" idx="6"/>
            <a:endCxn id="14" idx="2"/>
          </p:cNvCxnSpPr>
          <p:nvPr/>
        </p:nvCxnSpPr>
        <p:spPr>
          <a:xfrm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7A0948C-22DB-0949-9485-A0B3E62C7564}"/>
              </a:ext>
            </a:extLst>
          </p:cNvPr>
          <p:cNvCxnSpPr>
            <a:stCxn id="12" idx="6"/>
            <a:endCxn id="13" idx="2"/>
          </p:cNvCxnSpPr>
          <p:nvPr/>
        </p:nvCxnSpPr>
        <p:spPr>
          <a:xfrm flipV="1"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7033811-D3AD-3B4C-8424-5E5B3C1329F9}"/>
              </a:ext>
            </a:extLst>
          </p:cNvPr>
          <p:cNvCxnSpPr>
            <a:stCxn id="12" idx="6"/>
            <a:endCxn id="14" idx="2"/>
          </p:cNvCxnSpPr>
          <p:nvPr/>
        </p:nvCxnSpPr>
        <p:spPr>
          <a:xfrm>
            <a:off x="3532773" y="5768885"/>
            <a:ext cx="613255" cy="0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8" name="Table 27">
                <a:extLst>
                  <a:ext uri="{FF2B5EF4-FFF2-40B4-BE49-F238E27FC236}">
                    <a16:creationId xmlns:a16="http://schemas.microsoft.com/office/drawing/2014/main" id="{7FA4389C-8EAC-404F-9E49-1BE9B5A432E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823035"/>
                  </p:ext>
                </p:extLst>
              </p:nvPr>
            </p:nvGraphicFramePr>
            <p:xfrm>
              <a:off x="6801166" y="4737176"/>
              <a:ext cx="5197436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1∗0.4∗0.6+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8" name="Table 27">
                <a:extLst>
                  <a:ext uri="{FF2B5EF4-FFF2-40B4-BE49-F238E27FC236}">
                    <a16:creationId xmlns:a16="http://schemas.microsoft.com/office/drawing/2014/main" id="{7FA4389C-8EAC-404F-9E49-1BE9B5A432E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823035"/>
                  </p:ext>
                </p:extLst>
              </p:nvPr>
            </p:nvGraphicFramePr>
            <p:xfrm>
              <a:off x="6801166" y="4737176"/>
              <a:ext cx="5197436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939" t="-108197" r="-202347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108197" r="-101402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08" t="-108197" r="-1878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939" t="-208197" r="-202347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208197" r="-101402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08" t="-208197" r="-1878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FFC0933-92D4-FF45-AD44-B31CE06717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2773" y="1395510"/>
            <a:ext cx="5346700" cy="13462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11DFBAEB-2C21-4D86-A8D8-AF96FDDD1939}"/>
              </a:ext>
            </a:extLst>
          </p:cNvPr>
          <p:cNvSpPr txBox="1"/>
          <p:nvPr/>
        </p:nvSpPr>
        <p:spPr>
          <a:xfrm>
            <a:off x="163501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31818F-6442-4DE5-880A-E2626878CD41}"/>
              </a:ext>
            </a:extLst>
          </p:cNvPr>
          <p:cNvSpPr txBox="1"/>
          <p:nvPr/>
        </p:nvSpPr>
        <p:spPr>
          <a:xfrm>
            <a:off x="2940725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6C9636F-941F-4E9B-9BCE-B6B949634D87}"/>
              </a:ext>
            </a:extLst>
          </p:cNvPr>
          <p:cNvSpPr txBox="1"/>
          <p:nvPr/>
        </p:nvSpPr>
        <p:spPr>
          <a:xfrm>
            <a:off x="424643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D3B7C42-98C7-49AE-A2E6-4C04C8EE326F}"/>
              </a:ext>
            </a:extLst>
          </p:cNvPr>
          <p:cNvSpPr txBox="1"/>
          <p:nvPr/>
        </p:nvSpPr>
        <p:spPr>
          <a:xfrm>
            <a:off x="9712441" y="4346749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β</a:t>
            </a:r>
            <a:r>
              <a:rPr lang="en-US" sz="1800" i="1" baseline="-25000" dirty="0"/>
              <a:t>1</a:t>
            </a:r>
            <a:r>
              <a:rPr lang="en-US" sz="1800" dirty="0"/>
              <a:t>(</a:t>
            </a:r>
            <a:r>
              <a:rPr lang="en-US" sz="1800" i="1" dirty="0"/>
              <a:t>2</a:t>
            </a:r>
            <a:r>
              <a:rPr lang="en-US" sz="1800" dirty="0"/>
              <a:t>) 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161A98-23BF-4580-A65D-5486E7657E17}"/>
              </a:ext>
            </a:extLst>
          </p:cNvPr>
          <p:cNvSpPr txBox="1"/>
          <p:nvPr/>
        </p:nvSpPr>
        <p:spPr>
          <a:xfrm>
            <a:off x="11018150" y="4346749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β</a:t>
            </a:r>
            <a:r>
              <a:rPr lang="en-US" sz="1800" i="1" baseline="-25000" dirty="0"/>
              <a:t>1</a:t>
            </a:r>
            <a:r>
              <a:rPr lang="en-US" sz="1800" dirty="0"/>
              <a:t>(</a:t>
            </a:r>
            <a:r>
              <a:rPr lang="en-US" sz="1800" i="1" dirty="0"/>
              <a:t>3</a:t>
            </a:r>
            <a:r>
              <a:rPr lang="en-US" sz="1800" dirty="0"/>
              <a:t>) 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5F136EC-C70C-4C1B-AEFA-EB0EE5788BD8}"/>
              </a:ext>
            </a:extLst>
          </p:cNvPr>
          <p:cNvSpPr txBox="1"/>
          <p:nvPr/>
        </p:nvSpPr>
        <p:spPr>
          <a:xfrm>
            <a:off x="11018150" y="5838810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β</a:t>
            </a:r>
            <a:r>
              <a:rPr lang="en-US" sz="1800" i="1" baseline="-25000" dirty="0"/>
              <a:t>2</a:t>
            </a:r>
            <a:r>
              <a:rPr lang="en-US" sz="1800" dirty="0"/>
              <a:t>(</a:t>
            </a:r>
            <a:r>
              <a:rPr lang="en-US" sz="1800" i="1" dirty="0"/>
              <a:t>3</a:t>
            </a:r>
            <a:r>
              <a:rPr lang="en-US" sz="1800" dirty="0"/>
              <a:t>) 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E5BFB15-317E-4540-A4D3-2839C28F9CD3}"/>
              </a:ext>
            </a:extLst>
          </p:cNvPr>
          <p:cNvSpPr txBox="1"/>
          <p:nvPr/>
        </p:nvSpPr>
        <p:spPr>
          <a:xfrm>
            <a:off x="3940628" y="3581367"/>
            <a:ext cx="44357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/>
              <a:t>e</a:t>
            </a:r>
            <a:r>
              <a:rPr lang="en-US" sz="1800" i="1" baseline="-25000" dirty="0"/>
              <a:t>1</a:t>
            </a:r>
            <a:r>
              <a:rPr lang="en-US" sz="1800" dirty="0"/>
              <a:t>(3) = 0.4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A1BB090-7C52-4005-903A-C118074BC4C7}"/>
                  </a:ext>
                </a:extLst>
              </p:cNvPr>
              <p:cNvSpPr txBox="1"/>
              <p:nvPr/>
            </p:nvSpPr>
            <p:spPr>
              <a:xfrm>
                <a:off x="3364736" y="4430207"/>
                <a:ext cx="707571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</m:oMath>
                </a14:m>
                <a:r>
                  <a:rPr lang="en-US" dirty="0"/>
                  <a:t>= 0.6 </a:t>
                </a:r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A1BB090-7C52-4005-903A-C118074BC4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4736" y="4430207"/>
                <a:ext cx="7075714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5116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4D8A6-E269-2C42-8352-DD77F3564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Algorithm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3CC8B4-6882-D043-A342-DD5C747F2B69}"/>
              </a:ext>
            </a:extLst>
          </p:cNvPr>
          <p:cNvSpPr txBox="1"/>
          <p:nvPr/>
        </p:nvSpPr>
        <p:spPr>
          <a:xfrm>
            <a:off x="1635014" y="2870253"/>
            <a:ext cx="856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Build a dynamic programming table for these calculations </a:t>
            </a:r>
          </a:p>
          <a:p>
            <a:pPr algn="ctr"/>
            <a:r>
              <a:rPr lang="en-US" sz="2400" dirty="0"/>
              <a:t>(or store these calculations in node/vertex objects; or in a list)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6C06491-0495-F04E-8BB6-E80A3D04BCCF}"/>
              </a:ext>
            </a:extLst>
          </p:cNvPr>
          <p:cNvCxnSpPr>
            <a:stCxn id="9" idx="6"/>
          </p:cNvCxnSpPr>
          <p:nvPr/>
        </p:nvCxnSpPr>
        <p:spPr>
          <a:xfrm>
            <a:off x="2227063" y="4910367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4B46E0AE-3D81-824A-B638-E0D0968C73E9}"/>
              </a:ext>
            </a:extLst>
          </p:cNvPr>
          <p:cNvSpPr/>
          <p:nvPr/>
        </p:nvSpPr>
        <p:spPr>
          <a:xfrm>
            <a:off x="228896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EC687BE-41F7-DD4E-BB83-AEF073F68C77}"/>
              </a:ext>
            </a:extLst>
          </p:cNvPr>
          <p:cNvSpPr/>
          <p:nvPr/>
        </p:nvSpPr>
        <p:spPr>
          <a:xfrm>
            <a:off x="153460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3533C77-FD74-214A-9385-93741CF72542}"/>
              </a:ext>
            </a:extLst>
          </p:cNvPr>
          <p:cNvSpPr/>
          <p:nvPr/>
        </p:nvSpPr>
        <p:spPr>
          <a:xfrm>
            <a:off x="153460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7585763-CD1A-404B-BF89-699BFB02E39B}"/>
              </a:ext>
            </a:extLst>
          </p:cNvPr>
          <p:cNvSpPr/>
          <p:nvPr/>
        </p:nvSpPr>
        <p:spPr>
          <a:xfrm>
            <a:off x="284031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3960322-80C6-2E4A-B1EF-891BAE22850F}"/>
              </a:ext>
            </a:extLst>
          </p:cNvPr>
          <p:cNvSpPr/>
          <p:nvPr/>
        </p:nvSpPr>
        <p:spPr>
          <a:xfrm>
            <a:off x="284031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66FECA7-0D5B-6B48-A1D2-4688446F43AD}"/>
              </a:ext>
            </a:extLst>
          </p:cNvPr>
          <p:cNvSpPr/>
          <p:nvPr/>
        </p:nvSpPr>
        <p:spPr>
          <a:xfrm>
            <a:off x="4146028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DAB76EE-1379-744B-9442-D8506D894148}"/>
              </a:ext>
            </a:extLst>
          </p:cNvPr>
          <p:cNvSpPr/>
          <p:nvPr/>
        </p:nvSpPr>
        <p:spPr>
          <a:xfrm>
            <a:off x="4146028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161C42D-D1C0-EF4A-928B-748E0EDE79D7}"/>
              </a:ext>
            </a:extLst>
          </p:cNvPr>
          <p:cNvSpPr/>
          <p:nvPr/>
        </p:nvSpPr>
        <p:spPr>
          <a:xfrm>
            <a:off x="5451737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73C79B1-97AC-F646-AF14-FA3C8621679A}"/>
              </a:ext>
            </a:extLst>
          </p:cNvPr>
          <p:cNvCxnSpPr>
            <a:stCxn id="8" idx="6"/>
            <a:endCxn id="9" idx="2"/>
          </p:cNvCxnSpPr>
          <p:nvPr/>
        </p:nvCxnSpPr>
        <p:spPr>
          <a:xfrm flipV="1">
            <a:off x="921353" y="4910368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BF2E1CE-C285-4F40-ADA5-FBE4263CC1B8}"/>
              </a:ext>
            </a:extLst>
          </p:cNvPr>
          <p:cNvCxnSpPr>
            <a:endCxn id="11" idx="2"/>
          </p:cNvCxnSpPr>
          <p:nvPr/>
        </p:nvCxnSpPr>
        <p:spPr>
          <a:xfrm>
            <a:off x="2227063" y="4910367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CE24B7D-46FC-8148-93EB-7692752B9867}"/>
              </a:ext>
            </a:extLst>
          </p:cNvPr>
          <p:cNvCxnSpPr>
            <a:stCxn id="11" idx="6"/>
            <a:endCxn id="13" idx="2"/>
          </p:cNvCxnSpPr>
          <p:nvPr/>
        </p:nvCxnSpPr>
        <p:spPr>
          <a:xfrm>
            <a:off x="3532773" y="4910367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7F6AAC4-358B-054F-AC1E-989E2A750822}"/>
              </a:ext>
            </a:extLst>
          </p:cNvPr>
          <p:cNvCxnSpPr>
            <a:stCxn id="13" idx="6"/>
            <a:endCxn id="15" idx="2"/>
          </p:cNvCxnSpPr>
          <p:nvPr/>
        </p:nvCxnSpPr>
        <p:spPr>
          <a:xfrm>
            <a:off x="4838483" y="4910368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F0F3EDF-2F52-2341-A82F-6C4ED121E6A2}"/>
              </a:ext>
            </a:extLst>
          </p:cNvPr>
          <p:cNvCxnSpPr>
            <a:stCxn id="8" idx="6"/>
            <a:endCxn id="10" idx="2"/>
          </p:cNvCxnSpPr>
          <p:nvPr/>
        </p:nvCxnSpPr>
        <p:spPr>
          <a:xfrm>
            <a:off x="921353" y="5293437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8A58791-B30F-A74B-81D3-79D831541761}"/>
              </a:ext>
            </a:extLst>
          </p:cNvPr>
          <p:cNvCxnSpPr>
            <a:stCxn id="10" idx="6"/>
            <a:endCxn id="12" idx="2"/>
          </p:cNvCxnSpPr>
          <p:nvPr/>
        </p:nvCxnSpPr>
        <p:spPr>
          <a:xfrm>
            <a:off x="2227063" y="576888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C312991-1522-5A4F-BCBE-E862DA2ADD67}"/>
              </a:ext>
            </a:extLst>
          </p:cNvPr>
          <p:cNvCxnSpPr>
            <a:stCxn id="14" idx="6"/>
            <a:endCxn id="15" idx="2"/>
          </p:cNvCxnSpPr>
          <p:nvPr/>
        </p:nvCxnSpPr>
        <p:spPr>
          <a:xfrm flipV="1">
            <a:off x="4838483" y="5293437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16A551F-CF07-C545-BB16-D05DFB2A92F6}"/>
              </a:ext>
            </a:extLst>
          </p:cNvPr>
          <p:cNvCxnSpPr>
            <a:stCxn id="10" idx="6"/>
            <a:endCxn id="11" idx="2"/>
          </p:cNvCxnSpPr>
          <p:nvPr/>
        </p:nvCxnSpPr>
        <p:spPr>
          <a:xfrm flipV="1">
            <a:off x="2227063" y="4910367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A1BC6A1-0D51-C440-9715-5F797165C2A6}"/>
              </a:ext>
            </a:extLst>
          </p:cNvPr>
          <p:cNvCxnSpPr>
            <a:stCxn id="11" idx="6"/>
            <a:endCxn id="14" idx="2"/>
          </p:cNvCxnSpPr>
          <p:nvPr/>
        </p:nvCxnSpPr>
        <p:spPr>
          <a:xfrm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7A0948C-22DB-0949-9485-A0B3E62C7564}"/>
              </a:ext>
            </a:extLst>
          </p:cNvPr>
          <p:cNvCxnSpPr>
            <a:stCxn id="12" idx="6"/>
            <a:endCxn id="13" idx="2"/>
          </p:cNvCxnSpPr>
          <p:nvPr/>
        </p:nvCxnSpPr>
        <p:spPr>
          <a:xfrm flipV="1"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7033811-D3AD-3B4C-8424-5E5B3C1329F9}"/>
              </a:ext>
            </a:extLst>
          </p:cNvPr>
          <p:cNvCxnSpPr>
            <a:stCxn id="12" idx="6"/>
            <a:endCxn id="14" idx="2"/>
          </p:cNvCxnSpPr>
          <p:nvPr/>
        </p:nvCxnSpPr>
        <p:spPr>
          <a:xfrm>
            <a:off x="3532773" y="5768885"/>
            <a:ext cx="613255" cy="0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8" name="Table 27">
                <a:extLst>
                  <a:ext uri="{FF2B5EF4-FFF2-40B4-BE49-F238E27FC236}">
                    <a16:creationId xmlns:a16="http://schemas.microsoft.com/office/drawing/2014/main" id="{7FA4389C-8EAC-404F-9E49-1BE9B5A432E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801166" y="4737176"/>
              <a:ext cx="5197436" cy="1198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054361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544357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1∗0.4∗0.6+</m:t>
                                </m:r>
                              </m:oMath>
                            </m:oMathPara>
                          </a14:m>
                          <a:endParaRPr lang="en-US" sz="1200" b="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1∗0.1∗0.4=0.28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8" name="Table 27">
                <a:extLst>
                  <a:ext uri="{FF2B5EF4-FFF2-40B4-BE49-F238E27FC236}">
                    <a16:creationId xmlns:a16="http://schemas.microsoft.com/office/drawing/2014/main" id="{7FA4389C-8EAC-404F-9E49-1BE9B5A432E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801166" y="4737176"/>
              <a:ext cx="5197436" cy="1198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054361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544357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24277" t="-88000" r="-272254" b="-1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2756" t="-88000" r="-85433" b="-1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08" t="-88000" r="-1878" b="-101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24277" t="-231148" r="-272254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2756" t="-231148" r="-85433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08" t="-231148" r="-1878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FFC0933-92D4-FF45-AD44-B31CE06717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2773" y="1395510"/>
            <a:ext cx="5346700" cy="13462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11DFBAEB-2C21-4D86-A8D8-AF96FDDD1939}"/>
              </a:ext>
            </a:extLst>
          </p:cNvPr>
          <p:cNvSpPr txBox="1"/>
          <p:nvPr/>
        </p:nvSpPr>
        <p:spPr>
          <a:xfrm>
            <a:off x="163501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31818F-6442-4DE5-880A-E2626878CD41}"/>
              </a:ext>
            </a:extLst>
          </p:cNvPr>
          <p:cNvSpPr txBox="1"/>
          <p:nvPr/>
        </p:nvSpPr>
        <p:spPr>
          <a:xfrm>
            <a:off x="2940725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6C9636F-941F-4E9B-9BCE-B6B949634D87}"/>
              </a:ext>
            </a:extLst>
          </p:cNvPr>
          <p:cNvSpPr txBox="1"/>
          <p:nvPr/>
        </p:nvSpPr>
        <p:spPr>
          <a:xfrm>
            <a:off x="424643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E5BFB15-317E-4540-A4D3-2839C28F9CD3}"/>
              </a:ext>
            </a:extLst>
          </p:cNvPr>
          <p:cNvSpPr txBox="1"/>
          <p:nvPr/>
        </p:nvSpPr>
        <p:spPr>
          <a:xfrm>
            <a:off x="3940628" y="3581367"/>
            <a:ext cx="44357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/>
              <a:t>e</a:t>
            </a:r>
            <a:r>
              <a:rPr lang="en-US" sz="1800" i="1" baseline="-25000" dirty="0"/>
              <a:t>1</a:t>
            </a:r>
            <a:r>
              <a:rPr lang="en-US" sz="1800" dirty="0"/>
              <a:t>(3) = 0.4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A1BB090-7C52-4005-903A-C118074BC4C7}"/>
                  </a:ext>
                </a:extLst>
              </p:cNvPr>
              <p:cNvSpPr txBox="1"/>
              <p:nvPr/>
            </p:nvSpPr>
            <p:spPr>
              <a:xfrm>
                <a:off x="3364736" y="4430207"/>
                <a:ext cx="42988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</m:oMath>
                </a14:m>
                <a:r>
                  <a:rPr lang="en-US" dirty="0"/>
                  <a:t>= 0.6 </a:t>
                </a:r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A1BB090-7C52-4005-903A-C118074BC4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4736" y="4430207"/>
                <a:ext cx="4298807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373FD8C-5352-4195-AF86-B3C21E33AD2C}"/>
                  </a:ext>
                </a:extLst>
              </p:cNvPr>
              <p:cNvSpPr txBox="1"/>
              <p:nvPr/>
            </p:nvSpPr>
            <p:spPr>
              <a:xfrm rot="3235003">
                <a:off x="3390805" y="5277824"/>
                <a:ext cx="151044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</m:oMath>
                </a14:m>
                <a:r>
                  <a:rPr lang="en-US" dirty="0"/>
                  <a:t>= 0.4 </a:t>
                </a:r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373FD8C-5352-4195-AF86-B3C21E33A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235003">
                <a:off x="3390805" y="5277824"/>
                <a:ext cx="151044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6DA7DDAC-6DFB-478B-9702-93822CD8B33C}"/>
              </a:ext>
            </a:extLst>
          </p:cNvPr>
          <p:cNvSpPr txBox="1"/>
          <p:nvPr/>
        </p:nvSpPr>
        <p:spPr>
          <a:xfrm>
            <a:off x="3900206" y="6115790"/>
            <a:ext cx="11377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/>
              <a:t>e</a:t>
            </a:r>
            <a:r>
              <a:rPr lang="en-US" sz="1800" i="1" baseline="-25000" dirty="0"/>
              <a:t>2</a:t>
            </a:r>
            <a:r>
              <a:rPr lang="en-US" sz="1800" dirty="0"/>
              <a:t>(3) = 0.1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B14A489-5479-4CE6-A3BD-EAD8F1E970BC}"/>
              </a:ext>
            </a:extLst>
          </p:cNvPr>
          <p:cNvSpPr txBox="1"/>
          <p:nvPr/>
        </p:nvSpPr>
        <p:spPr>
          <a:xfrm>
            <a:off x="9581809" y="4346749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β</a:t>
            </a:r>
            <a:r>
              <a:rPr lang="en-US" sz="1800" i="1" baseline="-25000" dirty="0"/>
              <a:t>1</a:t>
            </a:r>
            <a:r>
              <a:rPr lang="en-US" sz="1800" dirty="0"/>
              <a:t>(</a:t>
            </a:r>
            <a:r>
              <a:rPr lang="en-US" sz="1800" i="1" dirty="0"/>
              <a:t>2</a:t>
            </a:r>
            <a:r>
              <a:rPr lang="en-US" sz="1800" dirty="0"/>
              <a:t>) </a:t>
            </a:r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A5618C9-A9E2-4741-AE57-E9B798DC9457}"/>
              </a:ext>
            </a:extLst>
          </p:cNvPr>
          <p:cNvSpPr txBox="1"/>
          <p:nvPr/>
        </p:nvSpPr>
        <p:spPr>
          <a:xfrm>
            <a:off x="11018150" y="4346749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β</a:t>
            </a:r>
            <a:r>
              <a:rPr lang="en-US" sz="1800" i="1" baseline="-25000" dirty="0"/>
              <a:t>1</a:t>
            </a:r>
            <a:r>
              <a:rPr lang="en-US" sz="1800" dirty="0"/>
              <a:t>(</a:t>
            </a:r>
            <a:r>
              <a:rPr lang="en-US" sz="1800" i="1" dirty="0"/>
              <a:t>3</a:t>
            </a:r>
            <a:r>
              <a:rPr lang="en-US" sz="1800" dirty="0"/>
              <a:t>) </a:t>
            </a:r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AC2D3CE-F104-4CD4-BBFF-01F694096C2D}"/>
              </a:ext>
            </a:extLst>
          </p:cNvPr>
          <p:cNvSpPr txBox="1"/>
          <p:nvPr/>
        </p:nvSpPr>
        <p:spPr>
          <a:xfrm>
            <a:off x="11018150" y="5936784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β</a:t>
            </a:r>
            <a:r>
              <a:rPr lang="en-US" sz="1800" i="1" baseline="-25000" dirty="0"/>
              <a:t>2</a:t>
            </a:r>
            <a:r>
              <a:rPr lang="en-US" sz="1800" dirty="0"/>
              <a:t>(</a:t>
            </a:r>
            <a:r>
              <a:rPr lang="en-US" sz="1800" i="1" dirty="0"/>
              <a:t>3</a:t>
            </a:r>
            <a:r>
              <a:rPr lang="en-US" sz="1800" dirty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564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4D8A6-E269-2C42-8352-DD77F3564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Algorithm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3CC8B4-6882-D043-A342-DD5C747F2B69}"/>
              </a:ext>
            </a:extLst>
          </p:cNvPr>
          <p:cNvSpPr txBox="1"/>
          <p:nvPr/>
        </p:nvSpPr>
        <p:spPr>
          <a:xfrm>
            <a:off x="1635014" y="2870253"/>
            <a:ext cx="856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Build a dynamic programming table for these calculations </a:t>
            </a:r>
          </a:p>
          <a:p>
            <a:pPr algn="ctr"/>
            <a:r>
              <a:rPr lang="en-US" sz="2400" dirty="0"/>
              <a:t>(or store these calculations in node/vertex objects; or in a list)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6C06491-0495-F04E-8BB6-E80A3D04BCCF}"/>
              </a:ext>
            </a:extLst>
          </p:cNvPr>
          <p:cNvCxnSpPr>
            <a:stCxn id="9" idx="6"/>
          </p:cNvCxnSpPr>
          <p:nvPr/>
        </p:nvCxnSpPr>
        <p:spPr>
          <a:xfrm>
            <a:off x="2227063" y="4910367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4B46E0AE-3D81-824A-B638-E0D0968C73E9}"/>
              </a:ext>
            </a:extLst>
          </p:cNvPr>
          <p:cNvSpPr/>
          <p:nvPr/>
        </p:nvSpPr>
        <p:spPr>
          <a:xfrm>
            <a:off x="228896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EC687BE-41F7-DD4E-BB83-AEF073F68C77}"/>
              </a:ext>
            </a:extLst>
          </p:cNvPr>
          <p:cNvSpPr/>
          <p:nvPr/>
        </p:nvSpPr>
        <p:spPr>
          <a:xfrm>
            <a:off x="153460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3533C77-FD74-214A-9385-93741CF72542}"/>
              </a:ext>
            </a:extLst>
          </p:cNvPr>
          <p:cNvSpPr/>
          <p:nvPr/>
        </p:nvSpPr>
        <p:spPr>
          <a:xfrm>
            <a:off x="153460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7585763-CD1A-404B-BF89-699BFB02E39B}"/>
              </a:ext>
            </a:extLst>
          </p:cNvPr>
          <p:cNvSpPr/>
          <p:nvPr/>
        </p:nvSpPr>
        <p:spPr>
          <a:xfrm>
            <a:off x="284031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3960322-80C6-2E4A-B1EF-891BAE22850F}"/>
              </a:ext>
            </a:extLst>
          </p:cNvPr>
          <p:cNvSpPr/>
          <p:nvPr/>
        </p:nvSpPr>
        <p:spPr>
          <a:xfrm>
            <a:off x="284031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66FECA7-0D5B-6B48-A1D2-4688446F43AD}"/>
              </a:ext>
            </a:extLst>
          </p:cNvPr>
          <p:cNvSpPr/>
          <p:nvPr/>
        </p:nvSpPr>
        <p:spPr>
          <a:xfrm>
            <a:off x="4146028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DAB76EE-1379-744B-9442-D8506D894148}"/>
              </a:ext>
            </a:extLst>
          </p:cNvPr>
          <p:cNvSpPr/>
          <p:nvPr/>
        </p:nvSpPr>
        <p:spPr>
          <a:xfrm>
            <a:off x="4146028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161C42D-D1C0-EF4A-928B-748E0EDE79D7}"/>
              </a:ext>
            </a:extLst>
          </p:cNvPr>
          <p:cNvSpPr/>
          <p:nvPr/>
        </p:nvSpPr>
        <p:spPr>
          <a:xfrm>
            <a:off x="5451737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73C79B1-97AC-F646-AF14-FA3C8621679A}"/>
              </a:ext>
            </a:extLst>
          </p:cNvPr>
          <p:cNvCxnSpPr>
            <a:stCxn id="8" idx="6"/>
            <a:endCxn id="9" idx="2"/>
          </p:cNvCxnSpPr>
          <p:nvPr/>
        </p:nvCxnSpPr>
        <p:spPr>
          <a:xfrm flipV="1">
            <a:off x="921353" y="4910368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BF2E1CE-C285-4F40-ADA5-FBE4263CC1B8}"/>
              </a:ext>
            </a:extLst>
          </p:cNvPr>
          <p:cNvCxnSpPr>
            <a:endCxn id="11" idx="2"/>
          </p:cNvCxnSpPr>
          <p:nvPr/>
        </p:nvCxnSpPr>
        <p:spPr>
          <a:xfrm>
            <a:off x="2227063" y="4910367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CE24B7D-46FC-8148-93EB-7692752B9867}"/>
              </a:ext>
            </a:extLst>
          </p:cNvPr>
          <p:cNvCxnSpPr>
            <a:stCxn id="11" idx="6"/>
            <a:endCxn id="13" idx="2"/>
          </p:cNvCxnSpPr>
          <p:nvPr/>
        </p:nvCxnSpPr>
        <p:spPr>
          <a:xfrm>
            <a:off x="3532773" y="4910367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7F6AAC4-358B-054F-AC1E-989E2A750822}"/>
              </a:ext>
            </a:extLst>
          </p:cNvPr>
          <p:cNvCxnSpPr>
            <a:stCxn id="13" idx="6"/>
            <a:endCxn id="15" idx="2"/>
          </p:cNvCxnSpPr>
          <p:nvPr/>
        </p:nvCxnSpPr>
        <p:spPr>
          <a:xfrm>
            <a:off x="4838483" y="4910368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F0F3EDF-2F52-2341-A82F-6C4ED121E6A2}"/>
              </a:ext>
            </a:extLst>
          </p:cNvPr>
          <p:cNvCxnSpPr>
            <a:stCxn id="8" idx="6"/>
            <a:endCxn id="10" idx="2"/>
          </p:cNvCxnSpPr>
          <p:nvPr/>
        </p:nvCxnSpPr>
        <p:spPr>
          <a:xfrm>
            <a:off x="921353" y="5293437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8A58791-B30F-A74B-81D3-79D831541761}"/>
              </a:ext>
            </a:extLst>
          </p:cNvPr>
          <p:cNvCxnSpPr>
            <a:stCxn id="10" idx="6"/>
            <a:endCxn id="12" idx="2"/>
          </p:cNvCxnSpPr>
          <p:nvPr/>
        </p:nvCxnSpPr>
        <p:spPr>
          <a:xfrm>
            <a:off x="2227063" y="576888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C312991-1522-5A4F-BCBE-E862DA2ADD67}"/>
              </a:ext>
            </a:extLst>
          </p:cNvPr>
          <p:cNvCxnSpPr>
            <a:stCxn id="14" idx="6"/>
            <a:endCxn id="15" idx="2"/>
          </p:cNvCxnSpPr>
          <p:nvPr/>
        </p:nvCxnSpPr>
        <p:spPr>
          <a:xfrm flipV="1">
            <a:off x="4838483" y="5293437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16A551F-CF07-C545-BB16-D05DFB2A92F6}"/>
              </a:ext>
            </a:extLst>
          </p:cNvPr>
          <p:cNvCxnSpPr>
            <a:stCxn id="10" idx="6"/>
            <a:endCxn id="11" idx="2"/>
          </p:cNvCxnSpPr>
          <p:nvPr/>
        </p:nvCxnSpPr>
        <p:spPr>
          <a:xfrm flipV="1">
            <a:off x="2227063" y="4910367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A1BC6A1-0D51-C440-9715-5F797165C2A6}"/>
              </a:ext>
            </a:extLst>
          </p:cNvPr>
          <p:cNvCxnSpPr>
            <a:stCxn id="11" idx="6"/>
            <a:endCxn id="14" idx="2"/>
          </p:cNvCxnSpPr>
          <p:nvPr/>
        </p:nvCxnSpPr>
        <p:spPr>
          <a:xfrm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7A0948C-22DB-0949-9485-A0B3E62C7564}"/>
              </a:ext>
            </a:extLst>
          </p:cNvPr>
          <p:cNvCxnSpPr>
            <a:stCxn id="12" idx="6"/>
            <a:endCxn id="13" idx="2"/>
          </p:cNvCxnSpPr>
          <p:nvPr/>
        </p:nvCxnSpPr>
        <p:spPr>
          <a:xfrm flipV="1"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7033811-D3AD-3B4C-8424-5E5B3C1329F9}"/>
              </a:ext>
            </a:extLst>
          </p:cNvPr>
          <p:cNvCxnSpPr>
            <a:stCxn id="12" idx="6"/>
            <a:endCxn id="14" idx="2"/>
          </p:cNvCxnSpPr>
          <p:nvPr/>
        </p:nvCxnSpPr>
        <p:spPr>
          <a:xfrm>
            <a:off x="3532773" y="5768885"/>
            <a:ext cx="613255" cy="0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8" name="Table 27">
                <a:extLst>
                  <a:ext uri="{FF2B5EF4-FFF2-40B4-BE49-F238E27FC236}">
                    <a16:creationId xmlns:a16="http://schemas.microsoft.com/office/drawing/2014/main" id="{7FA4389C-8EAC-404F-9E49-1BE9B5A432E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4250601"/>
                  </p:ext>
                </p:extLst>
              </p:nvPr>
            </p:nvGraphicFramePr>
            <p:xfrm>
              <a:off x="6801166" y="4737176"/>
              <a:ext cx="5197436" cy="1198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054361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544357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1∗0.4∗0.6+</m:t>
                                </m:r>
                              </m:oMath>
                            </m:oMathPara>
                          </a14:m>
                          <a:endParaRPr lang="en-US" sz="1200" b="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1∗0.1∗0.4=0.28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1∗0.4∗0.5+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8" name="Table 27">
                <a:extLst>
                  <a:ext uri="{FF2B5EF4-FFF2-40B4-BE49-F238E27FC236}">
                    <a16:creationId xmlns:a16="http://schemas.microsoft.com/office/drawing/2014/main" id="{7FA4389C-8EAC-404F-9E49-1BE9B5A432E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4250601"/>
                  </p:ext>
                </p:extLst>
              </p:nvPr>
            </p:nvGraphicFramePr>
            <p:xfrm>
              <a:off x="6801166" y="4737176"/>
              <a:ext cx="5197436" cy="1198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054361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544357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24277" t="-88000" r="-272254" b="-1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2756" t="-88000" r="-85433" b="-1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08" t="-88000" r="-1878" b="-101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24277" t="-231148" r="-272254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2756" t="-231148" r="-85433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08" t="-231148" r="-1878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FFC0933-92D4-FF45-AD44-B31CE06717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2773" y="1395510"/>
            <a:ext cx="5346700" cy="13462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11DFBAEB-2C21-4D86-A8D8-AF96FDDD1939}"/>
              </a:ext>
            </a:extLst>
          </p:cNvPr>
          <p:cNvSpPr txBox="1"/>
          <p:nvPr/>
        </p:nvSpPr>
        <p:spPr>
          <a:xfrm>
            <a:off x="163501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31818F-6442-4DE5-880A-E2626878CD41}"/>
              </a:ext>
            </a:extLst>
          </p:cNvPr>
          <p:cNvSpPr txBox="1"/>
          <p:nvPr/>
        </p:nvSpPr>
        <p:spPr>
          <a:xfrm>
            <a:off x="2940725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6C9636F-941F-4E9B-9BCE-B6B949634D87}"/>
              </a:ext>
            </a:extLst>
          </p:cNvPr>
          <p:cNvSpPr txBox="1"/>
          <p:nvPr/>
        </p:nvSpPr>
        <p:spPr>
          <a:xfrm>
            <a:off x="424643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D3B7C42-98C7-49AE-A2E6-4C04C8EE326F}"/>
              </a:ext>
            </a:extLst>
          </p:cNvPr>
          <p:cNvSpPr txBox="1"/>
          <p:nvPr/>
        </p:nvSpPr>
        <p:spPr>
          <a:xfrm>
            <a:off x="9581809" y="4346749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β</a:t>
            </a:r>
            <a:r>
              <a:rPr lang="en-US" sz="1800" i="1" baseline="-25000" dirty="0"/>
              <a:t>1</a:t>
            </a:r>
            <a:r>
              <a:rPr lang="en-US" sz="1800" dirty="0"/>
              <a:t>(</a:t>
            </a:r>
            <a:r>
              <a:rPr lang="en-US" sz="1800" i="1" dirty="0"/>
              <a:t>2</a:t>
            </a:r>
            <a:r>
              <a:rPr lang="en-US" sz="1800" dirty="0"/>
              <a:t>) 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161A98-23BF-4580-A65D-5486E7657E17}"/>
              </a:ext>
            </a:extLst>
          </p:cNvPr>
          <p:cNvSpPr txBox="1"/>
          <p:nvPr/>
        </p:nvSpPr>
        <p:spPr>
          <a:xfrm>
            <a:off x="11018150" y="4346749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β</a:t>
            </a:r>
            <a:r>
              <a:rPr lang="en-US" sz="1800" i="1" baseline="-25000" dirty="0"/>
              <a:t>1</a:t>
            </a:r>
            <a:r>
              <a:rPr lang="en-US" sz="1800" dirty="0"/>
              <a:t>(</a:t>
            </a:r>
            <a:r>
              <a:rPr lang="en-US" sz="1800" i="1" dirty="0"/>
              <a:t>3</a:t>
            </a:r>
            <a:r>
              <a:rPr lang="en-US" sz="1800" dirty="0"/>
              <a:t>) 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5F136EC-C70C-4C1B-AEFA-EB0EE5788BD8}"/>
              </a:ext>
            </a:extLst>
          </p:cNvPr>
          <p:cNvSpPr txBox="1"/>
          <p:nvPr/>
        </p:nvSpPr>
        <p:spPr>
          <a:xfrm>
            <a:off x="11018150" y="5936784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β</a:t>
            </a:r>
            <a:r>
              <a:rPr lang="en-US" sz="1800" i="1" baseline="-25000" dirty="0"/>
              <a:t>2</a:t>
            </a:r>
            <a:r>
              <a:rPr lang="en-US" sz="1800" dirty="0"/>
              <a:t>(</a:t>
            </a:r>
            <a:r>
              <a:rPr lang="en-US" sz="1800" i="1" dirty="0"/>
              <a:t>3</a:t>
            </a:r>
            <a:r>
              <a:rPr lang="en-US" sz="1800" dirty="0"/>
              <a:t>) 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E5BFB15-317E-4540-A4D3-2839C28F9CD3}"/>
              </a:ext>
            </a:extLst>
          </p:cNvPr>
          <p:cNvSpPr txBox="1"/>
          <p:nvPr/>
        </p:nvSpPr>
        <p:spPr>
          <a:xfrm>
            <a:off x="3940628" y="3581367"/>
            <a:ext cx="44357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/>
              <a:t>e</a:t>
            </a:r>
            <a:r>
              <a:rPr lang="en-US" sz="1800" i="1" baseline="-25000" dirty="0"/>
              <a:t>1</a:t>
            </a:r>
            <a:r>
              <a:rPr lang="en-US" sz="1800" dirty="0"/>
              <a:t>(3) = 0.4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FC519DA3-C4C1-4ADF-9519-AB0B4B945E67}"/>
                  </a:ext>
                </a:extLst>
              </p:cNvPr>
              <p:cNvSpPr txBox="1"/>
              <p:nvPr/>
            </p:nvSpPr>
            <p:spPr>
              <a:xfrm rot="18392898">
                <a:off x="3115787" y="4871804"/>
                <a:ext cx="151044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</m:oMath>
                </a14:m>
                <a:r>
                  <a:rPr lang="en-US" dirty="0"/>
                  <a:t>= 0.5 </a:t>
                </a:r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FC519DA3-C4C1-4ADF-9519-AB0B4B945E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392898">
                <a:off x="3115787" y="4871804"/>
                <a:ext cx="151044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>
            <a:extLst>
              <a:ext uri="{FF2B5EF4-FFF2-40B4-BE49-F238E27FC236}">
                <a16:creationId xmlns:a16="http://schemas.microsoft.com/office/drawing/2014/main" id="{F93BA382-81FB-4979-951F-549FC9B4C9E3}"/>
              </a:ext>
            </a:extLst>
          </p:cNvPr>
          <p:cNvSpPr txBox="1"/>
          <p:nvPr/>
        </p:nvSpPr>
        <p:spPr>
          <a:xfrm>
            <a:off x="9581809" y="5936784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β</a:t>
            </a:r>
            <a:r>
              <a:rPr lang="en-US" sz="1800" i="1" baseline="-25000" dirty="0"/>
              <a:t>2</a:t>
            </a:r>
            <a:r>
              <a:rPr lang="en-US" sz="1800" dirty="0"/>
              <a:t>(</a:t>
            </a:r>
            <a:r>
              <a:rPr lang="en-US" sz="1800" i="1" dirty="0"/>
              <a:t>2</a:t>
            </a:r>
            <a:r>
              <a:rPr lang="en-US" sz="1800" dirty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02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4D8A6-E269-2C42-8352-DD77F3564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Algorithm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3CC8B4-6882-D043-A342-DD5C747F2B69}"/>
              </a:ext>
            </a:extLst>
          </p:cNvPr>
          <p:cNvSpPr txBox="1"/>
          <p:nvPr/>
        </p:nvSpPr>
        <p:spPr>
          <a:xfrm>
            <a:off x="1635014" y="2870253"/>
            <a:ext cx="856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Build a dynamic programming table for these calculations </a:t>
            </a:r>
          </a:p>
          <a:p>
            <a:pPr algn="ctr"/>
            <a:r>
              <a:rPr lang="en-US" sz="2400" dirty="0"/>
              <a:t>(or store these calculations in node/vertex objects; or in a list)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6C06491-0495-F04E-8BB6-E80A3D04BCCF}"/>
              </a:ext>
            </a:extLst>
          </p:cNvPr>
          <p:cNvCxnSpPr>
            <a:stCxn id="9" idx="6"/>
          </p:cNvCxnSpPr>
          <p:nvPr/>
        </p:nvCxnSpPr>
        <p:spPr>
          <a:xfrm>
            <a:off x="2227063" y="4910367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4B46E0AE-3D81-824A-B638-E0D0968C73E9}"/>
              </a:ext>
            </a:extLst>
          </p:cNvPr>
          <p:cNvSpPr/>
          <p:nvPr/>
        </p:nvSpPr>
        <p:spPr>
          <a:xfrm>
            <a:off x="228896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EC687BE-41F7-DD4E-BB83-AEF073F68C77}"/>
              </a:ext>
            </a:extLst>
          </p:cNvPr>
          <p:cNvSpPr/>
          <p:nvPr/>
        </p:nvSpPr>
        <p:spPr>
          <a:xfrm>
            <a:off x="153460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3533C77-FD74-214A-9385-93741CF72542}"/>
              </a:ext>
            </a:extLst>
          </p:cNvPr>
          <p:cNvSpPr/>
          <p:nvPr/>
        </p:nvSpPr>
        <p:spPr>
          <a:xfrm>
            <a:off x="153460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7585763-CD1A-404B-BF89-699BFB02E39B}"/>
              </a:ext>
            </a:extLst>
          </p:cNvPr>
          <p:cNvSpPr/>
          <p:nvPr/>
        </p:nvSpPr>
        <p:spPr>
          <a:xfrm>
            <a:off x="284031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3960322-80C6-2E4A-B1EF-891BAE22850F}"/>
              </a:ext>
            </a:extLst>
          </p:cNvPr>
          <p:cNvSpPr/>
          <p:nvPr/>
        </p:nvSpPr>
        <p:spPr>
          <a:xfrm>
            <a:off x="284031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66FECA7-0D5B-6B48-A1D2-4688446F43AD}"/>
              </a:ext>
            </a:extLst>
          </p:cNvPr>
          <p:cNvSpPr/>
          <p:nvPr/>
        </p:nvSpPr>
        <p:spPr>
          <a:xfrm>
            <a:off x="4146028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DAB76EE-1379-744B-9442-D8506D894148}"/>
              </a:ext>
            </a:extLst>
          </p:cNvPr>
          <p:cNvSpPr/>
          <p:nvPr/>
        </p:nvSpPr>
        <p:spPr>
          <a:xfrm>
            <a:off x="4146028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161C42D-D1C0-EF4A-928B-748E0EDE79D7}"/>
              </a:ext>
            </a:extLst>
          </p:cNvPr>
          <p:cNvSpPr/>
          <p:nvPr/>
        </p:nvSpPr>
        <p:spPr>
          <a:xfrm>
            <a:off x="5451737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73C79B1-97AC-F646-AF14-FA3C8621679A}"/>
              </a:ext>
            </a:extLst>
          </p:cNvPr>
          <p:cNvCxnSpPr>
            <a:stCxn id="8" idx="6"/>
            <a:endCxn id="9" idx="2"/>
          </p:cNvCxnSpPr>
          <p:nvPr/>
        </p:nvCxnSpPr>
        <p:spPr>
          <a:xfrm flipV="1">
            <a:off x="921353" y="4910368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BF2E1CE-C285-4F40-ADA5-FBE4263CC1B8}"/>
              </a:ext>
            </a:extLst>
          </p:cNvPr>
          <p:cNvCxnSpPr>
            <a:endCxn id="11" idx="2"/>
          </p:cNvCxnSpPr>
          <p:nvPr/>
        </p:nvCxnSpPr>
        <p:spPr>
          <a:xfrm>
            <a:off x="2227063" y="4910367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CE24B7D-46FC-8148-93EB-7692752B9867}"/>
              </a:ext>
            </a:extLst>
          </p:cNvPr>
          <p:cNvCxnSpPr>
            <a:stCxn id="11" idx="6"/>
            <a:endCxn id="13" idx="2"/>
          </p:cNvCxnSpPr>
          <p:nvPr/>
        </p:nvCxnSpPr>
        <p:spPr>
          <a:xfrm>
            <a:off x="3532773" y="4910367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7F6AAC4-358B-054F-AC1E-989E2A750822}"/>
              </a:ext>
            </a:extLst>
          </p:cNvPr>
          <p:cNvCxnSpPr>
            <a:stCxn id="13" idx="6"/>
            <a:endCxn id="15" idx="2"/>
          </p:cNvCxnSpPr>
          <p:nvPr/>
        </p:nvCxnSpPr>
        <p:spPr>
          <a:xfrm>
            <a:off x="4838483" y="4910368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F0F3EDF-2F52-2341-A82F-6C4ED121E6A2}"/>
              </a:ext>
            </a:extLst>
          </p:cNvPr>
          <p:cNvCxnSpPr>
            <a:stCxn id="8" idx="6"/>
            <a:endCxn id="10" idx="2"/>
          </p:cNvCxnSpPr>
          <p:nvPr/>
        </p:nvCxnSpPr>
        <p:spPr>
          <a:xfrm>
            <a:off x="921353" y="5293437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8A58791-B30F-A74B-81D3-79D831541761}"/>
              </a:ext>
            </a:extLst>
          </p:cNvPr>
          <p:cNvCxnSpPr>
            <a:stCxn id="10" idx="6"/>
            <a:endCxn id="12" idx="2"/>
          </p:cNvCxnSpPr>
          <p:nvPr/>
        </p:nvCxnSpPr>
        <p:spPr>
          <a:xfrm>
            <a:off x="2227063" y="576888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C312991-1522-5A4F-BCBE-E862DA2ADD67}"/>
              </a:ext>
            </a:extLst>
          </p:cNvPr>
          <p:cNvCxnSpPr>
            <a:stCxn id="14" idx="6"/>
            <a:endCxn id="15" idx="2"/>
          </p:cNvCxnSpPr>
          <p:nvPr/>
        </p:nvCxnSpPr>
        <p:spPr>
          <a:xfrm flipV="1">
            <a:off x="4838483" y="5293437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16A551F-CF07-C545-BB16-D05DFB2A92F6}"/>
              </a:ext>
            </a:extLst>
          </p:cNvPr>
          <p:cNvCxnSpPr>
            <a:stCxn id="10" idx="6"/>
            <a:endCxn id="11" idx="2"/>
          </p:cNvCxnSpPr>
          <p:nvPr/>
        </p:nvCxnSpPr>
        <p:spPr>
          <a:xfrm flipV="1">
            <a:off x="2227063" y="4910367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A1BC6A1-0D51-C440-9715-5F797165C2A6}"/>
              </a:ext>
            </a:extLst>
          </p:cNvPr>
          <p:cNvCxnSpPr>
            <a:stCxn id="11" idx="6"/>
            <a:endCxn id="14" idx="2"/>
          </p:cNvCxnSpPr>
          <p:nvPr/>
        </p:nvCxnSpPr>
        <p:spPr>
          <a:xfrm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7A0948C-22DB-0949-9485-A0B3E62C7564}"/>
              </a:ext>
            </a:extLst>
          </p:cNvPr>
          <p:cNvCxnSpPr>
            <a:stCxn id="12" idx="6"/>
            <a:endCxn id="13" idx="2"/>
          </p:cNvCxnSpPr>
          <p:nvPr/>
        </p:nvCxnSpPr>
        <p:spPr>
          <a:xfrm flipV="1"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7033811-D3AD-3B4C-8424-5E5B3C1329F9}"/>
              </a:ext>
            </a:extLst>
          </p:cNvPr>
          <p:cNvCxnSpPr>
            <a:stCxn id="12" idx="6"/>
            <a:endCxn id="14" idx="2"/>
          </p:cNvCxnSpPr>
          <p:nvPr/>
        </p:nvCxnSpPr>
        <p:spPr>
          <a:xfrm>
            <a:off x="3532773" y="5768885"/>
            <a:ext cx="613255" cy="0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8" name="Table 27">
                <a:extLst>
                  <a:ext uri="{FF2B5EF4-FFF2-40B4-BE49-F238E27FC236}">
                    <a16:creationId xmlns:a16="http://schemas.microsoft.com/office/drawing/2014/main" id="{7FA4389C-8EAC-404F-9E49-1BE9B5A432E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00594201"/>
                  </p:ext>
                </p:extLst>
              </p:nvPr>
            </p:nvGraphicFramePr>
            <p:xfrm>
              <a:off x="6801166" y="4737176"/>
              <a:ext cx="5197436" cy="12852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054361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544357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1∗0.4∗0.6+</m:t>
                                </m:r>
                              </m:oMath>
                            </m:oMathPara>
                          </a14:m>
                          <a:endParaRPr lang="en-US" sz="1200" b="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1∗0.1∗0.4=0.28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1∗0.4∗0.5+</m:t>
                                </m:r>
                              </m:oMath>
                            </m:oMathPara>
                          </a14:m>
                          <a:endParaRPr lang="en-US" sz="1200" b="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1∗0.1∗0.5=0.25</m:t>
                                </m:r>
                              </m:oMath>
                            </m:oMathPara>
                          </a14:m>
                          <a:endParaRPr lang="en-US" sz="1200" b="0" dirty="0">
                            <a:ea typeface="Cambria Math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8" name="Table 27">
                <a:extLst>
                  <a:ext uri="{FF2B5EF4-FFF2-40B4-BE49-F238E27FC236}">
                    <a16:creationId xmlns:a16="http://schemas.microsoft.com/office/drawing/2014/main" id="{7FA4389C-8EAC-404F-9E49-1BE9B5A432E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00594201"/>
                  </p:ext>
                </p:extLst>
              </p:nvPr>
            </p:nvGraphicFramePr>
            <p:xfrm>
              <a:off x="6801166" y="4737176"/>
              <a:ext cx="5197436" cy="12852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054361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544357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24277" t="-88000" r="-272254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2756" t="-88000" r="-85433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08" t="-88000" r="-1878" b="-10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24277" t="-188000" r="-272254" b="-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2756" t="-188000" r="-85433" b="-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08" t="-188000" r="-1878" b="-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FFC0933-92D4-FF45-AD44-B31CE06717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2773" y="1395510"/>
            <a:ext cx="5346700" cy="13462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11DFBAEB-2C21-4D86-A8D8-AF96FDDD1939}"/>
              </a:ext>
            </a:extLst>
          </p:cNvPr>
          <p:cNvSpPr txBox="1"/>
          <p:nvPr/>
        </p:nvSpPr>
        <p:spPr>
          <a:xfrm>
            <a:off x="163501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31818F-6442-4DE5-880A-E2626878CD41}"/>
              </a:ext>
            </a:extLst>
          </p:cNvPr>
          <p:cNvSpPr txBox="1"/>
          <p:nvPr/>
        </p:nvSpPr>
        <p:spPr>
          <a:xfrm>
            <a:off x="2940725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6C9636F-941F-4E9B-9BCE-B6B949634D87}"/>
              </a:ext>
            </a:extLst>
          </p:cNvPr>
          <p:cNvSpPr txBox="1"/>
          <p:nvPr/>
        </p:nvSpPr>
        <p:spPr>
          <a:xfrm>
            <a:off x="424643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E5BFB15-317E-4540-A4D3-2839C28F9CD3}"/>
              </a:ext>
            </a:extLst>
          </p:cNvPr>
          <p:cNvSpPr txBox="1"/>
          <p:nvPr/>
        </p:nvSpPr>
        <p:spPr>
          <a:xfrm>
            <a:off x="3940628" y="3581367"/>
            <a:ext cx="44357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/>
              <a:t>e</a:t>
            </a:r>
            <a:r>
              <a:rPr lang="en-US" sz="1800" i="1" baseline="-25000" dirty="0"/>
              <a:t>1</a:t>
            </a:r>
            <a:r>
              <a:rPr lang="en-US" sz="1800" dirty="0"/>
              <a:t>(3) = 0.4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FC519DA3-C4C1-4ADF-9519-AB0B4B945E67}"/>
                  </a:ext>
                </a:extLst>
              </p:cNvPr>
              <p:cNvSpPr txBox="1"/>
              <p:nvPr/>
            </p:nvSpPr>
            <p:spPr>
              <a:xfrm rot="18392898">
                <a:off x="3115787" y="4871804"/>
                <a:ext cx="151044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</m:oMath>
                </a14:m>
                <a:r>
                  <a:rPr lang="en-US" dirty="0"/>
                  <a:t>= 0.5 </a:t>
                </a:r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FC519DA3-C4C1-4ADF-9519-AB0B4B945E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392898">
                <a:off x="3115787" y="4871804"/>
                <a:ext cx="151044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CDABE2B6-53EE-4D2D-A3D2-B2C4B3AA1A5F}"/>
              </a:ext>
            </a:extLst>
          </p:cNvPr>
          <p:cNvSpPr txBox="1"/>
          <p:nvPr/>
        </p:nvSpPr>
        <p:spPr>
          <a:xfrm>
            <a:off x="3900206" y="6115790"/>
            <a:ext cx="11377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/>
              <a:t>e</a:t>
            </a:r>
            <a:r>
              <a:rPr lang="en-US" sz="1800" i="1" baseline="-25000" dirty="0"/>
              <a:t>2</a:t>
            </a:r>
            <a:r>
              <a:rPr lang="en-US" sz="1800" dirty="0"/>
              <a:t>(3) = 0.1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3A5B48C-C9AF-4134-9066-E0069858D8BD}"/>
                  </a:ext>
                </a:extLst>
              </p:cNvPr>
              <p:cNvSpPr txBox="1"/>
              <p:nvPr/>
            </p:nvSpPr>
            <p:spPr>
              <a:xfrm>
                <a:off x="3352799" y="5829702"/>
                <a:ext cx="576942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</m:oMath>
                </a14:m>
                <a:r>
                  <a:rPr lang="en-US" dirty="0"/>
                  <a:t>= 0.5 </a:t>
                </a:r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3A5B48C-C9AF-4134-9066-E0069858D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799" y="5829702"/>
                <a:ext cx="5769423" cy="369332"/>
              </a:xfrm>
              <a:prstGeom prst="rect">
                <a:avLst/>
              </a:prstGeom>
              <a:blipFill>
                <a:blip r:embed="rId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EE4976AB-8987-4D1F-A880-FA7232B60560}"/>
              </a:ext>
            </a:extLst>
          </p:cNvPr>
          <p:cNvSpPr txBox="1"/>
          <p:nvPr/>
        </p:nvSpPr>
        <p:spPr>
          <a:xfrm>
            <a:off x="9581809" y="4346749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β</a:t>
            </a:r>
            <a:r>
              <a:rPr lang="en-US" sz="1800" i="1" baseline="-25000" dirty="0"/>
              <a:t>1</a:t>
            </a:r>
            <a:r>
              <a:rPr lang="en-US" sz="1800" dirty="0"/>
              <a:t>(</a:t>
            </a:r>
            <a:r>
              <a:rPr lang="en-US" sz="1800" i="1" dirty="0"/>
              <a:t>2</a:t>
            </a:r>
            <a:r>
              <a:rPr lang="en-US" sz="1800" dirty="0"/>
              <a:t>) 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F6B96F8-4D6C-4801-BFF4-E5CCB9EC42E1}"/>
              </a:ext>
            </a:extLst>
          </p:cNvPr>
          <p:cNvSpPr txBox="1"/>
          <p:nvPr/>
        </p:nvSpPr>
        <p:spPr>
          <a:xfrm>
            <a:off x="11018150" y="4346749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β</a:t>
            </a:r>
            <a:r>
              <a:rPr lang="en-US" sz="1800" i="1" baseline="-25000" dirty="0"/>
              <a:t>1</a:t>
            </a:r>
            <a:r>
              <a:rPr lang="en-US" sz="1800" dirty="0"/>
              <a:t>(</a:t>
            </a:r>
            <a:r>
              <a:rPr lang="en-US" sz="1800" i="1" dirty="0"/>
              <a:t>3</a:t>
            </a:r>
            <a:r>
              <a:rPr lang="en-US" sz="1800" dirty="0"/>
              <a:t>) </a:t>
            </a:r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F6133FC-0CCE-4F66-A709-876BC83E797B}"/>
              </a:ext>
            </a:extLst>
          </p:cNvPr>
          <p:cNvSpPr txBox="1"/>
          <p:nvPr/>
        </p:nvSpPr>
        <p:spPr>
          <a:xfrm>
            <a:off x="11018150" y="5936784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β</a:t>
            </a:r>
            <a:r>
              <a:rPr lang="en-US" sz="1800" i="1" baseline="-25000" dirty="0"/>
              <a:t>2</a:t>
            </a:r>
            <a:r>
              <a:rPr lang="en-US" sz="1800" dirty="0"/>
              <a:t>(</a:t>
            </a:r>
            <a:r>
              <a:rPr lang="en-US" sz="1800" i="1" dirty="0"/>
              <a:t>3</a:t>
            </a:r>
            <a:r>
              <a:rPr lang="en-US" sz="1800" dirty="0"/>
              <a:t>) </a:t>
            </a:r>
            <a:endParaRPr lang="en-US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DE4FB8E-6C4A-4946-B9EB-D142A71FD1DE}"/>
              </a:ext>
            </a:extLst>
          </p:cNvPr>
          <p:cNvSpPr txBox="1"/>
          <p:nvPr/>
        </p:nvSpPr>
        <p:spPr>
          <a:xfrm>
            <a:off x="9581809" y="5936784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β</a:t>
            </a:r>
            <a:r>
              <a:rPr lang="en-US" sz="1800" i="1" baseline="-25000" dirty="0"/>
              <a:t>2</a:t>
            </a:r>
            <a:r>
              <a:rPr lang="en-US" sz="1800" dirty="0"/>
              <a:t>(</a:t>
            </a:r>
            <a:r>
              <a:rPr lang="en-US" sz="1800" i="1" dirty="0"/>
              <a:t>2</a:t>
            </a:r>
            <a:r>
              <a:rPr lang="en-US" sz="1800" dirty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617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HW8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Calculate first few steps by hand and make sure your program matches (exactly!)</a:t>
            </a:r>
          </a:p>
          <a:p>
            <a:r>
              <a:rPr lang="en-US" dirty="0"/>
              <a:t>Create other small test cases</a:t>
            </a:r>
          </a:p>
          <a:p>
            <a:r>
              <a:rPr lang="en-US" dirty="0"/>
              <a:t>Avoid underflow</a:t>
            </a:r>
          </a:p>
          <a:p>
            <a:pPr lvl="1"/>
            <a:r>
              <a:rPr lang="en-US" dirty="0"/>
              <a:t>Take the logarithm</a:t>
            </a:r>
          </a:p>
          <a:p>
            <a:pPr lvl="1"/>
            <a:r>
              <a:rPr lang="en-US" dirty="0"/>
              <a:t>Then add instead of multiply</a:t>
            </a:r>
          </a:p>
          <a:p>
            <a:pPr lvl="1"/>
            <a:r>
              <a:rPr lang="en-US" dirty="0"/>
              <a:t>See </a:t>
            </a:r>
            <a:r>
              <a:rPr lang="en-US" b="1" dirty="0"/>
              <a:t>Mann</a:t>
            </a:r>
            <a:r>
              <a:rPr lang="en-US" dirty="0"/>
              <a:t> and </a:t>
            </a:r>
            <a:r>
              <a:rPr lang="en-US" dirty="0" err="1"/>
              <a:t>Rabiner</a:t>
            </a:r>
            <a:r>
              <a:rPr lang="en-US" dirty="0"/>
              <a:t> (</a:t>
            </a:r>
            <a:r>
              <a:rPr lang="en-US" dirty="0" err="1"/>
              <a:t>pg</a:t>
            </a:r>
            <a:r>
              <a:rPr lang="en-US" dirty="0"/>
              <a:t> 273) for more details [links on website]</a:t>
            </a:r>
          </a:p>
          <a:p>
            <a:pPr lvl="2"/>
            <a:r>
              <a:rPr lang="en-US" dirty="0"/>
              <a:t>Need to deal with log(0)</a:t>
            </a:r>
          </a:p>
        </p:txBody>
      </p:sp>
    </p:spTree>
    <p:extLst>
      <p:ext uri="{BB962C8B-B14F-4D97-AF65-F5344CB8AC3E}">
        <p14:creationId xmlns:p14="http://schemas.microsoft.com/office/powerpoint/2010/main" val="717406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 detection: GENSCAN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Probabilistic model of gene structure</a:t>
            </a:r>
          </a:p>
          <a:p>
            <a:r>
              <a:rPr lang="en-US" dirty="0"/>
              <a:t>Identifies</a:t>
            </a:r>
          </a:p>
          <a:p>
            <a:pPr lvl="1"/>
            <a:r>
              <a:rPr lang="en-US" dirty="0"/>
              <a:t>Transcription and splice sites</a:t>
            </a:r>
          </a:p>
          <a:p>
            <a:pPr lvl="2"/>
            <a:r>
              <a:rPr lang="en-US" dirty="0"/>
              <a:t>Based on signal motifs</a:t>
            </a:r>
          </a:p>
          <a:p>
            <a:pPr lvl="2"/>
            <a:r>
              <a:rPr lang="en-US" dirty="0"/>
              <a:t>Position weight matrix (extended)</a:t>
            </a:r>
          </a:p>
          <a:p>
            <a:pPr lvl="1"/>
            <a:r>
              <a:rPr lang="en-US" dirty="0" err="1"/>
              <a:t>Exon</a:t>
            </a:r>
            <a:r>
              <a:rPr lang="en-US" dirty="0"/>
              <a:t>/</a:t>
            </a:r>
            <a:r>
              <a:rPr lang="en-US" dirty="0" err="1"/>
              <a:t>intron</a:t>
            </a:r>
            <a:r>
              <a:rPr lang="en-US" dirty="0"/>
              <a:t>/</a:t>
            </a:r>
            <a:r>
              <a:rPr lang="en-US" dirty="0" err="1"/>
              <a:t>intergenic</a:t>
            </a:r>
            <a:r>
              <a:rPr lang="en-US" dirty="0"/>
              <a:t> regions</a:t>
            </a:r>
          </a:p>
          <a:p>
            <a:pPr lvl="2"/>
            <a:r>
              <a:rPr lang="en-US" dirty="0"/>
              <a:t>Based on composition</a:t>
            </a:r>
          </a:p>
          <a:p>
            <a:pPr lvl="2"/>
            <a:r>
              <a:rPr lang="en-US" dirty="0"/>
              <a:t>Hidden Markov Model</a:t>
            </a:r>
          </a:p>
        </p:txBody>
      </p:sp>
    </p:spTree>
    <p:extLst>
      <p:ext uri="{BB962C8B-B14F-4D97-AF65-F5344CB8AC3E}">
        <p14:creationId xmlns:p14="http://schemas.microsoft.com/office/powerpoint/2010/main" val="199618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90688"/>
            <a:ext cx="8229600" cy="458787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HW8 questions?</a:t>
            </a:r>
          </a:p>
          <a:p>
            <a:pPr>
              <a:spcAft>
                <a:spcPts val="600"/>
              </a:spcAft>
            </a:pPr>
            <a:r>
              <a:rPr lang="en-US" dirty="0"/>
              <a:t>Baum-Welch (forward-backward) algorithm example</a:t>
            </a:r>
          </a:p>
          <a:p>
            <a:pPr>
              <a:spcAft>
                <a:spcPts val="600"/>
              </a:spcAft>
            </a:pPr>
            <a:r>
              <a:rPr lang="en-US" dirty="0"/>
              <a:t>GENSCAN</a:t>
            </a:r>
          </a:p>
          <a:p>
            <a:pPr>
              <a:spcAft>
                <a:spcPts val="600"/>
              </a:spcAft>
            </a:pPr>
            <a:r>
              <a:rPr lang="en-US" dirty="0"/>
              <a:t>HW9 Introduction</a:t>
            </a:r>
          </a:p>
        </p:txBody>
      </p:sp>
    </p:spTree>
    <p:extLst>
      <p:ext uri="{BB962C8B-B14F-4D97-AF65-F5344CB8AC3E}">
        <p14:creationId xmlns:p14="http://schemas.microsoft.com/office/powerpoint/2010/main" val="18548458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ull-size image (20 K)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780"/>
          <a:stretch/>
        </p:blipFill>
        <p:spPr bwMode="auto">
          <a:xfrm>
            <a:off x="3505200" y="152401"/>
            <a:ext cx="6652738" cy="615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09800" y="2667001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GENSCAN</a:t>
            </a:r>
          </a:p>
          <a:p>
            <a:pPr algn="ctr"/>
            <a:r>
              <a:rPr lang="en-US" sz="2400" b="1" dirty="0"/>
              <a:t>HMM</a:t>
            </a:r>
          </a:p>
          <a:p>
            <a:pPr algn="ctr"/>
            <a:r>
              <a:rPr lang="en-US" sz="2400" b="1" dirty="0"/>
              <a:t>Architecture</a:t>
            </a:r>
          </a:p>
        </p:txBody>
      </p:sp>
    </p:spTree>
    <p:extLst>
      <p:ext uri="{BB962C8B-B14F-4D97-AF65-F5344CB8AC3E}">
        <p14:creationId xmlns:p14="http://schemas.microsoft.com/office/powerpoint/2010/main" val="40648208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ull-size image (20 K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19833"/>
            <a:ext cx="3819525" cy="6637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09800" y="2667001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GENSCAN</a:t>
            </a:r>
          </a:p>
          <a:p>
            <a:pPr algn="ctr"/>
            <a:r>
              <a:rPr lang="en-US" sz="2400" b="1" dirty="0"/>
              <a:t>HMM</a:t>
            </a:r>
          </a:p>
          <a:p>
            <a:pPr algn="ctr"/>
            <a:r>
              <a:rPr lang="en-US" sz="2400" b="1" dirty="0"/>
              <a:t>Architecture</a:t>
            </a:r>
          </a:p>
        </p:txBody>
      </p:sp>
    </p:spTree>
    <p:extLst>
      <p:ext uri="{BB962C8B-B14F-4D97-AF65-F5344CB8AC3E}">
        <p14:creationId xmlns:p14="http://schemas.microsoft.com/office/powerpoint/2010/main" val="1040848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HW9: Evolutionarily conserved segments</a:t>
            </a:r>
            <a:br>
              <a:rPr lang="en-US" dirty="0"/>
            </a:br>
            <a:r>
              <a:rPr lang="en-US" dirty="0"/>
              <a:t>	Due Sunday March 14</a:t>
            </a:r>
            <a:r>
              <a:rPr lang="en-US" baseline="30000" dirty="0"/>
              <a:t>th</a:t>
            </a:r>
            <a:r>
              <a:rPr lang="en-US" dirty="0"/>
              <a:t> 11:59pm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960282"/>
            <a:ext cx="7886700" cy="421668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/>
              <a:t>ENCODE region 010 (chromosome 7)</a:t>
            </a:r>
          </a:p>
          <a:p>
            <a:pPr>
              <a:spcBef>
                <a:spcPts val="1800"/>
              </a:spcBef>
            </a:pPr>
            <a:r>
              <a:rPr lang="en-US" dirty="0"/>
              <a:t>Multiple alignment of human, dog, and mouse</a:t>
            </a:r>
          </a:p>
          <a:p>
            <a:pPr>
              <a:spcBef>
                <a:spcPts val="1800"/>
              </a:spcBef>
            </a:pPr>
            <a:r>
              <a:rPr lang="en-US" dirty="0"/>
              <a:t>2 states: neutral (fast-evolving), conserved (slow-evolving)</a:t>
            </a:r>
          </a:p>
          <a:p>
            <a:pPr>
              <a:spcBef>
                <a:spcPts val="1800"/>
              </a:spcBef>
            </a:pPr>
            <a:r>
              <a:rPr lang="en-US" dirty="0"/>
              <a:t>Emitted symbols are multiple alignment columns (e.g. ‘AAT’)</a:t>
            </a:r>
          </a:p>
          <a:p>
            <a:pPr>
              <a:spcBef>
                <a:spcPts val="1800"/>
              </a:spcBef>
            </a:pPr>
            <a:r>
              <a:rPr lang="en-US" dirty="0"/>
              <a:t>Viterbi parse (no iteration)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112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8207"/>
            <a:ext cx="10515600" cy="1325563"/>
          </a:xfrm>
        </p:spPr>
        <p:txBody>
          <a:bodyPr/>
          <a:lstStyle/>
          <a:p>
            <a:r>
              <a:rPr lang="en-US" dirty="0"/>
              <a:t>Finding the most likely series of hidden states (Viterbi Path)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583770"/>
            <a:ext cx="7886700" cy="3484283"/>
          </a:xfrm>
        </p:spPr>
        <p:txBody>
          <a:bodyPr>
            <a:normAutofit/>
          </a:bodyPr>
          <a:lstStyle/>
          <a:p>
            <a:r>
              <a:rPr lang="en-US" sz="2400" dirty="0"/>
              <a:t>Step 1: given an observed alignment, determine the most probable series of states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This depends on the specified probabilities: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/>
              <a:t>Initiation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/>
              <a:t>Transition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/>
              <a:t>Emission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Process nodes in a sliding window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3236154" y="5431879"/>
            <a:ext cx="6803196" cy="480060"/>
            <a:chOff x="1678385" y="5477848"/>
            <a:chExt cx="6803196" cy="480060"/>
          </a:xfrm>
        </p:grpSpPr>
        <p:sp>
          <p:nvSpPr>
            <p:cNvPr id="4" name="Oval 3"/>
            <p:cNvSpPr/>
            <p:nvPr/>
          </p:nvSpPr>
          <p:spPr>
            <a:xfrm>
              <a:off x="1678385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" name="Oval 5"/>
            <p:cNvSpPr/>
            <p:nvPr/>
          </p:nvSpPr>
          <p:spPr>
            <a:xfrm>
              <a:off x="2581824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" name="Oval 7"/>
            <p:cNvSpPr/>
            <p:nvPr/>
          </p:nvSpPr>
          <p:spPr>
            <a:xfrm>
              <a:off x="3485264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Oval 9"/>
            <p:cNvSpPr/>
            <p:nvPr/>
          </p:nvSpPr>
          <p:spPr>
            <a:xfrm>
              <a:off x="4388703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Oval 11"/>
            <p:cNvSpPr/>
            <p:nvPr/>
          </p:nvSpPr>
          <p:spPr>
            <a:xfrm>
              <a:off x="5292143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Oval 13"/>
            <p:cNvSpPr/>
            <p:nvPr/>
          </p:nvSpPr>
          <p:spPr>
            <a:xfrm>
              <a:off x="6195582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6" name="Oval 15"/>
            <p:cNvSpPr/>
            <p:nvPr/>
          </p:nvSpPr>
          <p:spPr>
            <a:xfrm>
              <a:off x="7099022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8" name="Oval 17"/>
            <p:cNvSpPr/>
            <p:nvPr/>
          </p:nvSpPr>
          <p:spPr>
            <a:xfrm>
              <a:off x="8002461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236153" y="6025900"/>
            <a:ext cx="6803196" cy="480060"/>
            <a:chOff x="1678385" y="6071869"/>
            <a:chExt cx="6803196" cy="480060"/>
          </a:xfrm>
        </p:grpSpPr>
        <p:sp>
          <p:nvSpPr>
            <p:cNvPr id="5" name="Oval 4"/>
            <p:cNvSpPr/>
            <p:nvPr/>
          </p:nvSpPr>
          <p:spPr>
            <a:xfrm>
              <a:off x="1678385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2581824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" name="Oval 8"/>
            <p:cNvSpPr/>
            <p:nvPr/>
          </p:nvSpPr>
          <p:spPr>
            <a:xfrm>
              <a:off x="3485264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" name="Oval 10"/>
            <p:cNvSpPr/>
            <p:nvPr/>
          </p:nvSpPr>
          <p:spPr>
            <a:xfrm>
              <a:off x="4388703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Oval 12"/>
            <p:cNvSpPr/>
            <p:nvPr/>
          </p:nvSpPr>
          <p:spPr>
            <a:xfrm>
              <a:off x="5292143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5" name="Oval 14"/>
            <p:cNvSpPr/>
            <p:nvPr/>
          </p:nvSpPr>
          <p:spPr>
            <a:xfrm>
              <a:off x="6195582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7" name="Oval 16"/>
            <p:cNvSpPr/>
            <p:nvPr/>
          </p:nvSpPr>
          <p:spPr>
            <a:xfrm>
              <a:off x="7099022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9" name="Oval 18"/>
            <p:cNvSpPr/>
            <p:nvPr/>
          </p:nvSpPr>
          <p:spPr>
            <a:xfrm>
              <a:off x="8002461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105370" y="4389132"/>
            <a:ext cx="9730087" cy="1015663"/>
            <a:chOff x="-1463118" y="4970213"/>
            <a:chExt cx="9730087" cy="431276"/>
          </a:xfrm>
        </p:grpSpPr>
        <p:sp>
          <p:nvSpPr>
            <p:cNvPr id="22" name="TextBox 21"/>
            <p:cNvSpPr txBox="1"/>
            <p:nvPr/>
          </p:nvSpPr>
          <p:spPr>
            <a:xfrm>
              <a:off x="-1463118" y="5000990"/>
              <a:ext cx="2987796" cy="1698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Observation: Alignment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739473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642913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T</a:t>
              </a:r>
            </a:p>
            <a:p>
              <a:r>
                <a:rPr lang="en-US" sz="2000" dirty="0"/>
                <a:t>T</a:t>
              </a:r>
            </a:p>
            <a:p>
              <a:r>
                <a:rPr lang="en-US" sz="2000" dirty="0"/>
                <a:t>G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546352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T</a:t>
              </a:r>
            </a:p>
            <a:p>
              <a:r>
                <a:rPr lang="en-US" sz="2000" dirty="0"/>
                <a:t>-</a:t>
              </a:r>
            </a:p>
            <a:p>
              <a:r>
                <a:rPr lang="en-US" sz="2000" dirty="0"/>
                <a:t>-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449792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331181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A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34621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G</a:t>
              </a:r>
            </a:p>
            <a:p>
              <a:r>
                <a:rPr lang="en-US" sz="2000" dirty="0"/>
                <a:t>G</a:t>
              </a:r>
            </a:p>
            <a:p>
              <a:r>
                <a:rPr lang="en-US" sz="2000" dirty="0"/>
                <a:t>G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138060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41500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A</a:t>
              </a: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CDD909BC-AC12-3D49-8839-7DFCA9D9BF6A}"/>
              </a:ext>
            </a:extLst>
          </p:cNvPr>
          <p:cNvSpPr txBox="1"/>
          <p:nvPr/>
        </p:nvSpPr>
        <p:spPr>
          <a:xfrm>
            <a:off x="10601452" y="6080823"/>
            <a:ext cx="131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Conserved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DF5F90A-8A09-AE44-BF3A-14917FC0954E}"/>
              </a:ext>
            </a:extLst>
          </p:cNvPr>
          <p:cNvSpPr txBox="1"/>
          <p:nvPr/>
        </p:nvSpPr>
        <p:spPr>
          <a:xfrm>
            <a:off x="10601452" y="5471854"/>
            <a:ext cx="1048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Neutral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54CB0E66-1E92-F64A-B872-29BB2B0C3572}"/>
              </a:ext>
            </a:extLst>
          </p:cNvPr>
          <p:cNvSpPr/>
          <p:nvPr/>
        </p:nvSpPr>
        <p:spPr>
          <a:xfrm>
            <a:off x="2379644" y="5683784"/>
            <a:ext cx="479120" cy="480060"/>
          </a:xfrm>
          <a:prstGeom prst="ellipse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8BB16ED-D72D-8D4D-8C7B-1A0D88682B8A}"/>
              </a:ext>
            </a:extLst>
          </p:cNvPr>
          <p:cNvSpPr txBox="1"/>
          <p:nvPr/>
        </p:nvSpPr>
        <p:spPr>
          <a:xfrm>
            <a:off x="2324118" y="5727273"/>
            <a:ext cx="865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start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213A18FE-E1AE-EA43-A725-A2C6BC9F5352}"/>
              </a:ext>
            </a:extLst>
          </p:cNvPr>
          <p:cNvCxnSpPr/>
          <p:nvPr/>
        </p:nvCxnSpPr>
        <p:spPr>
          <a:xfrm>
            <a:off x="3721733" y="5661592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523401E3-33ED-074F-8016-708E0689BB28}"/>
              </a:ext>
            </a:extLst>
          </p:cNvPr>
          <p:cNvCxnSpPr/>
          <p:nvPr/>
        </p:nvCxnSpPr>
        <p:spPr>
          <a:xfrm>
            <a:off x="4625172" y="5661592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20707F0F-B6B1-2B46-96F7-124B7780F214}"/>
              </a:ext>
            </a:extLst>
          </p:cNvPr>
          <p:cNvCxnSpPr>
            <a:cxnSpLocks/>
          </p:cNvCxnSpPr>
          <p:nvPr/>
        </p:nvCxnSpPr>
        <p:spPr>
          <a:xfrm flipV="1">
            <a:off x="2924616" y="5620614"/>
            <a:ext cx="295960" cy="25135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BE9BF6B3-4C34-FB49-83D3-B7E3B8F20401}"/>
              </a:ext>
            </a:extLst>
          </p:cNvPr>
          <p:cNvCxnSpPr/>
          <p:nvPr/>
        </p:nvCxnSpPr>
        <p:spPr>
          <a:xfrm>
            <a:off x="5506575" y="5661592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B3E8F01A-3728-2343-8ADA-63A7C5A10FEB}"/>
              </a:ext>
            </a:extLst>
          </p:cNvPr>
          <p:cNvCxnSpPr/>
          <p:nvPr/>
        </p:nvCxnSpPr>
        <p:spPr>
          <a:xfrm>
            <a:off x="6410014" y="5661592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14912672-14D4-9849-B1CB-DDEACEF01AB9}"/>
              </a:ext>
            </a:extLst>
          </p:cNvPr>
          <p:cNvCxnSpPr/>
          <p:nvPr/>
        </p:nvCxnSpPr>
        <p:spPr>
          <a:xfrm>
            <a:off x="7313454" y="5661592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6A33417F-C2C6-994A-AD3E-605AB8051105}"/>
              </a:ext>
            </a:extLst>
          </p:cNvPr>
          <p:cNvCxnSpPr/>
          <p:nvPr/>
        </p:nvCxnSpPr>
        <p:spPr>
          <a:xfrm>
            <a:off x="8216893" y="5661592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43BF5893-F54E-5A4A-8486-3117052A8285}"/>
              </a:ext>
            </a:extLst>
          </p:cNvPr>
          <p:cNvCxnSpPr/>
          <p:nvPr/>
        </p:nvCxnSpPr>
        <p:spPr>
          <a:xfrm>
            <a:off x="9131875" y="5661036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F1975401-120B-EC43-80E1-9ED6DEDA8469}"/>
              </a:ext>
            </a:extLst>
          </p:cNvPr>
          <p:cNvCxnSpPr/>
          <p:nvPr/>
        </p:nvCxnSpPr>
        <p:spPr>
          <a:xfrm>
            <a:off x="3709858" y="6407758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469713FE-5556-5444-B4C8-E9786CD996A4}"/>
              </a:ext>
            </a:extLst>
          </p:cNvPr>
          <p:cNvCxnSpPr/>
          <p:nvPr/>
        </p:nvCxnSpPr>
        <p:spPr>
          <a:xfrm>
            <a:off x="4613297" y="6407758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0EEF481F-1050-904C-86FF-076C4DB930CB}"/>
              </a:ext>
            </a:extLst>
          </p:cNvPr>
          <p:cNvCxnSpPr/>
          <p:nvPr/>
        </p:nvCxnSpPr>
        <p:spPr>
          <a:xfrm>
            <a:off x="5494700" y="6407758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0FBF13E7-80D6-2249-95B7-64F9061EE4DA}"/>
              </a:ext>
            </a:extLst>
          </p:cNvPr>
          <p:cNvCxnSpPr/>
          <p:nvPr/>
        </p:nvCxnSpPr>
        <p:spPr>
          <a:xfrm>
            <a:off x="6398139" y="6407758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CC73BCF5-2832-2C46-95AF-B4AF433BE5B4}"/>
              </a:ext>
            </a:extLst>
          </p:cNvPr>
          <p:cNvCxnSpPr/>
          <p:nvPr/>
        </p:nvCxnSpPr>
        <p:spPr>
          <a:xfrm>
            <a:off x="7301579" y="6407758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2202A9C1-349D-F94B-92B1-AE3AB852E8A0}"/>
              </a:ext>
            </a:extLst>
          </p:cNvPr>
          <p:cNvCxnSpPr/>
          <p:nvPr/>
        </p:nvCxnSpPr>
        <p:spPr>
          <a:xfrm>
            <a:off x="8205018" y="6407758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124EE02A-DADC-294C-B2AC-D85D7976117A}"/>
              </a:ext>
            </a:extLst>
          </p:cNvPr>
          <p:cNvCxnSpPr/>
          <p:nvPr/>
        </p:nvCxnSpPr>
        <p:spPr>
          <a:xfrm>
            <a:off x="9120000" y="6407202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30531E39-74E9-EE4A-80A5-BAD8BD541274}"/>
              </a:ext>
            </a:extLst>
          </p:cNvPr>
          <p:cNvCxnSpPr>
            <a:cxnSpLocks/>
          </p:cNvCxnSpPr>
          <p:nvPr/>
        </p:nvCxnSpPr>
        <p:spPr>
          <a:xfrm>
            <a:off x="2914454" y="6095693"/>
            <a:ext cx="295960" cy="25135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58D12573-C28F-5F43-851B-97EA50AB2D1A}"/>
              </a:ext>
            </a:extLst>
          </p:cNvPr>
          <p:cNvCxnSpPr>
            <a:cxnSpLocks/>
          </p:cNvCxnSpPr>
          <p:nvPr/>
        </p:nvCxnSpPr>
        <p:spPr>
          <a:xfrm flipV="1">
            <a:off x="3767002" y="5844033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BE98CD7C-0303-E54D-829E-44265DB8220E}"/>
              </a:ext>
            </a:extLst>
          </p:cNvPr>
          <p:cNvCxnSpPr>
            <a:cxnSpLocks/>
          </p:cNvCxnSpPr>
          <p:nvPr/>
        </p:nvCxnSpPr>
        <p:spPr>
          <a:xfrm>
            <a:off x="3710223" y="5860851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B05CA4C9-432B-5B40-8356-7629998C8539}"/>
              </a:ext>
            </a:extLst>
          </p:cNvPr>
          <p:cNvCxnSpPr>
            <a:cxnSpLocks/>
          </p:cNvCxnSpPr>
          <p:nvPr/>
        </p:nvCxnSpPr>
        <p:spPr>
          <a:xfrm flipV="1">
            <a:off x="4629804" y="5848094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E93320B5-5ADE-5145-830B-3AFBE59C373B}"/>
              </a:ext>
            </a:extLst>
          </p:cNvPr>
          <p:cNvCxnSpPr>
            <a:cxnSpLocks/>
          </p:cNvCxnSpPr>
          <p:nvPr/>
        </p:nvCxnSpPr>
        <p:spPr>
          <a:xfrm>
            <a:off x="4573025" y="5864912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DA9ECF06-DC06-FF4C-8F10-7AA309974BBB}"/>
              </a:ext>
            </a:extLst>
          </p:cNvPr>
          <p:cNvCxnSpPr>
            <a:cxnSpLocks/>
          </p:cNvCxnSpPr>
          <p:nvPr/>
        </p:nvCxnSpPr>
        <p:spPr>
          <a:xfrm flipV="1">
            <a:off x="5542218" y="5867236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83009B07-2F86-F84D-9366-AB5BA523FCAF}"/>
              </a:ext>
            </a:extLst>
          </p:cNvPr>
          <p:cNvCxnSpPr>
            <a:cxnSpLocks/>
          </p:cNvCxnSpPr>
          <p:nvPr/>
        </p:nvCxnSpPr>
        <p:spPr>
          <a:xfrm>
            <a:off x="5485439" y="5884054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8CA2F76E-7E14-1040-94E7-36919BAC92D4}"/>
              </a:ext>
            </a:extLst>
          </p:cNvPr>
          <p:cNvCxnSpPr>
            <a:cxnSpLocks/>
          </p:cNvCxnSpPr>
          <p:nvPr/>
        </p:nvCxnSpPr>
        <p:spPr>
          <a:xfrm flipV="1">
            <a:off x="6440110" y="5862263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A6BD7870-766A-D94F-9FF4-4B48D1F2A3C1}"/>
              </a:ext>
            </a:extLst>
          </p:cNvPr>
          <p:cNvCxnSpPr>
            <a:cxnSpLocks/>
          </p:cNvCxnSpPr>
          <p:nvPr/>
        </p:nvCxnSpPr>
        <p:spPr>
          <a:xfrm>
            <a:off x="6383331" y="5879081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DA46BE77-0593-6345-9D2F-CBD071AD2732}"/>
              </a:ext>
            </a:extLst>
          </p:cNvPr>
          <p:cNvCxnSpPr>
            <a:cxnSpLocks/>
          </p:cNvCxnSpPr>
          <p:nvPr/>
        </p:nvCxnSpPr>
        <p:spPr>
          <a:xfrm flipV="1">
            <a:off x="7373645" y="5868246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76109D78-3B98-B646-B712-DE4EBE7EFA7C}"/>
              </a:ext>
            </a:extLst>
          </p:cNvPr>
          <p:cNvCxnSpPr>
            <a:cxnSpLocks/>
          </p:cNvCxnSpPr>
          <p:nvPr/>
        </p:nvCxnSpPr>
        <p:spPr>
          <a:xfrm>
            <a:off x="7316866" y="5885064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93C5C418-D4A5-B14C-AF27-DB95CA6B7E37}"/>
              </a:ext>
            </a:extLst>
          </p:cNvPr>
          <p:cNvCxnSpPr>
            <a:cxnSpLocks/>
          </p:cNvCxnSpPr>
          <p:nvPr/>
        </p:nvCxnSpPr>
        <p:spPr>
          <a:xfrm flipV="1">
            <a:off x="8243562" y="5870728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F24AFB9E-5541-F641-AFF1-3A05224C60A1}"/>
              </a:ext>
            </a:extLst>
          </p:cNvPr>
          <p:cNvCxnSpPr>
            <a:cxnSpLocks/>
          </p:cNvCxnSpPr>
          <p:nvPr/>
        </p:nvCxnSpPr>
        <p:spPr>
          <a:xfrm>
            <a:off x="8186783" y="5887546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7D495656-6207-B448-BFDD-362C2D9B87E8}"/>
              </a:ext>
            </a:extLst>
          </p:cNvPr>
          <p:cNvCxnSpPr>
            <a:cxnSpLocks/>
          </p:cNvCxnSpPr>
          <p:nvPr/>
        </p:nvCxnSpPr>
        <p:spPr>
          <a:xfrm flipV="1">
            <a:off x="9176779" y="5866332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B3AD8E63-7F34-4C4E-96BE-67664123363F}"/>
              </a:ext>
            </a:extLst>
          </p:cNvPr>
          <p:cNvCxnSpPr>
            <a:cxnSpLocks/>
          </p:cNvCxnSpPr>
          <p:nvPr/>
        </p:nvCxnSpPr>
        <p:spPr>
          <a:xfrm>
            <a:off x="9120000" y="5883150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09848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3236154" y="5431879"/>
            <a:ext cx="6803196" cy="480060"/>
            <a:chOff x="1678385" y="5477848"/>
            <a:chExt cx="6803196" cy="480060"/>
          </a:xfrm>
        </p:grpSpPr>
        <p:sp>
          <p:nvSpPr>
            <p:cNvPr id="4" name="Oval 3"/>
            <p:cNvSpPr/>
            <p:nvPr/>
          </p:nvSpPr>
          <p:spPr>
            <a:xfrm>
              <a:off x="1678385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" name="Oval 5"/>
            <p:cNvSpPr/>
            <p:nvPr/>
          </p:nvSpPr>
          <p:spPr>
            <a:xfrm>
              <a:off x="2581824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" name="Oval 7"/>
            <p:cNvSpPr/>
            <p:nvPr/>
          </p:nvSpPr>
          <p:spPr>
            <a:xfrm>
              <a:off x="3485264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Oval 9"/>
            <p:cNvSpPr/>
            <p:nvPr/>
          </p:nvSpPr>
          <p:spPr>
            <a:xfrm>
              <a:off x="4388703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Oval 11"/>
            <p:cNvSpPr/>
            <p:nvPr/>
          </p:nvSpPr>
          <p:spPr>
            <a:xfrm>
              <a:off x="5292143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Oval 13"/>
            <p:cNvSpPr/>
            <p:nvPr/>
          </p:nvSpPr>
          <p:spPr>
            <a:xfrm>
              <a:off x="6195582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6" name="Oval 15"/>
            <p:cNvSpPr/>
            <p:nvPr/>
          </p:nvSpPr>
          <p:spPr>
            <a:xfrm>
              <a:off x="7099022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8" name="Oval 17"/>
            <p:cNvSpPr/>
            <p:nvPr/>
          </p:nvSpPr>
          <p:spPr>
            <a:xfrm>
              <a:off x="8002461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236153" y="6025900"/>
            <a:ext cx="6803196" cy="480060"/>
            <a:chOff x="1678385" y="6071869"/>
            <a:chExt cx="6803196" cy="480060"/>
          </a:xfrm>
        </p:grpSpPr>
        <p:sp>
          <p:nvSpPr>
            <p:cNvPr id="5" name="Oval 4"/>
            <p:cNvSpPr/>
            <p:nvPr/>
          </p:nvSpPr>
          <p:spPr>
            <a:xfrm>
              <a:off x="1678385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2581824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" name="Oval 8"/>
            <p:cNvSpPr/>
            <p:nvPr/>
          </p:nvSpPr>
          <p:spPr>
            <a:xfrm>
              <a:off x="3485264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" name="Oval 10"/>
            <p:cNvSpPr/>
            <p:nvPr/>
          </p:nvSpPr>
          <p:spPr>
            <a:xfrm>
              <a:off x="4388703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Oval 12"/>
            <p:cNvSpPr/>
            <p:nvPr/>
          </p:nvSpPr>
          <p:spPr>
            <a:xfrm>
              <a:off x="5292143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5" name="Oval 14"/>
            <p:cNvSpPr/>
            <p:nvPr/>
          </p:nvSpPr>
          <p:spPr>
            <a:xfrm>
              <a:off x="6195582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7" name="Oval 16"/>
            <p:cNvSpPr/>
            <p:nvPr/>
          </p:nvSpPr>
          <p:spPr>
            <a:xfrm>
              <a:off x="7099022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9" name="Oval 18"/>
            <p:cNvSpPr/>
            <p:nvPr/>
          </p:nvSpPr>
          <p:spPr>
            <a:xfrm>
              <a:off x="8002461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45" name="Oval 44">
            <a:extLst>
              <a:ext uri="{FF2B5EF4-FFF2-40B4-BE49-F238E27FC236}">
                <a16:creationId xmlns:a16="http://schemas.microsoft.com/office/drawing/2014/main" id="{54CB0E66-1E92-F64A-B872-29BB2B0C3572}"/>
              </a:ext>
            </a:extLst>
          </p:cNvPr>
          <p:cNvSpPr/>
          <p:nvPr/>
        </p:nvSpPr>
        <p:spPr>
          <a:xfrm>
            <a:off x="2379644" y="5683784"/>
            <a:ext cx="479120" cy="480060"/>
          </a:xfrm>
          <a:prstGeom prst="ellipse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8BB16ED-D72D-8D4D-8C7B-1A0D88682B8A}"/>
              </a:ext>
            </a:extLst>
          </p:cNvPr>
          <p:cNvSpPr txBox="1"/>
          <p:nvPr/>
        </p:nvSpPr>
        <p:spPr>
          <a:xfrm>
            <a:off x="2324118" y="5727273"/>
            <a:ext cx="865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start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213A18FE-E1AE-EA43-A725-A2C6BC9F5352}"/>
              </a:ext>
            </a:extLst>
          </p:cNvPr>
          <p:cNvCxnSpPr/>
          <p:nvPr/>
        </p:nvCxnSpPr>
        <p:spPr>
          <a:xfrm>
            <a:off x="3721733" y="5661592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523401E3-33ED-074F-8016-708E0689BB28}"/>
              </a:ext>
            </a:extLst>
          </p:cNvPr>
          <p:cNvCxnSpPr/>
          <p:nvPr/>
        </p:nvCxnSpPr>
        <p:spPr>
          <a:xfrm>
            <a:off x="4625172" y="5661592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20707F0F-B6B1-2B46-96F7-124B7780F214}"/>
              </a:ext>
            </a:extLst>
          </p:cNvPr>
          <p:cNvCxnSpPr>
            <a:cxnSpLocks/>
          </p:cNvCxnSpPr>
          <p:nvPr/>
        </p:nvCxnSpPr>
        <p:spPr>
          <a:xfrm flipV="1">
            <a:off x="2924616" y="5620614"/>
            <a:ext cx="295960" cy="25135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BE9BF6B3-4C34-FB49-83D3-B7E3B8F20401}"/>
              </a:ext>
            </a:extLst>
          </p:cNvPr>
          <p:cNvCxnSpPr/>
          <p:nvPr/>
        </p:nvCxnSpPr>
        <p:spPr>
          <a:xfrm>
            <a:off x="5506575" y="5661592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B3E8F01A-3728-2343-8ADA-63A7C5A10FEB}"/>
              </a:ext>
            </a:extLst>
          </p:cNvPr>
          <p:cNvCxnSpPr/>
          <p:nvPr/>
        </p:nvCxnSpPr>
        <p:spPr>
          <a:xfrm>
            <a:off x="6410014" y="5661592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14912672-14D4-9849-B1CB-DDEACEF01AB9}"/>
              </a:ext>
            </a:extLst>
          </p:cNvPr>
          <p:cNvCxnSpPr/>
          <p:nvPr/>
        </p:nvCxnSpPr>
        <p:spPr>
          <a:xfrm>
            <a:off x="7313454" y="5661592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6A33417F-C2C6-994A-AD3E-605AB8051105}"/>
              </a:ext>
            </a:extLst>
          </p:cNvPr>
          <p:cNvCxnSpPr/>
          <p:nvPr/>
        </p:nvCxnSpPr>
        <p:spPr>
          <a:xfrm>
            <a:off x="8216893" y="5661592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43BF5893-F54E-5A4A-8486-3117052A8285}"/>
              </a:ext>
            </a:extLst>
          </p:cNvPr>
          <p:cNvCxnSpPr/>
          <p:nvPr/>
        </p:nvCxnSpPr>
        <p:spPr>
          <a:xfrm>
            <a:off x="9131875" y="5661036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F1975401-120B-EC43-80E1-9ED6DEDA8469}"/>
              </a:ext>
            </a:extLst>
          </p:cNvPr>
          <p:cNvCxnSpPr/>
          <p:nvPr/>
        </p:nvCxnSpPr>
        <p:spPr>
          <a:xfrm>
            <a:off x="3709858" y="6407758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469713FE-5556-5444-B4C8-E9786CD996A4}"/>
              </a:ext>
            </a:extLst>
          </p:cNvPr>
          <p:cNvCxnSpPr/>
          <p:nvPr/>
        </p:nvCxnSpPr>
        <p:spPr>
          <a:xfrm>
            <a:off x="4613297" y="6407758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0EEF481F-1050-904C-86FF-076C4DB930CB}"/>
              </a:ext>
            </a:extLst>
          </p:cNvPr>
          <p:cNvCxnSpPr/>
          <p:nvPr/>
        </p:nvCxnSpPr>
        <p:spPr>
          <a:xfrm>
            <a:off x="5494700" y="6407758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0FBF13E7-80D6-2249-95B7-64F9061EE4DA}"/>
              </a:ext>
            </a:extLst>
          </p:cNvPr>
          <p:cNvCxnSpPr/>
          <p:nvPr/>
        </p:nvCxnSpPr>
        <p:spPr>
          <a:xfrm>
            <a:off x="6398139" y="6407758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CC73BCF5-2832-2C46-95AF-B4AF433BE5B4}"/>
              </a:ext>
            </a:extLst>
          </p:cNvPr>
          <p:cNvCxnSpPr/>
          <p:nvPr/>
        </p:nvCxnSpPr>
        <p:spPr>
          <a:xfrm>
            <a:off x="7301579" y="6407758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2202A9C1-349D-F94B-92B1-AE3AB852E8A0}"/>
              </a:ext>
            </a:extLst>
          </p:cNvPr>
          <p:cNvCxnSpPr/>
          <p:nvPr/>
        </p:nvCxnSpPr>
        <p:spPr>
          <a:xfrm>
            <a:off x="8205018" y="6407758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124EE02A-DADC-294C-B2AC-D85D7976117A}"/>
              </a:ext>
            </a:extLst>
          </p:cNvPr>
          <p:cNvCxnSpPr/>
          <p:nvPr/>
        </p:nvCxnSpPr>
        <p:spPr>
          <a:xfrm>
            <a:off x="9120000" y="6407202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30531E39-74E9-EE4A-80A5-BAD8BD541274}"/>
              </a:ext>
            </a:extLst>
          </p:cNvPr>
          <p:cNvCxnSpPr>
            <a:cxnSpLocks/>
          </p:cNvCxnSpPr>
          <p:nvPr/>
        </p:nvCxnSpPr>
        <p:spPr>
          <a:xfrm>
            <a:off x="2914454" y="6095693"/>
            <a:ext cx="295960" cy="25135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58D12573-C28F-5F43-851B-97EA50AB2D1A}"/>
              </a:ext>
            </a:extLst>
          </p:cNvPr>
          <p:cNvCxnSpPr>
            <a:cxnSpLocks/>
          </p:cNvCxnSpPr>
          <p:nvPr/>
        </p:nvCxnSpPr>
        <p:spPr>
          <a:xfrm flipV="1">
            <a:off x="3767002" y="5844033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BE98CD7C-0303-E54D-829E-44265DB8220E}"/>
              </a:ext>
            </a:extLst>
          </p:cNvPr>
          <p:cNvCxnSpPr>
            <a:cxnSpLocks/>
          </p:cNvCxnSpPr>
          <p:nvPr/>
        </p:nvCxnSpPr>
        <p:spPr>
          <a:xfrm>
            <a:off x="3710223" y="5860851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B05CA4C9-432B-5B40-8356-7629998C8539}"/>
              </a:ext>
            </a:extLst>
          </p:cNvPr>
          <p:cNvCxnSpPr>
            <a:cxnSpLocks/>
          </p:cNvCxnSpPr>
          <p:nvPr/>
        </p:nvCxnSpPr>
        <p:spPr>
          <a:xfrm flipV="1">
            <a:off x="4629804" y="5848094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E93320B5-5ADE-5145-830B-3AFBE59C373B}"/>
              </a:ext>
            </a:extLst>
          </p:cNvPr>
          <p:cNvCxnSpPr>
            <a:cxnSpLocks/>
          </p:cNvCxnSpPr>
          <p:nvPr/>
        </p:nvCxnSpPr>
        <p:spPr>
          <a:xfrm>
            <a:off x="4573025" y="5864912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DA9ECF06-DC06-FF4C-8F10-7AA309974BBB}"/>
              </a:ext>
            </a:extLst>
          </p:cNvPr>
          <p:cNvCxnSpPr>
            <a:cxnSpLocks/>
          </p:cNvCxnSpPr>
          <p:nvPr/>
        </p:nvCxnSpPr>
        <p:spPr>
          <a:xfrm flipV="1">
            <a:off x="5542218" y="5867236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83009B07-2F86-F84D-9366-AB5BA523FCAF}"/>
              </a:ext>
            </a:extLst>
          </p:cNvPr>
          <p:cNvCxnSpPr>
            <a:cxnSpLocks/>
          </p:cNvCxnSpPr>
          <p:nvPr/>
        </p:nvCxnSpPr>
        <p:spPr>
          <a:xfrm>
            <a:off x="5485439" y="5884054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8CA2F76E-7E14-1040-94E7-36919BAC92D4}"/>
              </a:ext>
            </a:extLst>
          </p:cNvPr>
          <p:cNvCxnSpPr>
            <a:cxnSpLocks/>
          </p:cNvCxnSpPr>
          <p:nvPr/>
        </p:nvCxnSpPr>
        <p:spPr>
          <a:xfrm flipV="1">
            <a:off x="6440110" y="5862263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A6BD7870-766A-D94F-9FF4-4B48D1F2A3C1}"/>
              </a:ext>
            </a:extLst>
          </p:cNvPr>
          <p:cNvCxnSpPr>
            <a:cxnSpLocks/>
          </p:cNvCxnSpPr>
          <p:nvPr/>
        </p:nvCxnSpPr>
        <p:spPr>
          <a:xfrm>
            <a:off x="6383331" y="5879081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DA46BE77-0593-6345-9D2F-CBD071AD2732}"/>
              </a:ext>
            </a:extLst>
          </p:cNvPr>
          <p:cNvCxnSpPr>
            <a:cxnSpLocks/>
          </p:cNvCxnSpPr>
          <p:nvPr/>
        </p:nvCxnSpPr>
        <p:spPr>
          <a:xfrm flipV="1">
            <a:off x="7373645" y="5868246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76109D78-3B98-B646-B712-DE4EBE7EFA7C}"/>
              </a:ext>
            </a:extLst>
          </p:cNvPr>
          <p:cNvCxnSpPr>
            <a:cxnSpLocks/>
          </p:cNvCxnSpPr>
          <p:nvPr/>
        </p:nvCxnSpPr>
        <p:spPr>
          <a:xfrm>
            <a:off x="7316866" y="5885064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93C5C418-D4A5-B14C-AF27-DB95CA6B7E37}"/>
              </a:ext>
            </a:extLst>
          </p:cNvPr>
          <p:cNvCxnSpPr>
            <a:cxnSpLocks/>
          </p:cNvCxnSpPr>
          <p:nvPr/>
        </p:nvCxnSpPr>
        <p:spPr>
          <a:xfrm flipV="1">
            <a:off x="8243562" y="5870728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F24AFB9E-5541-F641-AFF1-3A05224C60A1}"/>
              </a:ext>
            </a:extLst>
          </p:cNvPr>
          <p:cNvCxnSpPr>
            <a:cxnSpLocks/>
          </p:cNvCxnSpPr>
          <p:nvPr/>
        </p:nvCxnSpPr>
        <p:spPr>
          <a:xfrm>
            <a:off x="8186783" y="5887546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7D495656-6207-B448-BFDD-362C2D9B87E8}"/>
              </a:ext>
            </a:extLst>
          </p:cNvPr>
          <p:cNvCxnSpPr>
            <a:cxnSpLocks/>
          </p:cNvCxnSpPr>
          <p:nvPr/>
        </p:nvCxnSpPr>
        <p:spPr>
          <a:xfrm flipV="1">
            <a:off x="9176779" y="5866332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B3AD8E63-7F34-4C4E-96BE-67664123363F}"/>
              </a:ext>
            </a:extLst>
          </p:cNvPr>
          <p:cNvCxnSpPr>
            <a:cxnSpLocks/>
          </p:cNvCxnSpPr>
          <p:nvPr/>
        </p:nvCxnSpPr>
        <p:spPr>
          <a:xfrm>
            <a:off x="9120000" y="5883150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D30E7EA-2434-D84B-B2AB-B365AF88E86D}"/>
              </a:ext>
            </a:extLst>
          </p:cNvPr>
          <p:cNvSpPr txBox="1"/>
          <p:nvPr/>
        </p:nvSpPr>
        <p:spPr>
          <a:xfrm>
            <a:off x="2152650" y="3907631"/>
            <a:ext cx="3267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Initial Prob * Prob Emitting (ACC)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796A0A9-8C1C-2A45-8B96-756116A714F8}"/>
              </a:ext>
            </a:extLst>
          </p:cNvPr>
          <p:cNvCxnSpPr>
            <a:cxnSpLocks/>
          </p:cNvCxnSpPr>
          <p:nvPr/>
        </p:nvCxnSpPr>
        <p:spPr>
          <a:xfrm>
            <a:off x="3464765" y="4215218"/>
            <a:ext cx="0" cy="231565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8DCD1AAC-85A0-C344-B495-384722C70293}"/>
              </a:ext>
            </a:extLst>
          </p:cNvPr>
          <p:cNvSpPr txBox="1"/>
          <p:nvPr/>
        </p:nvSpPr>
        <p:spPr>
          <a:xfrm>
            <a:off x="5724280" y="3907631"/>
            <a:ext cx="1795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(2 calculations)</a:t>
            </a:r>
          </a:p>
        </p:txBody>
      </p:sp>
      <p:sp>
        <p:nvSpPr>
          <p:cNvPr id="73" name="Title 1">
            <a:extLst>
              <a:ext uri="{FF2B5EF4-FFF2-40B4-BE49-F238E27FC236}">
                <a16:creationId xmlns:a16="http://schemas.microsoft.com/office/drawing/2014/main" id="{B61B3BD3-607D-B649-8196-A2A501827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207"/>
            <a:ext cx="10515600" cy="1325563"/>
          </a:xfrm>
        </p:spPr>
        <p:txBody>
          <a:bodyPr/>
          <a:lstStyle/>
          <a:p>
            <a:r>
              <a:rPr lang="en-US" dirty="0"/>
              <a:t>Finding the most likely series of hidden states (Viterbi Path)</a:t>
            </a:r>
          </a:p>
        </p:txBody>
      </p:sp>
      <p:sp>
        <p:nvSpPr>
          <p:cNvPr id="76" name="Content Placeholder 2">
            <a:extLst>
              <a:ext uri="{FF2B5EF4-FFF2-40B4-BE49-F238E27FC236}">
                <a16:creationId xmlns:a16="http://schemas.microsoft.com/office/drawing/2014/main" id="{C0BD732D-4B56-2049-96AC-7DBFAFECA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583770"/>
            <a:ext cx="7886700" cy="3484283"/>
          </a:xfrm>
        </p:spPr>
        <p:txBody>
          <a:bodyPr>
            <a:normAutofit/>
          </a:bodyPr>
          <a:lstStyle/>
          <a:p>
            <a:r>
              <a:rPr lang="en-US" sz="2400" dirty="0"/>
              <a:t>Step 1: given an observed alignment, determine the most probable series of states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This depends on the specified probabilities: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/>
              <a:t>Initiation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/>
              <a:t>Transition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/>
              <a:t>Emission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Process nodes in a sliding window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7BD18DB-37C0-EC47-8232-54E32FFE7EC1}"/>
              </a:ext>
            </a:extLst>
          </p:cNvPr>
          <p:cNvSpPr/>
          <p:nvPr/>
        </p:nvSpPr>
        <p:spPr>
          <a:xfrm>
            <a:off x="3189945" y="5401101"/>
            <a:ext cx="577057" cy="118927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A0D8902-DA80-4C92-BA77-995AE0271E57}"/>
              </a:ext>
            </a:extLst>
          </p:cNvPr>
          <p:cNvSpPr txBox="1"/>
          <p:nvPr/>
        </p:nvSpPr>
        <p:spPr>
          <a:xfrm>
            <a:off x="10601452" y="6080823"/>
            <a:ext cx="131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Conserved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592ADD5-865E-4729-83BF-3AE45B66022D}"/>
              </a:ext>
            </a:extLst>
          </p:cNvPr>
          <p:cNvSpPr txBox="1"/>
          <p:nvPr/>
        </p:nvSpPr>
        <p:spPr>
          <a:xfrm>
            <a:off x="10601452" y="5471854"/>
            <a:ext cx="1048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Neutral</a:t>
            </a: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CC201404-63AA-4CFC-A3AA-FB7490292143}"/>
              </a:ext>
            </a:extLst>
          </p:cNvPr>
          <p:cNvGrpSpPr/>
          <p:nvPr/>
        </p:nvGrpSpPr>
        <p:grpSpPr>
          <a:xfrm>
            <a:off x="105370" y="4389132"/>
            <a:ext cx="9730087" cy="1015663"/>
            <a:chOff x="-1463118" y="4970213"/>
            <a:chExt cx="9730087" cy="431276"/>
          </a:xfrm>
        </p:grpSpPr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F814ACB7-FD54-4E28-9508-A7CB0B2E31F7}"/>
                </a:ext>
              </a:extLst>
            </p:cNvPr>
            <p:cNvSpPr txBox="1"/>
            <p:nvPr/>
          </p:nvSpPr>
          <p:spPr>
            <a:xfrm>
              <a:off x="-1463118" y="5000990"/>
              <a:ext cx="2987796" cy="1698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Observation: Alignment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38569A6E-DFAC-4E52-BB47-F2EA3BDFC13B}"/>
                </a:ext>
              </a:extLst>
            </p:cNvPr>
            <p:cNvSpPr txBox="1"/>
            <p:nvPr/>
          </p:nvSpPr>
          <p:spPr>
            <a:xfrm>
              <a:off x="1739473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5A1BAD3F-0611-48B1-AD90-B3E2CB9DCA4C}"/>
                </a:ext>
              </a:extLst>
            </p:cNvPr>
            <p:cNvSpPr txBox="1"/>
            <p:nvPr/>
          </p:nvSpPr>
          <p:spPr>
            <a:xfrm>
              <a:off x="2642913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T</a:t>
              </a:r>
            </a:p>
            <a:p>
              <a:r>
                <a:rPr lang="en-US" sz="2000" dirty="0"/>
                <a:t>T</a:t>
              </a:r>
            </a:p>
            <a:p>
              <a:r>
                <a:rPr lang="en-US" sz="2000" dirty="0"/>
                <a:t>G</a:t>
              </a: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09B32096-5C98-4535-8B76-FB06F164BE44}"/>
                </a:ext>
              </a:extLst>
            </p:cNvPr>
            <p:cNvSpPr txBox="1"/>
            <p:nvPr/>
          </p:nvSpPr>
          <p:spPr>
            <a:xfrm>
              <a:off x="3546352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T</a:t>
              </a:r>
            </a:p>
            <a:p>
              <a:r>
                <a:rPr lang="en-US" sz="2000" dirty="0"/>
                <a:t>-</a:t>
              </a:r>
            </a:p>
            <a:p>
              <a:r>
                <a:rPr lang="en-US" sz="2000" dirty="0"/>
                <a:t>-</a:t>
              </a: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A2E0FF8C-E7D1-4C2F-8449-14B077BB0F73}"/>
                </a:ext>
              </a:extLst>
            </p:cNvPr>
            <p:cNvSpPr txBox="1"/>
            <p:nvPr/>
          </p:nvSpPr>
          <p:spPr>
            <a:xfrm>
              <a:off x="4449792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4E6FFF2E-5D62-4EA6-8F28-9928E3EC01EC}"/>
                </a:ext>
              </a:extLst>
            </p:cNvPr>
            <p:cNvSpPr txBox="1"/>
            <p:nvPr/>
          </p:nvSpPr>
          <p:spPr>
            <a:xfrm>
              <a:off x="5331181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A</a:t>
              </a: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A0C5D5E6-D6A9-4283-B9B4-1A878E014245}"/>
                </a:ext>
              </a:extLst>
            </p:cNvPr>
            <p:cNvSpPr txBox="1"/>
            <p:nvPr/>
          </p:nvSpPr>
          <p:spPr>
            <a:xfrm>
              <a:off x="6234621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G</a:t>
              </a:r>
            </a:p>
            <a:p>
              <a:r>
                <a:rPr lang="en-US" sz="2000" dirty="0"/>
                <a:t>G</a:t>
              </a:r>
            </a:p>
            <a:p>
              <a:r>
                <a:rPr lang="en-US" sz="2000" dirty="0"/>
                <a:t>G</a:t>
              </a: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793D99C0-48BC-42A2-8A73-778535708309}"/>
                </a:ext>
              </a:extLst>
            </p:cNvPr>
            <p:cNvSpPr txBox="1"/>
            <p:nvPr/>
          </p:nvSpPr>
          <p:spPr>
            <a:xfrm>
              <a:off x="7138060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8CCD3830-DE40-4B32-8AB2-76ABE3F25EE2}"/>
                </a:ext>
              </a:extLst>
            </p:cNvPr>
            <p:cNvSpPr txBox="1"/>
            <p:nvPr/>
          </p:nvSpPr>
          <p:spPr>
            <a:xfrm>
              <a:off x="8041500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25848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3236154" y="5431879"/>
            <a:ext cx="6803196" cy="480060"/>
            <a:chOff x="1678385" y="5477848"/>
            <a:chExt cx="6803196" cy="480060"/>
          </a:xfrm>
        </p:grpSpPr>
        <p:sp>
          <p:nvSpPr>
            <p:cNvPr id="4" name="Oval 3"/>
            <p:cNvSpPr/>
            <p:nvPr/>
          </p:nvSpPr>
          <p:spPr>
            <a:xfrm>
              <a:off x="1678385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" name="Oval 5"/>
            <p:cNvSpPr/>
            <p:nvPr/>
          </p:nvSpPr>
          <p:spPr>
            <a:xfrm>
              <a:off x="2581824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" name="Oval 7"/>
            <p:cNvSpPr/>
            <p:nvPr/>
          </p:nvSpPr>
          <p:spPr>
            <a:xfrm>
              <a:off x="3485264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Oval 9"/>
            <p:cNvSpPr/>
            <p:nvPr/>
          </p:nvSpPr>
          <p:spPr>
            <a:xfrm>
              <a:off x="4388703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Oval 11"/>
            <p:cNvSpPr/>
            <p:nvPr/>
          </p:nvSpPr>
          <p:spPr>
            <a:xfrm>
              <a:off x="5292143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Oval 13"/>
            <p:cNvSpPr/>
            <p:nvPr/>
          </p:nvSpPr>
          <p:spPr>
            <a:xfrm>
              <a:off x="6195582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6" name="Oval 15"/>
            <p:cNvSpPr/>
            <p:nvPr/>
          </p:nvSpPr>
          <p:spPr>
            <a:xfrm>
              <a:off x="7099022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8" name="Oval 17"/>
            <p:cNvSpPr/>
            <p:nvPr/>
          </p:nvSpPr>
          <p:spPr>
            <a:xfrm>
              <a:off x="8002461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236153" y="6025900"/>
            <a:ext cx="6803196" cy="480060"/>
            <a:chOff x="1678385" y="6071869"/>
            <a:chExt cx="6803196" cy="480060"/>
          </a:xfrm>
        </p:grpSpPr>
        <p:sp>
          <p:nvSpPr>
            <p:cNvPr id="5" name="Oval 4"/>
            <p:cNvSpPr/>
            <p:nvPr/>
          </p:nvSpPr>
          <p:spPr>
            <a:xfrm>
              <a:off x="1678385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2581824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" name="Oval 8"/>
            <p:cNvSpPr/>
            <p:nvPr/>
          </p:nvSpPr>
          <p:spPr>
            <a:xfrm>
              <a:off x="3485264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" name="Oval 10"/>
            <p:cNvSpPr/>
            <p:nvPr/>
          </p:nvSpPr>
          <p:spPr>
            <a:xfrm>
              <a:off x="4388703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Oval 12"/>
            <p:cNvSpPr/>
            <p:nvPr/>
          </p:nvSpPr>
          <p:spPr>
            <a:xfrm>
              <a:off x="5292143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5" name="Oval 14"/>
            <p:cNvSpPr/>
            <p:nvPr/>
          </p:nvSpPr>
          <p:spPr>
            <a:xfrm>
              <a:off x="6195582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7" name="Oval 16"/>
            <p:cNvSpPr/>
            <p:nvPr/>
          </p:nvSpPr>
          <p:spPr>
            <a:xfrm>
              <a:off x="7099022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9" name="Oval 18"/>
            <p:cNvSpPr/>
            <p:nvPr/>
          </p:nvSpPr>
          <p:spPr>
            <a:xfrm>
              <a:off x="8002461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45" name="Oval 44">
            <a:extLst>
              <a:ext uri="{FF2B5EF4-FFF2-40B4-BE49-F238E27FC236}">
                <a16:creationId xmlns:a16="http://schemas.microsoft.com/office/drawing/2014/main" id="{54CB0E66-1E92-F64A-B872-29BB2B0C3572}"/>
              </a:ext>
            </a:extLst>
          </p:cNvPr>
          <p:cNvSpPr/>
          <p:nvPr/>
        </p:nvSpPr>
        <p:spPr>
          <a:xfrm>
            <a:off x="2379644" y="5683784"/>
            <a:ext cx="479120" cy="480060"/>
          </a:xfrm>
          <a:prstGeom prst="ellipse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8BB16ED-D72D-8D4D-8C7B-1A0D88682B8A}"/>
              </a:ext>
            </a:extLst>
          </p:cNvPr>
          <p:cNvSpPr txBox="1"/>
          <p:nvPr/>
        </p:nvSpPr>
        <p:spPr>
          <a:xfrm>
            <a:off x="2324118" y="5727273"/>
            <a:ext cx="865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start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213A18FE-E1AE-EA43-A725-A2C6BC9F5352}"/>
              </a:ext>
            </a:extLst>
          </p:cNvPr>
          <p:cNvCxnSpPr/>
          <p:nvPr/>
        </p:nvCxnSpPr>
        <p:spPr>
          <a:xfrm>
            <a:off x="3721733" y="5661592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523401E3-33ED-074F-8016-708E0689BB28}"/>
              </a:ext>
            </a:extLst>
          </p:cNvPr>
          <p:cNvCxnSpPr/>
          <p:nvPr/>
        </p:nvCxnSpPr>
        <p:spPr>
          <a:xfrm>
            <a:off x="4625172" y="5661592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20707F0F-B6B1-2B46-96F7-124B7780F214}"/>
              </a:ext>
            </a:extLst>
          </p:cNvPr>
          <p:cNvCxnSpPr>
            <a:cxnSpLocks/>
          </p:cNvCxnSpPr>
          <p:nvPr/>
        </p:nvCxnSpPr>
        <p:spPr>
          <a:xfrm flipV="1">
            <a:off x="2924616" y="5620614"/>
            <a:ext cx="295960" cy="25135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BE9BF6B3-4C34-FB49-83D3-B7E3B8F20401}"/>
              </a:ext>
            </a:extLst>
          </p:cNvPr>
          <p:cNvCxnSpPr/>
          <p:nvPr/>
        </p:nvCxnSpPr>
        <p:spPr>
          <a:xfrm>
            <a:off x="5506575" y="5661592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B3E8F01A-3728-2343-8ADA-63A7C5A10FEB}"/>
              </a:ext>
            </a:extLst>
          </p:cNvPr>
          <p:cNvCxnSpPr/>
          <p:nvPr/>
        </p:nvCxnSpPr>
        <p:spPr>
          <a:xfrm>
            <a:off x="6410014" y="5661592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14912672-14D4-9849-B1CB-DDEACEF01AB9}"/>
              </a:ext>
            </a:extLst>
          </p:cNvPr>
          <p:cNvCxnSpPr/>
          <p:nvPr/>
        </p:nvCxnSpPr>
        <p:spPr>
          <a:xfrm>
            <a:off x="7313454" y="5661592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6A33417F-C2C6-994A-AD3E-605AB8051105}"/>
              </a:ext>
            </a:extLst>
          </p:cNvPr>
          <p:cNvCxnSpPr/>
          <p:nvPr/>
        </p:nvCxnSpPr>
        <p:spPr>
          <a:xfrm>
            <a:off x="8216893" y="5661592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43BF5893-F54E-5A4A-8486-3117052A8285}"/>
              </a:ext>
            </a:extLst>
          </p:cNvPr>
          <p:cNvCxnSpPr/>
          <p:nvPr/>
        </p:nvCxnSpPr>
        <p:spPr>
          <a:xfrm>
            <a:off x="9131875" y="5661036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F1975401-120B-EC43-80E1-9ED6DEDA8469}"/>
              </a:ext>
            </a:extLst>
          </p:cNvPr>
          <p:cNvCxnSpPr/>
          <p:nvPr/>
        </p:nvCxnSpPr>
        <p:spPr>
          <a:xfrm>
            <a:off x="3709858" y="6407758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469713FE-5556-5444-B4C8-E9786CD996A4}"/>
              </a:ext>
            </a:extLst>
          </p:cNvPr>
          <p:cNvCxnSpPr/>
          <p:nvPr/>
        </p:nvCxnSpPr>
        <p:spPr>
          <a:xfrm>
            <a:off x="4613297" y="6407758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0EEF481F-1050-904C-86FF-076C4DB930CB}"/>
              </a:ext>
            </a:extLst>
          </p:cNvPr>
          <p:cNvCxnSpPr/>
          <p:nvPr/>
        </p:nvCxnSpPr>
        <p:spPr>
          <a:xfrm>
            <a:off x="5494700" y="6407758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0FBF13E7-80D6-2249-95B7-64F9061EE4DA}"/>
              </a:ext>
            </a:extLst>
          </p:cNvPr>
          <p:cNvCxnSpPr/>
          <p:nvPr/>
        </p:nvCxnSpPr>
        <p:spPr>
          <a:xfrm>
            <a:off x="6398139" y="6407758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CC73BCF5-2832-2C46-95AF-B4AF433BE5B4}"/>
              </a:ext>
            </a:extLst>
          </p:cNvPr>
          <p:cNvCxnSpPr/>
          <p:nvPr/>
        </p:nvCxnSpPr>
        <p:spPr>
          <a:xfrm>
            <a:off x="7301579" y="6407758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2202A9C1-349D-F94B-92B1-AE3AB852E8A0}"/>
              </a:ext>
            </a:extLst>
          </p:cNvPr>
          <p:cNvCxnSpPr/>
          <p:nvPr/>
        </p:nvCxnSpPr>
        <p:spPr>
          <a:xfrm>
            <a:off x="8205018" y="6407758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124EE02A-DADC-294C-B2AC-D85D7976117A}"/>
              </a:ext>
            </a:extLst>
          </p:cNvPr>
          <p:cNvCxnSpPr/>
          <p:nvPr/>
        </p:nvCxnSpPr>
        <p:spPr>
          <a:xfrm>
            <a:off x="9120000" y="6407202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30531E39-74E9-EE4A-80A5-BAD8BD541274}"/>
              </a:ext>
            </a:extLst>
          </p:cNvPr>
          <p:cNvCxnSpPr>
            <a:cxnSpLocks/>
          </p:cNvCxnSpPr>
          <p:nvPr/>
        </p:nvCxnSpPr>
        <p:spPr>
          <a:xfrm>
            <a:off x="2914454" y="6095693"/>
            <a:ext cx="295960" cy="25135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58D12573-C28F-5F43-851B-97EA50AB2D1A}"/>
              </a:ext>
            </a:extLst>
          </p:cNvPr>
          <p:cNvCxnSpPr>
            <a:cxnSpLocks/>
          </p:cNvCxnSpPr>
          <p:nvPr/>
        </p:nvCxnSpPr>
        <p:spPr>
          <a:xfrm flipV="1">
            <a:off x="3767002" y="5844033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BE98CD7C-0303-E54D-829E-44265DB8220E}"/>
              </a:ext>
            </a:extLst>
          </p:cNvPr>
          <p:cNvCxnSpPr>
            <a:cxnSpLocks/>
          </p:cNvCxnSpPr>
          <p:nvPr/>
        </p:nvCxnSpPr>
        <p:spPr>
          <a:xfrm>
            <a:off x="3710223" y="5860851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B05CA4C9-432B-5B40-8356-7629998C8539}"/>
              </a:ext>
            </a:extLst>
          </p:cNvPr>
          <p:cNvCxnSpPr>
            <a:cxnSpLocks/>
          </p:cNvCxnSpPr>
          <p:nvPr/>
        </p:nvCxnSpPr>
        <p:spPr>
          <a:xfrm flipV="1">
            <a:off x="4629804" y="5848094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E93320B5-5ADE-5145-830B-3AFBE59C373B}"/>
              </a:ext>
            </a:extLst>
          </p:cNvPr>
          <p:cNvCxnSpPr>
            <a:cxnSpLocks/>
          </p:cNvCxnSpPr>
          <p:nvPr/>
        </p:nvCxnSpPr>
        <p:spPr>
          <a:xfrm>
            <a:off x="4573025" y="5864912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DA9ECF06-DC06-FF4C-8F10-7AA309974BBB}"/>
              </a:ext>
            </a:extLst>
          </p:cNvPr>
          <p:cNvCxnSpPr>
            <a:cxnSpLocks/>
          </p:cNvCxnSpPr>
          <p:nvPr/>
        </p:nvCxnSpPr>
        <p:spPr>
          <a:xfrm flipV="1">
            <a:off x="5542218" y="5867236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83009B07-2F86-F84D-9366-AB5BA523FCAF}"/>
              </a:ext>
            </a:extLst>
          </p:cNvPr>
          <p:cNvCxnSpPr>
            <a:cxnSpLocks/>
          </p:cNvCxnSpPr>
          <p:nvPr/>
        </p:nvCxnSpPr>
        <p:spPr>
          <a:xfrm>
            <a:off x="5485439" y="5884054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8CA2F76E-7E14-1040-94E7-36919BAC92D4}"/>
              </a:ext>
            </a:extLst>
          </p:cNvPr>
          <p:cNvCxnSpPr>
            <a:cxnSpLocks/>
          </p:cNvCxnSpPr>
          <p:nvPr/>
        </p:nvCxnSpPr>
        <p:spPr>
          <a:xfrm flipV="1">
            <a:off x="6440110" y="5862263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A6BD7870-766A-D94F-9FF4-4B48D1F2A3C1}"/>
              </a:ext>
            </a:extLst>
          </p:cNvPr>
          <p:cNvCxnSpPr>
            <a:cxnSpLocks/>
          </p:cNvCxnSpPr>
          <p:nvPr/>
        </p:nvCxnSpPr>
        <p:spPr>
          <a:xfrm>
            <a:off x="6383331" y="5879081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DA46BE77-0593-6345-9D2F-CBD071AD2732}"/>
              </a:ext>
            </a:extLst>
          </p:cNvPr>
          <p:cNvCxnSpPr>
            <a:cxnSpLocks/>
          </p:cNvCxnSpPr>
          <p:nvPr/>
        </p:nvCxnSpPr>
        <p:spPr>
          <a:xfrm flipV="1">
            <a:off x="7373645" y="5868246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76109D78-3B98-B646-B712-DE4EBE7EFA7C}"/>
              </a:ext>
            </a:extLst>
          </p:cNvPr>
          <p:cNvCxnSpPr>
            <a:cxnSpLocks/>
          </p:cNvCxnSpPr>
          <p:nvPr/>
        </p:nvCxnSpPr>
        <p:spPr>
          <a:xfrm>
            <a:off x="7316866" y="5885064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93C5C418-D4A5-B14C-AF27-DB95CA6B7E37}"/>
              </a:ext>
            </a:extLst>
          </p:cNvPr>
          <p:cNvCxnSpPr>
            <a:cxnSpLocks/>
          </p:cNvCxnSpPr>
          <p:nvPr/>
        </p:nvCxnSpPr>
        <p:spPr>
          <a:xfrm flipV="1">
            <a:off x="8243562" y="5870728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F24AFB9E-5541-F641-AFF1-3A05224C60A1}"/>
              </a:ext>
            </a:extLst>
          </p:cNvPr>
          <p:cNvCxnSpPr>
            <a:cxnSpLocks/>
          </p:cNvCxnSpPr>
          <p:nvPr/>
        </p:nvCxnSpPr>
        <p:spPr>
          <a:xfrm>
            <a:off x="8186783" y="5887546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7D495656-6207-B448-BFDD-362C2D9B87E8}"/>
              </a:ext>
            </a:extLst>
          </p:cNvPr>
          <p:cNvCxnSpPr>
            <a:cxnSpLocks/>
          </p:cNvCxnSpPr>
          <p:nvPr/>
        </p:nvCxnSpPr>
        <p:spPr>
          <a:xfrm flipV="1">
            <a:off x="9176779" y="5866332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B3AD8E63-7F34-4C4E-96BE-67664123363F}"/>
              </a:ext>
            </a:extLst>
          </p:cNvPr>
          <p:cNvCxnSpPr>
            <a:cxnSpLocks/>
          </p:cNvCxnSpPr>
          <p:nvPr/>
        </p:nvCxnSpPr>
        <p:spPr>
          <a:xfrm>
            <a:off x="9120000" y="5883150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D30E7EA-2434-D84B-B2AB-B365AF88E86D}"/>
              </a:ext>
            </a:extLst>
          </p:cNvPr>
          <p:cNvSpPr txBox="1"/>
          <p:nvPr/>
        </p:nvSpPr>
        <p:spPr>
          <a:xfrm>
            <a:off x="2441392" y="3939501"/>
            <a:ext cx="605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Previous Prob * Transition Prob * Prob Emitting (TTG)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796A0A9-8C1C-2A45-8B96-756116A714F8}"/>
              </a:ext>
            </a:extLst>
          </p:cNvPr>
          <p:cNvCxnSpPr>
            <a:cxnSpLocks/>
          </p:cNvCxnSpPr>
          <p:nvPr/>
        </p:nvCxnSpPr>
        <p:spPr>
          <a:xfrm>
            <a:off x="4359952" y="4226011"/>
            <a:ext cx="0" cy="213927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AF55EB7-CA4F-1D4D-8A40-39D59D9919EA}"/>
              </a:ext>
            </a:extLst>
          </p:cNvPr>
          <p:cNvSpPr txBox="1"/>
          <p:nvPr/>
        </p:nvSpPr>
        <p:spPr>
          <a:xfrm>
            <a:off x="7984091" y="3904301"/>
            <a:ext cx="1795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(4 calculations)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A891DE3-CFA7-F44C-BBBA-89F6E041563B}"/>
              </a:ext>
            </a:extLst>
          </p:cNvPr>
          <p:cNvSpPr/>
          <p:nvPr/>
        </p:nvSpPr>
        <p:spPr>
          <a:xfrm>
            <a:off x="4093828" y="5391742"/>
            <a:ext cx="577057" cy="118927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itle 1">
            <a:extLst>
              <a:ext uri="{FF2B5EF4-FFF2-40B4-BE49-F238E27FC236}">
                <a16:creationId xmlns:a16="http://schemas.microsoft.com/office/drawing/2014/main" id="{DDD555ED-7DB0-5943-B024-3220C283C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207"/>
            <a:ext cx="10515600" cy="1325563"/>
          </a:xfrm>
        </p:spPr>
        <p:txBody>
          <a:bodyPr/>
          <a:lstStyle/>
          <a:p>
            <a:r>
              <a:rPr lang="en-US" dirty="0"/>
              <a:t>Finding the most likely series of hidden states (Viterbi Path)</a:t>
            </a:r>
          </a:p>
        </p:txBody>
      </p:sp>
      <p:sp>
        <p:nvSpPr>
          <p:cNvPr id="75" name="Content Placeholder 2">
            <a:extLst>
              <a:ext uri="{FF2B5EF4-FFF2-40B4-BE49-F238E27FC236}">
                <a16:creationId xmlns:a16="http://schemas.microsoft.com/office/drawing/2014/main" id="{8FEB2313-0A51-964E-A68F-2DDCFE73B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583770"/>
            <a:ext cx="7886700" cy="3484283"/>
          </a:xfrm>
        </p:spPr>
        <p:txBody>
          <a:bodyPr>
            <a:normAutofit/>
          </a:bodyPr>
          <a:lstStyle/>
          <a:p>
            <a:r>
              <a:rPr lang="en-US" sz="2400" dirty="0"/>
              <a:t>Step 1: given an observed alignment, determine the most probable series of states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This depends on the specified probabilities: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/>
              <a:t>Initiation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/>
              <a:t>Transition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/>
              <a:t>Emission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Process nodes in a sliding window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D5C5E5C-A0E8-4C3F-89D2-75AE950B3886}"/>
              </a:ext>
            </a:extLst>
          </p:cNvPr>
          <p:cNvSpPr txBox="1"/>
          <p:nvPr/>
        </p:nvSpPr>
        <p:spPr>
          <a:xfrm>
            <a:off x="10601452" y="6080823"/>
            <a:ext cx="131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Conserved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69A4C06-0CAC-4EEC-80B1-1ED05EA54297}"/>
              </a:ext>
            </a:extLst>
          </p:cNvPr>
          <p:cNvSpPr txBox="1"/>
          <p:nvPr/>
        </p:nvSpPr>
        <p:spPr>
          <a:xfrm>
            <a:off x="10601452" y="5471854"/>
            <a:ext cx="1048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Neutral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F80A3C22-73BE-40E4-B674-E2AE3CB640FF}"/>
              </a:ext>
            </a:extLst>
          </p:cNvPr>
          <p:cNvGrpSpPr/>
          <p:nvPr/>
        </p:nvGrpSpPr>
        <p:grpSpPr>
          <a:xfrm>
            <a:off x="105370" y="4389132"/>
            <a:ext cx="9730087" cy="1015663"/>
            <a:chOff x="-1463118" y="4970213"/>
            <a:chExt cx="9730087" cy="431276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582F57C2-AADA-4498-8362-F7A8101F9553}"/>
                </a:ext>
              </a:extLst>
            </p:cNvPr>
            <p:cNvSpPr txBox="1"/>
            <p:nvPr/>
          </p:nvSpPr>
          <p:spPr>
            <a:xfrm>
              <a:off x="-1463118" y="5000990"/>
              <a:ext cx="2987796" cy="1698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Observation: Alignment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D5B46775-3D83-4428-9630-2CD856BDFC53}"/>
                </a:ext>
              </a:extLst>
            </p:cNvPr>
            <p:cNvSpPr txBox="1"/>
            <p:nvPr/>
          </p:nvSpPr>
          <p:spPr>
            <a:xfrm>
              <a:off x="1739473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38C09375-A210-4FB5-9B76-99D7505A3793}"/>
                </a:ext>
              </a:extLst>
            </p:cNvPr>
            <p:cNvSpPr txBox="1"/>
            <p:nvPr/>
          </p:nvSpPr>
          <p:spPr>
            <a:xfrm>
              <a:off x="2642913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T</a:t>
              </a:r>
            </a:p>
            <a:p>
              <a:r>
                <a:rPr lang="en-US" sz="2000" dirty="0"/>
                <a:t>T</a:t>
              </a:r>
            </a:p>
            <a:p>
              <a:r>
                <a:rPr lang="en-US" sz="2000" dirty="0"/>
                <a:t>G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3D3A6547-82B4-41B4-B8F2-416A2E4C56AE}"/>
                </a:ext>
              </a:extLst>
            </p:cNvPr>
            <p:cNvSpPr txBox="1"/>
            <p:nvPr/>
          </p:nvSpPr>
          <p:spPr>
            <a:xfrm>
              <a:off x="3546352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T</a:t>
              </a:r>
            </a:p>
            <a:p>
              <a:r>
                <a:rPr lang="en-US" sz="2000" dirty="0"/>
                <a:t>-</a:t>
              </a:r>
            </a:p>
            <a:p>
              <a:r>
                <a:rPr lang="en-US" sz="2000" dirty="0"/>
                <a:t>-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E0986CF3-B5A9-406D-ACB5-CDE484D0C49F}"/>
                </a:ext>
              </a:extLst>
            </p:cNvPr>
            <p:cNvSpPr txBox="1"/>
            <p:nvPr/>
          </p:nvSpPr>
          <p:spPr>
            <a:xfrm>
              <a:off x="4449792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216FED4C-6209-4AEE-9A1F-3C422E274B16}"/>
                </a:ext>
              </a:extLst>
            </p:cNvPr>
            <p:cNvSpPr txBox="1"/>
            <p:nvPr/>
          </p:nvSpPr>
          <p:spPr>
            <a:xfrm>
              <a:off x="5331181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A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6F675F0-5A7D-446C-9A9B-CF821EFAD8F6}"/>
                </a:ext>
              </a:extLst>
            </p:cNvPr>
            <p:cNvSpPr txBox="1"/>
            <p:nvPr/>
          </p:nvSpPr>
          <p:spPr>
            <a:xfrm>
              <a:off x="6234621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G</a:t>
              </a:r>
            </a:p>
            <a:p>
              <a:r>
                <a:rPr lang="en-US" sz="2000" dirty="0"/>
                <a:t>G</a:t>
              </a:r>
            </a:p>
            <a:p>
              <a:r>
                <a:rPr lang="en-US" sz="2000" dirty="0"/>
                <a:t>G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9314F168-38BC-4F2F-8B0A-7265F4E6EC40}"/>
                </a:ext>
              </a:extLst>
            </p:cNvPr>
            <p:cNvSpPr txBox="1"/>
            <p:nvPr/>
          </p:nvSpPr>
          <p:spPr>
            <a:xfrm>
              <a:off x="7138060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F1F12F5D-575D-4FF3-8ED9-A34ABACE1199}"/>
                </a:ext>
              </a:extLst>
            </p:cNvPr>
            <p:cNvSpPr txBox="1"/>
            <p:nvPr/>
          </p:nvSpPr>
          <p:spPr>
            <a:xfrm>
              <a:off x="8041500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4104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3236154" y="5431879"/>
            <a:ext cx="6803196" cy="480060"/>
            <a:chOff x="1678385" y="5477848"/>
            <a:chExt cx="6803196" cy="480060"/>
          </a:xfrm>
        </p:grpSpPr>
        <p:sp>
          <p:nvSpPr>
            <p:cNvPr id="4" name="Oval 3"/>
            <p:cNvSpPr/>
            <p:nvPr/>
          </p:nvSpPr>
          <p:spPr>
            <a:xfrm>
              <a:off x="1678385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" name="Oval 5"/>
            <p:cNvSpPr/>
            <p:nvPr/>
          </p:nvSpPr>
          <p:spPr>
            <a:xfrm>
              <a:off x="2581824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" name="Oval 7"/>
            <p:cNvSpPr/>
            <p:nvPr/>
          </p:nvSpPr>
          <p:spPr>
            <a:xfrm>
              <a:off x="3485264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Oval 9"/>
            <p:cNvSpPr/>
            <p:nvPr/>
          </p:nvSpPr>
          <p:spPr>
            <a:xfrm>
              <a:off x="4388703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Oval 11"/>
            <p:cNvSpPr/>
            <p:nvPr/>
          </p:nvSpPr>
          <p:spPr>
            <a:xfrm>
              <a:off x="5292143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Oval 13"/>
            <p:cNvSpPr/>
            <p:nvPr/>
          </p:nvSpPr>
          <p:spPr>
            <a:xfrm>
              <a:off x="6195582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6" name="Oval 15"/>
            <p:cNvSpPr/>
            <p:nvPr/>
          </p:nvSpPr>
          <p:spPr>
            <a:xfrm>
              <a:off x="7099022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8" name="Oval 17"/>
            <p:cNvSpPr/>
            <p:nvPr/>
          </p:nvSpPr>
          <p:spPr>
            <a:xfrm>
              <a:off x="8002461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236153" y="6025900"/>
            <a:ext cx="6803196" cy="480060"/>
            <a:chOff x="1678385" y="6071869"/>
            <a:chExt cx="6803196" cy="480060"/>
          </a:xfrm>
        </p:grpSpPr>
        <p:sp>
          <p:nvSpPr>
            <p:cNvPr id="5" name="Oval 4"/>
            <p:cNvSpPr/>
            <p:nvPr/>
          </p:nvSpPr>
          <p:spPr>
            <a:xfrm>
              <a:off x="1678385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2581824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" name="Oval 8"/>
            <p:cNvSpPr/>
            <p:nvPr/>
          </p:nvSpPr>
          <p:spPr>
            <a:xfrm>
              <a:off x="3485264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" name="Oval 10"/>
            <p:cNvSpPr/>
            <p:nvPr/>
          </p:nvSpPr>
          <p:spPr>
            <a:xfrm>
              <a:off x="4388703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Oval 12"/>
            <p:cNvSpPr/>
            <p:nvPr/>
          </p:nvSpPr>
          <p:spPr>
            <a:xfrm>
              <a:off x="5292143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5" name="Oval 14"/>
            <p:cNvSpPr/>
            <p:nvPr/>
          </p:nvSpPr>
          <p:spPr>
            <a:xfrm>
              <a:off x="6195582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7" name="Oval 16"/>
            <p:cNvSpPr/>
            <p:nvPr/>
          </p:nvSpPr>
          <p:spPr>
            <a:xfrm>
              <a:off x="7099022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9" name="Oval 18"/>
            <p:cNvSpPr/>
            <p:nvPr/>
          </p:nvSpPr>
          <p:spPr>
            <a:xfrm>
              <a:off x="8002461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45" name="Oval 44">
            <a:extLst>
              <a:ext uri="{FF2B5EF4-FFF2-40B4-BE49-F238E27FC236}">
                <a16:creationId xmlns:a16="http://schemas.microsoft.com/office/drawing/2014/main" id="{54CB0E66-1E92-F64A-B872-29BB2B0C3572}"/>
              </a:ext>
            </a:extLst>
          </p:cNvPr>
          <p:cNvSpPr/>
          <p:nvPr/>
        </p:nvSpPr>
        <p:spPr>
          <a:xfrm>
            <a:off x="2379644" y="5683784"/>
            <a:ext cx="479120" cy="480060"/>
          </a:xfrm>
          <a:prstGeom prst="ellipse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8BB16ED-D72D-8D4D-8C7B-1A0D88682B8A}"/>
              </a:ext>
            </a:extLst>
          </p:cNvPr>
          <p:cNvSpPr txBox="1"/>
          <p:nvPr/>
        </p:nvSpPr>
        <p:spPr>
          <a:xfrm>
            <a:off x="2324118" y="5727273"/>
            <a:ext cx="865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start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213A18FE-E1AE-EA43-A725-A2C6BC9F5352}"/>
              </a:ext>
            </a:extLst>
          </p:cNvPr>
          <p:cNvCxnSpPr/>
          <p:nvPr/>
        </p:nvCxnSpPr>
        <p:spPr>
          <a:xfrm>
            <a:off x="3721733" y="5661592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523401E3-33ED-074F-8016-708E0689BB28}"/>
              </a:ext>
            </a:extLst>
          </p:cNvPr>
          <p:cNvCxnSpPr/>
          <p:nvPr/>
        </p:nvCxnSpPr>
        <p:spPr>
          <a:xfrm>
            <a:off x="4625172" y="5661592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20707F0F-B6B1-2B46-96F7-124B7780F214}"/>
              </a:ext>
            </a:extLst>
          </p:cNvPr>
          <p:cNvCxnSpPr>
            <a:cxnSpLocks/>
          </p:cNvCxnSpPr>
          <p:nvPr/>
        </p:nvCxnSpPr>
        <p:spPr>
          <a:xfrm flipV="1">
            <a:off x="2924616" y="5620614"/>
            <a:ext cx="295960" cy="25135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BE9BF6B3-4C34-FB49-83D3-B7E3B8F20401}"/>
              </a:ext>
            </a:extLst>
          </p:cNvPr>
          <p:cNvCxnSpPr/>
          <p:nvPr/>
        </p:nvCxnSpPr>
        <p:spPr>
          <a:xfrm>
            <a:off x="5506575" y="5661592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B3E8F01A-3728-2343-8ADA-63A7C5A10FEB}"/>
              </a:ext>
            </a:extLst>
          </p:cNvPr>
          <p:cNvCxnSpPr/>
          <p:nvPr/>
        </p:nvCxnSpPr>
        <p:spPr>
          <a:xfrm>
            <a:off x="6410014" y="5661592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14912672-14D4-9849-B1CB-DDEACEF01AB9}"/>
              </a:ext>
            </a:extLst>
          </p:cNvPr>
          <p:cNvCxnSpPr/>
          <p:nvPr/>
        </p:nvCxnSpPr>
        <p:spPr>
          <a:xfrm>
            <a:off x="7313454" y="5661592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6A33417F-C2C6-994A-AD3E-605AB8051105}"/>
              </a:ext>
            </a:extLst>
          </p:cNvPr>
          <p:cNvCxnSpPr/>
          <p:nvPr/>
        </p:nvCxnSpPr>
        <p:spPr>
          <a:xfrm>
            <a:off x="8216893" y="5661592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43BF5893-F54E-5A4A-8486-3117052A8285}"/>
              </a:ext>
            </a:extLst>
          </p:cNvPr>
          <p:cNvCxnSpPr/>
          <p:nvPr/>
        </p:nvCxnSpPr>
        <p:spPr>
          <a:xfrm>
            <a:off x="9131875" y="5661036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F1975401-120B-EC43-80E1-9ED6DEDA8469}"/>
              </a:ext>
            </a:extLst>
          </p:cNvPr>
          <p:cNvCxnSpPr/>
          <p:nvPr/>
        </p:nvCxnSpPr>
        <p:spPr>
          <a:xfrm>
            <a:off x="3709858" y="6407758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469713FE-5556-5444-B4C8-E9786CD996A4}"/>
              </a:ext>
            </a:extLst>
          </p:cNvPr>
          <p:cNvCxnSpPr/>
          <p:nvPr/>
        </p:nvCxnSpPr>
        <p:spPr>
          <a:xfrm>
            <a:off x="4613297" y="6407758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0EEF481F-1050-904C-86FF-076C4DB930CB}"/>
              </a:ext>
            </a:extLst>
          </p:cNvPr>
          <p:cNvCxnSpPr/>
          <p:nvPr/>
        </p:nvCxnSpPr>
        <p:spPr>
          <a:xfrm>
            <a:off x="5494700" y="6407758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0FBF13E7-80D6-2249-95B7-64F9061EE4DA}"/>
              </a:ext>
            </a:extLst>
          </p:cNvPr>
          <p:cNvCxnSpPr/>
          <p:nvPr/>
        </p:nvCxnSpPr>
        <p:spPr>
          <a:xfrm>
            <a:off x="6398139" y="6407758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CC73BCF5-2832-2C46-95AF-B4AF433BE5B4}"/>
              </a:ext>
            </a:extLst>
          </p:cNvPr>
          <p:cNvCxnSpPr/>
          <p:nvPr/>
        </p:nvCxnSpPr>
        <p:spPr>
          <a:xfrm>
            <a:off x="7301579" y="6407758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2202A9C1-349D-F94B-92B1-AE3AB852E8A0}"/>
              </a:ext>
            </a:extLst>
          </p:cNvPr>
          <p:cNvCxnSpPr/>
          <p:nvPr/>
        </p:nvCxnSpPr>
        <p:spPr>
          <a:xfrm>
            <a:off x="8205018" y="6407758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124EE02A-DADC-294C-B2AC-D85D7976117A}"/>
              </a:ext>
            </a:extLst>
          </p:cNvPr>
          <p:cNvCxnSpPr/>
          <p:nvPr/>
        </p:nvCxnSpPr>
        <p:spPr>
          <a:xfrm>
            <a:off x="9120000" y="6407202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30531E39-74E9-EE4A-80A5-BAD8BD541274}"/>
              </a:ext>
            </a:extLst>
          </p:cNvPr>
          <p:cNvCxnSpPr>
            <a:cxnSpLocks/>
          </p:cNvCxnSpPr>
          <p:nvPr/>
        </p:nvCxnSpPr>
        <p:spPr>
          <a:xfrm>
            <a:off x="2914454" y="6095693"/>
            <a:ext cx="295960" cy="25135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58D12573-C28F-5F43-851B-97EA50AB2D1A}"/>
              </a:ext>
            </a:extLst>
          </p:cNvPr>
          <p:cNvCxnSpPr>
            <a:cxnSpLocks/>
          </p:cNvCxnSpPr>
          <p:nvPr/>
        </p:nvCxnSpPr>
        <p:spPr>
          <a:xfrm flipV="1">
            <a:off x="3767002" y="5844033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BE98CD7C-0303-E54D-829E-44265DB8220E}"/>
              </a:ext>
            </a:extLst>
          </p:cNvPr>
          <p:cNvCxnSpPr>
            <a:cxnSpLocks/>
          </p:cNvCxnSpPr>
          <p:nvPr/>
        </p:nvCxnSpPr>
        <p:spPr>
          <a:xfrm>
            <a:off x="3710223" y="5860851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B05CA4C9-432B-5B40-8356-7629998C8539}"/>
              </a:ext>
            </a:extLst>
          </p:cNvPr>
          <p:cNvCxnSpPr>
            <a:cxnSpLocks/>
          </p:cNvCxnSpPr>
          <p:nvPr/>
        </p:nvCxnSpPr>
        <p:spPr>
          <a:xfrm flipV="1">
            <a:off x="4629804" y="5848094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E93320B5-5ADE-5145-830B-3AFBE59C373B}"/>
              </a:ext>
            </a:extLst>
          </p:cNvPr>
          <p:cNvCxnSpPr>
            <a:cxnSpLocks/>
          </p:cNvCxnSpPr>
          <p:nvPr/>
        </p:nvCxnSpPr>
        <p:spPr>
          <a:xfrm>
            <a:off x="4573025" y="5864912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DA9ECF06-DC06-FF4C-8F10-7AA309974BBB}"/>
              </a:ext>
            </a:extLst>
          </p:cNvPr>
          <p:cNvCxnSpPr>
            <a:cxnSpLocks/>
          </p:cNvCxnSpPr>
          <p:nvPr/>
        </p:nvCxnSpPr>
        <p:spPr>
          <a:xfrm flipV="1">
            <a:off x="5542218" y="5867236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83009B07-2F86-F84D-9366-AB5BA523FCAF}"/>
              </a:ext>
            </a:extLst>
          </p:cNvPr>
          <p:cNvCxnSpPr>
            <a:cxnSpLocks/>
          </p:cNvCxnSpPr>
          <p:nvPr/>
        </p:nvCxnSpPr>
        <p:spPr>
          <a:xfrm>
            <a:off x="5485439" y="5884054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8CA2F76E-7E14-1040-94E7-36919BAC92D4}"/>
              </a:ext>
            </a:extLst>
          </p:cNvPr>
          <p:cNvCxnSpPr>
            <a:cxnSpLocks/>
          </p:cNvCxnSpPr>
          <p:nvPr/>
        </p:nvCxnSpPr>
        <p:spPr>
          <a:xfrm flipV="1">
            <a:off x="6440110" y="5862263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A6BD7870-766A-D94F-9FF4-4B48D1F2A3C1}"/>
              </a:ext>
            </a:extLst>
          </p:cNvPr>
          <p:cNvCxnSpPr>
            <a:cxnSpLocks/>
          </p:cNvCxnSpPr>
          <p:nvPr/>
        </p:nvCxnSpPr>
        <p:spPr>
          <a:xfrm>
            <a:off x="6383331" y="5879081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DA46BE77-0593-6345-9D2F-CBD071AD2732}"/>
              </a:ext>
            </a:extLst>
          </p:cNvPr>
          <p:cNvCxnSpPr>
            <a:cxnSpLocks/>
          </p:cNvCxnSpPr>
          <p:nvPr/>
        </p:nvCxnSpPr>
        <p:spPr>
          <a:xfrm flipV="1">
            <a:off x="7373645" y="5868246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76109D78-3B98-B646-B712-DE4EBE7EFA7C}"/>
              </a:ext>
            </a:extLst>
          </p:cNvPr>
          <p:cNvCxnSpPr>
            <a:cxnSpLocks/>
          </p:cNvCxnSpPr>
          <p:nvPr/>
        </p:nvCxnSpPr>
        <p:spPr>
          <a:xfrm>
            <a:off x="7316866" y="5885064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93C5C418-D4A5-B14C-AF27-DB95CA6B7E37}"/>
              </a:ext>
            </a:extLst>
          </p:cNvPr>
          <p:cNvCxnSpPr>
            <a:cxnSpLocks/>
          </p:cNvCxnSpPr>
          <p:nvPr/>
        </p:nvCxnSpPr>
        <p:spPr>
          <a:xfrm flipV="1">
            <a:off x="8243562" y="5870728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F24AFB9E-5541-F641-AFF1-3A05224C60A1}"/>
              </a:ext>
            </a:extLst>
          </p:cNvPr>
          <p:cNvCxnSpPr>
            <a:cxnSpLocks/>
          </p:cNvCxnSpPr>
          <p:nvPr/>
        </p:nvCxnSpPr>
        <p:spPr>
          <a:xfrm>
            <a:off x="8186783" y="5887546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7D495656-6207-B448-BFDD-362C2D9B87E8}"/>
              </a:ext>
            </a:extLst>
          </p:cNvPr>
          <p:cNvCxnSpPr>
            <a:cxnSpLocks/>
          </p:cNvCxnSpPr>
          <p:nvPr/>
        </p:nvCxnSpPr>
        <p:spPr>
          <a:xfrm flipV="1">
            <a:off x="9176779" y="5866332"/>
            <a:ext cx="342658" cy="3163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B3AD8E63-7F34-4C4E-96BE-67664123363F}"/>
              </a:ext>
            </a:extLst>
          </p:cNvPr>
          <p:cNvCxnSpPr>
            <a:cxnSpLocks/>
          </p:cNvCxnSpPr>
          <p:nvPr/>
        </p:nvCxnSpPr>
        <p:spPr>
          <a:xfrm>
            <a:off x="9120000" y="5883150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D30E7EA-2434-D84B-B2AB-B365AF88E86D}"/>
              </a:ext>
            </a:extLst>
          </p:cNvPr>
          <p:cNvSpPr txBox="1"/>
          <p:nvPr/>
        </p:nvSpPr>
        <p:spPr>
          <a:xfrm>
            <a:off x="7028523" y="3705262"/>
            <a:ext cx="5163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Previous Prob * Transition Prob * Prob Emitting (AAA)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AF55EB7-CA4F-1D4D-8A40-39D59D9919EA}"/>
              </a:ext>
            </a:extLst>
          </p:cNvPr>
          <p:cNvSpPr txBox="1"/>
          <p:nvPr/>
        </p:nvSpPr>
        <p:spPr>
          <a:xfrm>
            <a:off x="10455906" y="4092727"/>
            <a:ext cx="1795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(4 calculations)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A891DE3-CFA7-F44C-BBBA-89F6E041563B}"/>
              </a:ext>
            </a:extLst>
          </p:cNvPr>
          <p:cNvSpPr/>
          <p:nvPr/>
        </p:nvSpPr>
        <p:spPr>
          <a:xfrm>
            <a:off x="9502441" y="5393861"/>
            <a:ext cx="577057" cy="118927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itle 1">
            <a:extLst>
              <a:ext uri="{FF2B5EF4-FFF2-40B4-BE49-F238E27FC236}">
                <a16:creationId xmlns:a16="http://schemas.microsoft.com/office/drawing/2014/main" id="{DDD555ED-7DB0-5943-B024-3220C283C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207"/>
            <a:ext cx="10515600" cy="1325563"/>
          </a:xfrm>
        </p:spPr>
        <p:txBody>
          <a:bodyPr/>
          <a:lstStyle/>
          <a:p>
            <a:r>
              <a:rPr lang="en-US" dirty="0"/>
              <a:t>Finding the most likely series of hidden states (Viterbi Path)</a:t>
            </a:r>
          </a:p>
        </p:txBody>
      </p:sp>
      <p:sp>
        <p:nvSpPr>
          <p:cNvPr id="75" name="Content Placeholder 2">
            <a:extLst>
              <a:ext uri="{FF2B5EF4-FFF2-40B4-BE49-F238E27FC236}">
                <a16:creationId xmlns:a16="http://schemas.microsoft.com/office/drawing/2014/main" id="{8FEB2313-0A51-964E-A68F-2DDCFE73B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583770"/>
            <a:ext cx="7886700" cy="3484283"/>
          </a:xfrm>
        </p:spPr>
        <p:txBody>
          <a:bodyPr>
            <a:normAutofit/>
          </a:bodyPr>
          <a:lstStyle/>
          <a:p>
            <a:r>
              <a:rPr lang="en-US" sz="2400" dirty="0"/>
              <a:t>Step 1: given an observed alignment, determine the most probable series of states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This depends on the specified probabilities: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/>
              <a:t>Initiation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/>
              <a:t>Transition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/>
              <a:t>Emission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Process nodes in a sliding window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80DEA83A-4C63-CD48-8730-FBAE0E132251}"/>
              </a:ext>
            </a:extLst>
          </p:cNvPr>
          <p:cNvCxnSpPr>
            <a:cxnSpLocks/>
          </p:cNvCxnSpPr>
          <p:nvPr/>
        </p:nvCxnSpPr>
        <p:spPr>
          <a:xfrm>
            <a:off x="9757517" y="4092727"/>
            <a:ext cx="0" cy="254425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EF96AE7C-C3EF-4D8F-BFF9-D8FA2C42C407}"/>
              </a:ext>
            </a:extLst>
          </p:cNvPr>
          <p:cNvSpPr txBox="1"/>
          <p:nvPr/>
        </p:nvSpPr>
        <p:spPr>
          <a:xfrm>
            <a:off x="10601452" y="6080823"/>
            <a:ext cx="131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Conserved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D37027E-3E8B-45BA-8AF4-2C34EC1C517C}"/>
              </a:ext>
            </a:extLst>
          </p:cNvPr>
          <p:cNvSpPr txBox="1"/>
          <p:nvPr/>
        </p:nvSpPr>
        <p:spPr>
          <a:xfrm>
            <a:off x="10601452" y="5471854"/>
            <a:ext cx="1048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Neutral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C950F404-B0B1-4B16-85EA-0A7C02E4C31F}"/>
              </a:ext>
            </a:extLst>
          </p:cNvPr>
          <p:cNvGrpSpPr/>
          <p:nvPr/>
        </p:nvGrpSpPr>
        <p:grpSpPr>
          <a:xfrm>
            <a:off x="105370" y="4389132"/>
            <a:ext cx="9730087" cy="1015663"/>
            <a:chOff x="-1463118" y="4970213"/>
            <a:chExt cx="9730087" cy="431276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29BAFDFE-D76F-4741-B76B-DD439E1C9DCE}"/>
                </a:ext>
              </a:extLst>
            </p:cNvPr>
            <p:cNvSpPr txBox="1"/>
            <p:nvPr/>
          </p:nvSpPr>
          <p:spPr>
            <a:xfrm>
              <a:off x="-1463118" y="5000990"/>
              <a:ext cx="2987796" cy="1698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Observation: Alignment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BFEDF1CC-AF10-42BD-BCBB-996106FDB804}"/>
                </a:ext>
              </a:extLst>
            </p:cNvPr>
            <p:cNvSpPr txBox="1"/>
            <p:nvPr/>
          </p:nvSpPr>
          <p:spPr>
            <a:xfrm>
              <a:off x="1739473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13D66012-0463-430E-BCF0-D3DAE05FCCB0}"/>
                </a:ext>
              </a:extLst>
            </p:cNvPr>
            <p:cNvSpPr txBox="1"/>
            <p:nvPr/>
          </p:nvSpPr>
          <p:spPr>
            <a:xfrm>
              <a:off x="2642913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T</a:t>
              </a:r>
            </a:p>
            <a:p>
              <a:r>
                <a:rPr lang="en-US" sz="2000" dirty="0"/>
                <a:t>T</a:t>
              </a:r>
            </a:p>
            <a:p>
              <a:r>
                <a:rPr lang="en-US" sz="2000" dirty="0"/>
                <a:t>G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1A276DAD-A9DD-4CCB-8BE6-BB2DBEC619B3}"/>
                </a:ext>
              </a:extLst>
            </p:cNvPr>
            <p:cNvSpPr txBox="1"/>
            <p:nvPr/>
          </p:nvSpPr>
          <p:spPr>
            <a:xfrm>
              <a:off x="3546352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T</a:t>
              </a:r>
            </a:p>
            <a:p>
              <a:r>
                <a:rPr lang="en-US" sz="2000" dirty="0"/>
                <a:t>-</a:t>
              </a:r>
            </a:p>
            <a:p>
              <a:r>
                <a:rPr lang="en-US" sz="2000" dirty="0"/>
                <a:t>-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8716538B-6047-4386-BACA-C47C6A0F404E}"/>
                </a:ext>
              </a:extLst>
            </p:cNvPr>
            <p:cNvSpPr txBox="1"/>
            <p:nvPr/>
          </p:nvSpPr>
          <p:spPr>
            <a:xfrm>
              <a:off x="4449792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CF0E8CD0-A766-4550-AC97-C66430CBCEAD}"/>
                </a:ext>
              </a:extLst>
            </p:cNvPr>
            <p:cNvSpPr txBox="1"/>
            <p:nvPr/>
          </p:nvSpPr>
          <p:spPr>
            <a:xfrm>
              <a:off x="5331181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A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E6C10F7B-E287-49DB-B32A-75B1CF2D9B1F}"/>
                </a:ext>
              </a:extLst>
            </p:cNvPr>
            <p:cNvSpPr txBox="1"/>
            <p:nvPr/>
          </p:nvSpPr>
          <p:spPr>
            <a:xfrm>
              <a:off x="6234621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G</a:t>
              </a:r>
            </a:p>
            <a:p>
              <a:r>
                <a:rPr lang="en-US" sz="2000" dirty="0"/>
                <a:t>G</a:t>
              </a:r>
            </a:p>
            <a:p>
              <a:r>
                <a:rPr lang="en-US" sz="2000" dirty="0"/>
                <a:t>G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9177FAD3-50E8-4E2B-9806-993C8C5E1BED}"/>
                </a:ext>
              </a:extLst>
            </p:cNvPr>
            <p:cNvSpPr txBox="1"/>
            <p:nvPr/>
          </p:nvSpPr>
          <p:spPr>
            <a:xfrm>
              <a:off x="7138060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3113D5F7-233A-4231-A43B-EECA8751CECC}"/>
                </a:ext>
              </a:extLst>
            </p:cNvPr>
            <p:cNvSpPr txBox="1"/>
            <p:nvPr/>
          </p:nvSpPr>
          <p:spPr>
            <a:xfrm>
              <a:off x="8041500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58499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3236154" y="5431879"/>
            <a:ext cx="6803196" cy="480060"/>
            <a:chOff x="1678385" y="5477848"/>
            <a:chExt cx="6803196" cy="480060"/>
          </a:xfrm>
        </p:grpSpPr>
        <p:sp>
          <p:nvSpPr>
            <p:cNvPr id="4" name="Oval 3"/>
            <p:cNvSpPr/>
            <p:nvPr/>
          </p:nvSpPr>
          <p:spPr>
            <a:xfrm>
              <a:off x="1678385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" name="Oval 5"/>
            <p:cNvSpPr/>
            <p:nvPr/>
          </p:nvSpPr>
          <p:spPr>
            <a:xfrm>
              <a:off x="2581824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" name="Oval 7"/>
            <p:cNvSpPr/>
            <p:nvPr/>
          </p:nvSpPr>
          <p:spPr>
            <a:xfrm>
              <a:off x="3485264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Oval 9"/>
            <p:cNvSpPr/>
            <p:nvPr/>
          </p:nvSpPr>
          <p:spPr>
            <a:xfrm>
              <a:off x="4388703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Oval 11"/>
            <p:cNvSpPr/>
            <p:nvPr/>
          </p:nvSpPr>
          <p:spPr>
            <a:xfrm>
              <a:off x="5292143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Oval 13"/>
            <p:cNvSpPr/>
            <p:nvPr/>
          </p:nvSpPr>
          <p:spPr>
            <a:xfrm>
              <a:off x="6195582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6" name="Oval 15"/>
            <p:cNvSpPr/>
            <p:nvPr/>
          </p:nvSpPr>
          <p:spPr>
            <a:xfrm>
              <a:off x="7099022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8" name="Oval 17"/>
            <p:cNvSpPr/>
            <p:nvPr/>
          </p:nvSpPr>
          <p:spPr>
            <a:xfrm>
              <a:off x="8002461" y="5477848"/>
              <a:ext cx="479120" cy="48006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236153" y="6025900"/>
            <a:ext cx="6803196" cy="480060"/>
            <a:chOff x="1678385" y="6071869"/>
            <a:chExt cx="6803196" cy="480060"/>
          </a:xfrm>
        </p:grpSpPr>
        <p:sp>
          <p:nvSpPr>
            <p:cNvPr id="5" name="Oval 4"/>
            <p:cNvSpPr/>
            <p:nvPr/>
          </p:nvSpPr>
          <p:spPr>
            <a:xfrm>
              <a:off x="1678385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2581824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" name="Oval 8"/>
            <p:cNvSpPr/>
            <p:nvPr/>
          </p:nvSpPr>
          <p:spPr>
            <a:xfrm>
              <a:off x="3485264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" name="Oval 10"/>
            <p:cNvSpPr/>
            <p:nvPr/>
          </p:nvSpPr>
          <p:spPr>
            <a:xfrm>
              <a:off x="4388703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Oval 12"/>
            <p:cNvSpPr/>
            <p:nvPr/>
          </p:nvSpPr>
          <p:spPr>
            <a:xfrm>
              <a:off x="5292143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5" name="Oval 14"/>
            <p:cNvSpPr/>
            <p:nvPr/>
          </p:nvSpPr>
          <p:spPr>
            <a:xfrm>
              <a:off x="6195582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7" name="Oval 16"/>
            <p:cNvSpPr/>
            <p:nvPr/>
          </p:nvSpPr>
          <p:spPr>
            <a:xfrm>
              <a:off x="7099022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9" name="Oval 18"/>
            <p:cNvSpPr/>
            <p:nvPr/>
          </p:nvSpPr>
          <p:spPr>
            <a:xfrm>
              <a:off x="8002461" y="6071869"/>
              <a:ext cx="479120" cy="48006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45" name="Oval 44">
            <a:extLst>
              <a:ext uri="{FF2B5EF4-FFF2-40B4-BE49-F238E27FC236}">
                <a16:creationId xmlns:a16="http://schemas.microsoft.com/office/drawing/2014/main" id="{54CB0E66-1E92-F64A-B872-29BB2B0C3572}"/>
              </a:ext>
            </a:extLst>
          </p:cNvPr>
          <p:cNvSpPr/>
          <p:nvPr/>
        </p:nvSpPr>
        <p:spPr>
          <a:xfrm>
            <a:off x="2379644" y="5683784"/>
            <a:ext cx="479120" cy="480060"/>
          </a:xfrm>
          <a:prstGeom prst="ellipse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8BB16ED-D72D-8D4D-8C7B-1A0D88682B8A}"/>
              </a:ext>
            </a:extLst>
          </p:cNvPr>
          <p:cNvSpPr txBox="1"/>
          <p:nvPr/>
        </p:nvSpPr>
        <p:spPr>
          <a:xfrm>
            <a:off x="2324118" y="5727273"/>
            <a:ext cx="865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start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213A18FE-E1AE-EA43-A725-A2C6BC9F5352}"/>
              </a:ext>
            </a:extLst>
          </p:cNvPr>
          <p:cNvCxnSpPr/>
          <p:nvPr/>
        </p:nvCxnSpPr>
        <p:spPr>
          <a:xfrm>
            <a:off x="3721733" y="5661592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523401E3-33ED-074F-8016-708E0689BB28}"/>
              </a:ext>
            </a:extLst>
          </p:cNvPr>
          <p:cNvCxnSpPr/>
          <p:nvPr/>
        </p:nvCxnSpPr>
        <p:spPr>
          <a:xfrm>
            <a:off x="4625172" y="5661592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20707F0F-B6B1-2B46-96F7-124B7780F214}"/>
              </a:ext>
            </a:extLst>
          </p:cNvPr>
          <p:cNvCxnSpPr>
            <a:cxnSpLocks/>
          </p:cNvCxnSpPr>
          <p:nvPr/>
        </p:nvCxnSpPr>
        <p:spPr>
          <a:xfrm flipV="1">
            <a:off x="2924616" y="5620614"/>
            <a:ext cx="295960" cy="25135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0FBF13E7-80D6-2249-95B7-64F9061EE4DA}"/>
              </a:ext>
            </a:extLst>
          </p:cNvPr>
          <p:cNvCxnSpPr/>
          <p:nvPr/>
        </p:nvCxnSpPr>
        <p:spPr>
          <a:xfrm>
            <a:off x="6398139" y="6407758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CC73BCF5-2832-2C46-95AF-B4AF433BE5B4}"/>
              </a:ext>
            </a:extLst>
          </p:cNvPr>
          <p:cNvCxnSpPr/>
          <p:nvPr/>
        </p:nvCxnSpPr>
        <p:spPr>
          <a:xfrm>
            <a:off x="7301579" y="6407758"/>
            <a:ext cx="42431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2202A9C1-349D-F94B-92B1-AE3AB852E8A0}"/>
              </a:ext>
            </a:extLst>
          </p:cNvPr>
          <p:cNvCxnSpPr/>
          <p:nvPr/>
        </p:nvCxnSpPr>
        <p:spPr>
          <a:xfrm>
            <a:off x="8205018" y="6407758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124EE02A-DADC-294C-B2AC-D85D7976117A}"/>
              </a:ext>
            </a:extLst>
          </p:cNvPr>
          <p:cNvCxnSpPr/>
          <p:nvPr/>
        </p:nvCxnSpPr>
        <p:spPr>
          <a:xfrm>
            <a:off x="9120000" y="6407202"/>
            <a:ext cx="42432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83009B07-2F86-F84D-9366-AB5BA523FCAF}"/>
              </a:ext>
            </a:extLst>
          </p:cNvPr>
          <p:cNvCxnSpPr>
            <a:cxnSpLocks/>
          </p:cNvCxnSpPr>
          <p:nvPr/>
        </p:nvCxnSpPr>
        <p:spPr>
          <a:xfrm>
            <a:off x="5485439" y="5884054"/>
            <a:ext cx="384915" cy="3268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itle 1">
            <a:extLst>
              <a:ext uri="{FF2B5EF4-FFF2-40B4-BE49-F238E27FC236}">
                <a16:creationId xmlns:a16="http://schemas.microsoft.com/office/drawing/2014/main" id="{DDD555ED-7DB0-5943-B024-3220C283C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207"/>
            <a:ext cx="10515600" cy="1325563"/>
          </a:xfrm>
        </p:spPr>
        <p:txBody>
          <a:bodyPr/>
          <a:lstStyle/>
          <a:p>
            <a:r>
              <a:rPr lang="en-US" dirty="0"/>
              <a:t>Finding the most likely series of hidden states (Viterbi Path)</a:t>
            </a:r>
          </a:p>
        </p:txBody>
      </p:sp>
      <p:sp>
        <p:nvSpPr>
          <p:cNvPr id="75" name="Content Placeholder 2">
            <a:extLst>
              <a:ext uri="{FF2B5EF4-FFF2-40B4-BE49-F238E27FC236}">
                <a16:creationId xmlns:a16="http://schemas.microsoft.com/office/drawing/2014/main" id="{8FEB2313-0A51-964E-A68F-2DDCFE73B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583770"/>
            <a:ext cx="7886700" cy="3484283"/>
          </a:xfrm>
        </p:spPr>
        <p:txBody>
          <a:bodyPr>
            <a:normAutofit/>
          </a:bodyPr>
          <a:lstStyle/>
          <a:p>
            <a:r>
              <a:rPr lang="en-US" sz="2400" dirty="0"/>
              <a:t>Step 1: given an observed alignment, determine the most probable series of states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This depends on the specified probabilities: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/>
              <a:t>Initiation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/>
              <a:t>Transition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/>
              <a:t>Emission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Process nodes in a sliding window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F96AE7C-C3EF-4D8F-BFF9-D8FA2C42C407}"/>
              </a:ext>
            </a:extLst>
          </p:cNvPr>
          <p:cNvSpPr txBox="1"/>
          <p:nvPr/>
        </p:nvSpPr>
        <p:spPr>
          <a:xfrm>
            <a:off x="10601452" y="6080823"/>
            <a:ext cx="131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Conserved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D37027E-3E8B-45BA-8AF4-2C34EC1C517C}"/>
              </a:ext>
            </a:extLst>
          </p:cNvPr>
          <p:cNvSpPr txBox="1"/>
          <p:nvPr/>
        </p:nvSpPr>
        <p:spPr>
          <a:xfrm>
            <a:off x="10601452" y="5471854"/>
            <a:ext cx="1048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Neutral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C950F404-B0B1-4B16-85EA-0A7C02E4C31F}"/>
              </a:ext>
            </a:extLst>
          </p:cNvPr>
          <p:cNvGrpSpPr/>
          <p:nvPr/>
        </p:nvGrpSpPr>
        <p:grpSpPr>
          <a:xfrm>
            <a:off x="105370" y="4389132"/>
            <a:ext cx="9730087" cy="1015663"/>
            <a:chOff x="-1463118" y="4970213"/>
            <a:chExt cx="9730087" cy="431276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29BAFDFE-D76F-4741-B76B-DD439E1C9DCE}"/>
                </a:ext>
              </a:extLst>
            </p:cNvPr>
            <p:cNvSpPr txBox="1"/>
            <p:nvPr/>
          </p:nvSpPr>
          <p:spPr>
            <a:xfrm>
              <a:off x="-1463118" y="5000990"/>
              <a:ext cx="2987796" cy="1698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Observation: Alignment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BFEDF1CC-AF10-42BD-BCBB-996106FDB804}"/>
                </a:ext>
              </a:extLst>
            </p:cNvPr>
            <p:cNvSpPr txBox="1"/>
            <p:nvPr/>
          </p:nvSpPr>
          <p:spPr>
            <a:xfrm>
              <a:off x="1739473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13D66012-0463-430E-BCF0-D3DAE05FCCB0}"/>
                </a:ext>
              </a:extLst>
            </p:cNvPr>
            <p:cNvSpPr txBox="1"/>
            <p:nvPr/>
          </p:nvSpPr>
          <p:spPr>
            <a:xfrm>
              <a:off x="2642913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T</a:t>
              </a:r>
            </a:p>
            <a:p>
              <a:r>
                <a:rPr lang="en-US" sz="2000" dirty="0"/>
                <a:t>T</a:t>
              </a:r>
            </a:p>
            <a:p>
              <a:r>
                <a:rPr lang="en-US" sz="2000" dirty="0"/>
                <a:t>G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1A276DAD-A9DD-4CCB-8BE6-BB2DBEC619B3}"/>
                </a:ext>
              </a:extLst>
            </p:cNvPr>
            <p:cNvSpPr txBox="1"/>
            <p:nvPr/>
          </p:nvSpPr>
          <p:spPr>
            <a:xfrm>
              <a:off x="3546352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T</a:t>
              </a:r>
            </a:p>
            <a:p>
              <a:r>
                <a:rPr lang="en-US" sz="2000" dirty="0"/>
                <a:t>-</a:t>
              </a:r>
            </a:p>
            <a:p>
              <a:r>
                <a:rPr lang="en-US" sz="2000" dirty="0"/>
                <a:t>-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8716538B-6047-4386-BACA-C47C6A0F404E}"/>
                </a:ext>
              </a:extLst>
            </p:cNvPr>
            <p:cNvSpPr txBox="1"/>
            <p:nvPr/>
          </p:nvSpPr>
          <p:spPr>
            <a:xfrm>
              <a:off x="4449792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CF0E8CD0-A766-4550-AC97-C66430CBCEAD}"/>
                </a:ext>
              </a:extLst>
            </p:cNvPr>
            <p:cNvSpPr txBox="1"/>
            <p:nvPr/>
          </p:nvSpPr>
          <p:spPr>
            <a:xfrm>
              <a:off x="5331181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A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E6C10F7B-E287-49DB-B32A-75B1CF2D9B1F}"/>
                </a:ext>
              </a:extLst>
            </p:cNvPr>
            <p:cNvSpPr txBox="1"/>
            <p:nvPr/>
          </p:nvSpPr>
          <p:spPr>
            <a:xfrm>
              <a:off x="6234621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G</a:t>
              </a:r>
            </a:p>
            <a:p>
              <a:r>
                <a:rPr lang="en-US" sz="2000" dirty="0"/>
                <a:t>G</a:t>
              </a:r>
            </a:p>
            <a:p>
              <a:r>
                <a:rPr lang="en-US" sz="2000" dirty="0"/>
                <a:t>G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9177FAD3-50E8-4E2B-9806-993C8C5E1BED}"/>
                </a:ext>
              </a:extLst>
            </p:cNvPr>
            <p:cNvSpPr txBox="1"/>
            <p:nvPr/>
          </p:nvSpPr>
          <p:spPr>
            <a:xfrm>
              <a:off x="7138060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  <a:p>
              <a:r>
                <a:rPr lang="en-US" sz="2000" dirty="0"/>
                <a:t>C</a:t>
              </a: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3113D5F7-233A-4231-A43B-EECA8751CECC}"/>
                </a:ext>
              </a:extLst>
            </p:cNvPr>
            <p:cNvSpPr txBox="1"/>
            <p:nvPr/>
          </p:nvSpPr>
          <p:spPr>
            <a:xfrm>
              <a:off x="8041500" y="4970213"/>
              <a:ext cx="225469" cy="43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A</a:t>
              </a:r>
            </a:p>
            <a:p>
              <a:r>
                <a:rPr lang="en-US" sz="2000" dirty="0"/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08199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4820" y="1554194"/>
            <a:ext cx="11127180" cy="4575269"/>
          </a:xfrm>
        </p:spPr>
        <p:txBody>
          <a:bodyPr/>
          <a:lstStyle/>
          <a:p>
            <a:r>
              <a:rPr lang="en-US" dirty="0"/>
              <a:t>Original </a:t>
            </a:r>
            <a:r>
              <a:rPr lang="en-US" dirty="0" err="1"/>
              <a:t>maf</a:t>
            </a:r>
            <a:r>
              <a:rPr lang="en-US" dirty="0"/>
              <a:t> format</a:t>
            </a:r>
          </a:p>
          <a:p>
            <a:pPr lvl="1"/>
            <a:r>
              <a:rPr lang="en-US" dirty="0"/>
              <a:t>Sequences broken into alignment blocks based on the species included</a:t>
            </a:r>
          </a:p>
          <a:p>
            <a:pPr lvl="1"/>
            <a:r>
              <a:rPr lang="en-US" dirty="0">
                <a:hlinkClick r:id="rId3"/>
              </a:rPr>
              <a:t>Official file format specs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Homework file format</a:t>
            </a:r>
          </a:p>
          <a:p>
            <a:pPr lvl="1"/>
            <a:r>
              <a:rPr lang="en-US" dirty="0"/>
              <a:t>Only 3 species</a:t>
            </a:r>
          </a:p>
          <a:p>
            <a:pPr lvl="1"/>
            <a:r>
              <a:rPr lang="en-US" dirty="0"/>
              <a:t>Gaps in human sequence and ambiguous bases replaced with ‘A’ for simplicity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6754" y="4654623"/>
            <a:ext cx="6998491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8617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FC0BC-03DF-3F4C-9518-D14F447E8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HMM Diagram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B46DC5A-9970-8A42-BC21-00E2CE355A73}"/>
              </a:ext>
            </a:extLst>
          </p:cNvPr>
          <p:cNvSpPr/>
          <p:nvPr/>
        </p:nvSpPr>
        <p:spPr>
          <a:xfrm>
            <a:off x="7862969" y="3304528"/>
            <a:ext cx="391587" cy="3915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63689C4-2D65-0449-8A1B-A023041074E5}"/>
              </a:ext>
            </a:extLst>
          </p:cNvPr>
          <p:cNvSpPr/>
          <p:nvPr/>
        </p:nvSpPr>
        <p:spPr>
          <a:xfrm>
            <a:off x="3607275" y="3240496"/>
            <a:ext cx="391587" cy="3915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A916E57-386B-314E-A4CD-5B6DA8CD0B7D}"/>
              </a:ext>
            </a:extLst>
          </p:cNvPr>
          <p:cNvSpPr/>
          <p:nvPr/>
        </p:nvSpPr>
        <p:spPr>
          <a:xfrm>
            <a:off x="5467902" y="1963821"/>
            <a:ext cx="1014761" cy="101476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AF57789-AA11-4746-AA36-C877A3DC7650}"/>
              </a:ext>
            </a:extLst>
          </p:cNvPr>
          <p:cNvSpPr/>
          <p:nvPr/>
        </p:nvSpPr>
        <p:spPr>
          <a:xfrm>
            <a:off x="5644839" y="2157143"/>
            <a:ext cx="655654" cy="65565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F4AC1DB-B1EB-AD4B-8B61-285705A2CD0F}"/>
              </a:ext>
            </a:extLst>
          </p:cNvPr>
          <p:cNvSpPr/>
          <p:nvPr/>
        </p:nvSpPr>
        <p:spPr>
          <a:xfrm>
            <a:off x="3917171" y="2835870"/>
            <a:ext cx="1280136" cy="128013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Neutral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D8980CA-9F5C-7F48-B0AB-84C470251795}"/>
              </a:ext>
            </a:extLst>
          </p:cNvPr>
          <p:cNvSpPr/>
          <p:nvPr/>
        </p:nvSpPr>
        <p:spPr>
          <a:xfrm>
            <a:off x="6675804" y="2819575"/>
            <a:ext cx="1280160" cy="128016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Conserved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FE90B3-3B31-6B46-8141-97E8A6DBF2BC}"/>
              </a:ext>
            </a:extLst>
          </p:cNvPr>
          <p:cNvSpPr txBox="1"/>
          <p:nvPr/>
        </p:nvSpPr>
        <p:spPr>
          <a:xfrm>
            <a:off x="5644839" y="2300304"/>
            <a:ext cx="865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start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5EF46D4-C68B-D94C-9B7C-E9F59F8AB144}"/>
              </a:ext>
            </a:extLst>
          </p:cNvPr>
          <p:cNvSpPr>
            <a:spLocks noChangeAspect="1"/>
          </p:cNvSpPr>
          <p:nvPr/>
        </p:nvSpPr>
        <p:spPr>
          <a:xfrm>
            <a:off x="3749867" y="4736010"/>
            <a:ext cx="749808" cy="74980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A--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DA8C313-2A00-644C-91C0-B87B2E358A04}"/>
              </a:ext>
            </a:extLst>
          </p:cNvPr>
          <p:cNvSpPr/>
          <p:nvPr/>
        </p:nvSpPr>
        <p:spPr>
          <a:xfrm>
            <a:off x="7504128" y="4736010"/>
            <a:ext cx="750428" cy="7504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TTT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189CE66-B1DC-4A48-B80C-0052CB0C2167}"/>
              </a:ext>
            </a:extLst>
          </p:cNvPr>
          <p:cNvCxnSpPr>
            <a:stCxn id="6" idx="3"/>
          </p:cNvCxnSpPr>
          <p:nvPr/>
        </p:nvCxnSpPr>
        <p:spPr>
          <a:xfrm flipH="1">
            <a:off x="4950106" y="2829974"/>
            <a:ext cx="666404" cy="3002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883A173-200C-7244-930A-604DA064DB4B}"/>
              </a:ext>
            </a:extLst>
          </p:cNvPr>
          <p:cNvCxnSpPr>
            <a:cxnSpLocks/>
          </p:cNvCxnSpPr>
          <p:nvPr/>
        </p:nvCxnSpPr>
        <p:spPr>
          <a:xfrm>
            <a:off x="6342603" y="2818908"/>
            <a:ext cx="666404" cy="300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Freeform 16">
            <a:extLst>
              <a:ext uri="{FF2B5EF4-FFF2-40B4-BE49-F238E27FC236}">
                <a16:creationId xmlns:a16="http://schemas.microsoft.com/office/drawing/2014/main" id="{500CFB59-B091-E446-B33E-06D5879342BB}"/>
              </a:ext>
            </a:extLst>
          </p:cNvPr>
          <p:cNvSpPr/>
          <p:nvPr/>
        </p:nvSpPr>
        <p:spPr>
          <a:xfrm>
            <a:off x="5244878" y="3413347"/>
            <a:ext cx="1405054" cy="167401"/>
          </a:xfrm>
          <a:custGeom>
            <a:avLst/>
            <a:gdLst>
              <a:gd name="connsiteX0" fmla="*/ 0 w 1405054"/>
              <a:gd name="connsiteY0" fmla="*/ 167401 h 167401"/>
              <a:gd name="connsiteX1" fmla="*/ 702527 w 1405054"/>
              <a:gd name="connsiteY1" fmla="*/ 133 h 167401"/>
              <a:gd name="connsiteX2" fmla="*/ 1405054 w 1405054"/>
              <a:gd name="connsiteY2" fmla="*/ 145099 h 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5054" h="167401">
                <a:moveTo>
                  <a:pt x="0" y="167401"/>
                </a:moveTo>
                <a:cubicBezTo>
                  <a:pt x="234175" y="85625"/>
                  <a:pt x="468351" y="3850"/>
                  <a:pt x="702527" y="133"/>
                </a:cubicBezTo>
                <a:cubicBezTo>
                  <a:pt x="936703" y="-3584"/>
                  <a:pt x="1170878" y="70757"/>
                  <a:pt x="1405054" y="145099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228627AE-2031-F742-B648-48D6E4106D60}"/>
              </a:ext>
            </a:extLst>
          </p:cNvPr>
          <p:cNvSpPr/>
          <p:nvPr/>
        </p:nvSpPr>
        <p:spPr>
          <a:xfrm flipH="1" flipV="1">
            <a:off x="5230689" y="3697770"/>
            <a:ext cx="1405054" cy="167401"/>
          </a:xfrm>
          <a:custGeom>
            <a:avLst/>
            <a:gdLst>
              <a:gd name="connsiteX0" fmla="*/ 0 w 1405054"/>
              <a:gd name="connsiteY0" fmla="*/ 167401 h 167401"/>
              <a:gd name="connsiteX1" fmla="*/ 702527 w 1405054"/>
              <a:gd name="connsiteY1" fmla="*/ 133 h 167401"/>
              <a:gd name="connsiteX2" fmla="*/ 1405054 w 1405054"/>
              <a:gd name="connsiteY2" fmla="*/ 145099 h 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5054" h="167401">
                <a:moveTo>
                  <a:pt x="0" y="167401"/>
                </a:moveTo>
                <a:cubicBezTo>
                  <a:pt x="234175" y="85625"/>
                  <a:pt x="468351" y="3850"/>
                  <a:pt x="702527" y="133"/>
                </a:cubicBezTo>
                <a:cubicBezTo>
                  <a:pt x="936703" y="-3584"/>
                  <a:pt x="1170878" y="70757"/>
                  <a:pt x="1405054" y="145099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0108291-BA3F-F942-A928-DD321FF41EA8}"/>
              </a:ext>
            </a:extLst>
          </p:cNvPr>
          <p:cNvCxnSpPr/>
          <p:nvPr/>
        </p:nvCxnSpPr>
        <p:spPr>
          <a:xfrm flipH="1">
            <a:off x="4100022" y="4154210"/>
            <a:ext cx="408877" cy="524108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298D65D-ADDD-E54E-ACE4-329DC59D9898}"/>
              </a:ext>
            </a:extLst>
          </p:cNvPr>
          <p:cNvCxnSpPr>
            <a:cxnSpLocks/>
          </p:cNvCxnSpPr>
          <p:nvPr/>
        </p:nvCxnSpPr>
        <p:spPr>
          <a:xfrm>
            <a:off x="5058882" y="4071703"/>
            <a:ext cx="2642759" cy="606615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A91D903-9F0C-A249-82F4-67BAA499A9C3}"/>
              </a:ext>
            </a:extLst>
          </p:cNvPr>
          <p:cNvCxnSpPr>
            <a:cxnSpLocks/>
          </p:cNvCxnSpPr>
          <p:nvPr/>
        </p:nvCxnSpPr>
        <p:spPr>
          <a:xfrm flipH="1">
            <a:off x="4253714" y="4096518"/>
            <a:ext cx="2633999" cy="610646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635172C-80F3-F24D-B4F8-514B5AE03835}"/>
              </a:ext>
            </a:extLst>
          </p:cNvPr>
          <p:cNvCxnSpPr>
            <a:cxnSpLocks/>
          </p:cNvCxnSpPr>
          <p:nvPr/>
        </p:nvCxnSpPr>
        <p:spPr>
          <a:xfrm>
            <a:off x="7202297" y="4173698"/>
            <a:ext cx="593556" cy="509802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ight Arrow 26">
            <a:extLst>
              <a:ext uri="{FF2B5EF4-FFF2-40B4-BE49-F238E27FC236}">
                <a16:creationId xmlns:a16="http://schemas.microsoft.com/office/drawing/2014/main" id="{5D2F5A65-FB9C-4D46-915D-ADA2B9DC993E}"/>
              </a:ext>
            </a:extLst>
          </p:cNvPr>
          <p:cNvSpPr/>
          <p:nvPr/>
        </p:nvSpPr>
        <p:spPr>
          <a:xfrm rot="1201805">
            <a:off x="3810498" y="3202292"/>
            <a:ext cx="131599" cy="147781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>
            <a:extLst>
              <a:ext uri="{FF2B5EF4-FFF2-40B4-BE49-F238E27FC236}">
                <a16:creationId xmlns:a16="http://schemas.microsoft.com/office/drawing/2014/main" id="{6F28728B-CC30-7549-BC2B-0BBCFF2AA92E}"/>
              </a:ext>
            </a:extLst>
          </p:cNvPr>
          <p:cNvSpPr/>
          <p:nvPr/>
        </p:nvSpPr>
        <p:spPr>
          <a:xfrm rot="9192780">
            <a:off x="7923818" y="3254813"/>
            <a:ext cx="131599" cy="147781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F600B24-6DE3-AA4E-9F08-101B0BF7DD8D}"/>
              </a:ext>
            </a:extLst>
          </p:cNvPr>
          <p:cNvSpPr txBox="1"/>
          <p:nvPr/>
        </p:nvSpPr>
        <p:spPr>
          <a:xfrm>
            <a:off x="4691037" y="2604083"/>
            <a:ext cx="747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0.95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4F8BE17-317E-DA43-A1A8-F4EACCBEE201}"/>
              </a:ext>
            </a:extLst>
          </p:cNvPr>
          <p:cNvSpPr txBox="1"/>
          <p:nvPr/>
        </p:nvSpPr>
        <p:spPr>
          <a:xfrm>
            <a:off x="6638236" y="2599705"/>
            <a:ext cx="747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0.05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6A37F6D-D667-834E-9B87-2DF5D20E0E5C}"/>
              </a:ext>
            </a:extLst>
          </p:cNvPr>
          <p:cNvSpPr txBox="1"/>
          <p:nvPr/>
        </p:nvSpPr>
        <p:spPr>
          <a:xfrm>
            <a:off x="5646616" y="3856851"/>
            <a:ext cx="747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0.10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4449031-86D2-AE44-8005-D4D8CF423A70}"/>
              </a:ext>
            </a:extLst>
          </p:cNvPr>
          <p:cNvSpPr txBox="1"/>
          <p:nvPr/>
        </p:nvSpPr>
        <p:spPr>
          <a:xfrm>
            <a:off x="5592677" y="3072453"/>
            <a:ext cx="747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0.05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1609C47-1BBC-BC40-9FFE-8A6BCE65BCEA}"/>
              </a:ext>
            </a:extLst>
          </p:cNvPr>
          <p:cNvSpPr txBox="1"/>
          <p:nvPr/>
        </p:nvSpPr>
        <p:spPr>
          <a:xfrm>
            <a:off x="2929179" y="3285412"/>
            <a:ext cx="747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0.95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9EA3062-0CAB-C340-8072-7349156274F7}"/>
              </a:ext>
            </a:extLst>
          </p:cNvPr>
          <p:cNvSpPr txBox="1"/>
          <p:nvPr/>
        </p:nvSpPr>
        <p:spPr>
          <a:xfrm>
            <a:off x="8289165" y="3315555"/>
            <a:ext cx="747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0.90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8A2153C-F29A-3843-AD96-D936E25E24CC}"/>
              </a:ext>
            </a:extLst>
          </p:cNvPr>
          <p:cNvSpPr txBox="1"/>
          <p:nvPr/>
        </p:nvSpPr>
        <p:spPr>
          <a:xfrm>
            <a:off x="4743170" y="5017735"/>
            <a:ext cx="2554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 all tuple possibilities …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DC4C2E6-D4B5-DB47-9C6F-FC3EBBE4B346}"/>
              </a:ext>
            </a:extLst>
          </p:cNvPr>
          <p:cNvCxnSpPr>
            <a:cxnSpLocks/>
          </p:cNvCxnSpPr>
          <p:nvPr/>
        </p:nvCxnSpPr>
        <p:spPr>
          <a:xfrm>
            <a:off x="4739019" y="4153592"/>
            <a:ext cx="1041146" cy="912429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089BE43-908D-464C-BC25-43CA4986DB53}"/>
              </a:ext>
            </a:extLst>
          </p:cNvPr>
          <p:cNvCxnSpPr>
            <a:cxnSpLocks/>
          </p:cNvCxnSpPr>
          <p:nvPr/>
        </p:nvCxnSpPr>
        <p:spPr>
          <a:xfrm flipH="1">
            <a:off x="5911492" y="4120685"/>
            <a:ext cx="1129913" cy="945336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430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Mathematical Terminology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97230" y="1840677"/>
                <a:ext cx="10997539" cy="4297363"/>
              </a:xfrm>
            </p:spPr>
            <p:txBody>
              <a:bodyPr/>
              <a:lstStyle/>
              <a:p>
                <a:r>
                  <a:rPr lang="en-US" dirty="0"/>
                  <a:t>Some terminology for the following slides:</a:t>
                </a:r>
              </a:p>
              <a:p>
                <a:pPr lvl="1"/>
                <a:r>
                  <a:rPr lang="el-GR" dirty="0"/>
                  <a:t>α</a:t>
                </a:r>
                <a:r>
                  <a:rPr lang="en-US" i="1" baseline="-25000" dirty="0"/>
                  <a:t>k</a:t>
                </a:r>
                <a:r>
                  <a:rPr lang="en-US" dirty="0"/>
                  <a:t>(</a:t>
                </a:r>
                <a:r>
                  <a:rPr lang="en-US" i="1" dirty="0" err="1"/>
                  <a:t>i</a:t>
                </a:r>
                <a:r>
                  <a:rPr lang="en-US" dirty="0"/>
                  <a:t>): The forward probability of being in state </a:t>
                </a:r>
                <a:r>
                  <a:rPr lang="en-US" i="1" dirty="0"/>
                  <a:t>k </a:t>
                </a:r>
                <a:r>
                  <a:rPr lang="en-US" dirty="0"/>
                  <a:t>at position </a:t>
                </a:r>
                <a:r>
                  <a:rPr lang="en-US" i="1" dirty="0" err="1"/>
                  <a:t>i</a:t>
                </a:r>
                <a:endParaRPr lang="en-US" i="1" dirty="0"/>
              </a:p>
              <a:p>
                <a:pPr lvl="1"/>
                <a:r>
                  <a:rPr lang="el-GR" dirty="0"/>
                  <a:t>β</a:t>
                </a:r>
                <a:r>
                  <a:rPr lang="en-US" i="1" baseline="-25000" dirty="0"/>
                  <a:t>k</a:t>
                </a:r>
                <a:r>
                  <a:rPr lang="en-US" dirty="0"/>
                  <a:t>(</a:t>
                </a:r>
                <a:r>
                  <a:rPr lang="en-US" i="1" dirty="0" err="1"/>
                  <a:t>i</a:t>
                </a:r>
                <a:r>
                  <a:rPr lang="en-US" dirty="0"/>
                  <a:t>): The backward probability of being in state </a:t>
                </a:r>
                <a:r>
                  <a:rPr lang="en-US" i="1" dirty="0"/>
                  <a:t>k </a:t>
                </a:r>
                <a:r>
                  <a:rPr lang="en-US" dirty="0"/>
                  <a:t>at position </a:t>
                </a:r>
                <a:r>
                  <a:rPr lang="en-US" i="1" dirty="0" err="1"/>
                  <a:t>i</a:t>
                </a:r>
                <a:endParaRPr lang="en-US" i="1" dirty="0"/>
              </a:p>
              <a:p>
                <a:pPr lvl="1"/>
                <a:r>
                  <a:rPr lang="en-US" i="1" dirty="0" err="1"/>
                  <a:t>e</a:t>
                </a:r>
                <a:r>
                  <a:rPr lang="en-US" i="1" baseline="-25000" dirty="0" err="1"/>
                  <a:t>k</a:t>
                </a:r>
                <a:r>
                  <a:rPr lang="en-US" dirty="0"/>
                  <a:t>(S</a:t>
                </a:r>
                <a:r>
                  <a:rPr lang="en-US" i="1" baseline="-25000" dirty="0"/>
                  <a:t>i</a:t>
                </a:r>
                <a:r>
                  <a:rPr lang="en-US" dirty="0"/>
                  <a:t>): The emission probability of the character at position </a:t>
                </a:r>
                <a:r>
                  <a:rPr lang="en-US" i="1" dirty="0" err="1"/>
                  <a:t>i</a:t>
                </a:r>
                <a:r>
                  <a:rPr lang="en-US" dirty="0"/>
                  <a:t> in state </a:t>
                </a:r>
                <a:r>
                  <a:rPr lang="en-US" i="1" dirty="0"/>
                  <a:t>k</a:t>
                </a:r>
              </a:p>
              <a:p>
                <a:pPr lvl="1"/>
                <a:r>
                  <a:rPr lang="en-US" i="1" dirty="0" err="1"/>
                  <a:t>a</a:t>
                </a:r>
                <a:r>
                  <a:rPr lang="en-US" i="1" baseline="-25000" dirty="0" err="1"/>
                  <a:t>kl</a:t>
                </a:r>
                <a:r>
                  <a:rPr lang="en-US" dirty="0"/>
                  <a:t>: The transition probability from state </a:t>
                </a:r>
                <a:r>
                  <a:rPr lang="en-US" i="1" dirty="0"/>
                  <a:t>k</a:t>
                </a:r>
                <a:r>
                  <a:rPr lang="en-US" dirty="0"/>
                  <a:t> to state </a:t>
                </a:r>
                <a:r>
                  <a:rPr lang="en-US" i="1" dirty="0"/>
                  <a:t>l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i="1" baseline="-25000" dirty="0"/>
                  <a:t>k</a:t>
                </a:r>
                <a:r>
                  <a:rPr lang="en-US" i="1" dirty="0"/>
                  <a:t>: </a:t>
                </a:r>
                <a:r>
                  <a:rPr lang="en-US" dirty="0"/>
                  <a:t>The initiation probability to state k</a:t>
                </a:r>
              </a:p>
              <a:p>
                <a:pPr lvl="1"/>
                <a:r>
                  <a:rPr lang="en-US" i="1" dirty="0"/>
                  <a:t>N = </a:t>
                </a:r>
                <a:r>
                  <a:rPr lang="en-US" dirty="0"/>
                  <a:t>Number of states/number of incoming edges to a node</a:t>
                </a:r>
                <a:endParaRPr lang="en-US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7230" y="1840677"/>
                <a:ext cx="10997539" cy="4297363"/>
              </a:xfrm>
              <a:blipFill>
                <a:blip r:embed="rId2"/>
                <a:stretch>
                  <a:fillRect l="-998" t="-24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34352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Setting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5073" y="1845067"/>
            <a:ext cx="10098727" cy="4817035"/>
          </a:xfrm>
        </p:spPr>
        <p:txBody>
          <a:bodyPr/>
          <a:lstStyle/>
          <a:p>
            <a:r>
              <a:rPr lang="en-US" dirty="0"/>
              <a:t>Emission probabilities</a:t>
            </a:r>
          </a:p>
          <a:p>
            <a:pPr lvl="1"/>
            <a:r>
              <a:rPr lang="en-US" dirty="0"/>
              <a:t>Neutral state: observed frequencies in neutral data set</a:t>
            </a:r>
          </a:p>
          <a:p>
            <a:pPr lvl="1"/>
            <a:r>
              <a:rPr lang="en-US" dirty="0"/>
              <a:t>Conserved state: observed frequencies in functional data set</a:t>
            </a:r>
          </a:p>
          <a:p>
            <a:pPr>
              <a:spcBef>
                <a:spcPts val="1800"/>
              </a:spcBef>
            </a:pPr>
            <a:r>
              <a:rPr lang="en-US" dirty="0"/>
              <a:t>Transition probabilities</a:t>
            </a:r>
          </a:p>
          <a:p>
            <a:pPr lvl="1"/>
            <a:r>
              <a:rPr lang="en-US" dirty="0"/>
              <a:t>Given in the assignment; more likely to go from conserved to neutral</a:t>
            </a:r>
          </a:p>
          <a:p>
            <a:pPr>
              <a:spcBef>
                <a:spcPts val="1800"/>
              </a:spcBef>
            </a:pPr>
            <a:r>
              <a:rPr lang="en-US" dirty="0"/>
              <a:t>Initiation probabilities</a:t>
            </a:r>
          </a:p>
          <a:p>
            <a:pPr lvl="1"/>
            <a:r>
              <a:rPr lang="en-US" dirty="0"/>
              <a:t>Given in the assignment; more likely to start in the neutral state</a:t>
            </a:r>
          </a:p>
        </p:txBody>
      </p:sp>
    </p:spTree>
    <p:extLst>
      <p:ext uri="{BB962C8B-B14F-4D97-AF65-F5344CB8AC3E}">
        <p14:creationId xmlns:p14="http://schemas.microsoft.com/office/powerpoint/2010/main" val="7469026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C5BA7-D752-394A-B7CE-2F9727AF4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Calculating Emission Probabilities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209255-87D2-2C4C-B47F-1ADA6D6F3794}"/>
              </a:ext>
            </a:extLst>
          </p:cNvPr>
          <p:cNvSpPr txBox="1"/>
          <p:nvPr/>
        </p:nvSpPr>
        <p:spPr>
          <a:xfrm>
            <a:off x="838200" y="1773815"/>
            <a:ext cx="4465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Neutral State</a:t>
            </a:r>
            <a:r>
              <a:rPr lang="en-US" dirty="0"/>
              <a:t>: Ancient Repeat Sequences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FC0F4F-3A0F-E14F-9368-9242846E86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76"/>
          <a:stretch/>
        </p:blipFill>
        <p:spPr>
          <a:xfrm>
            <a:off x="1795550" y="2360813"/>
            <a:ext cx="2291012" cy="340821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78E5405-8CFD-CB42-B074-4CBFDC070409}"/>
              </a:ext>
            </a:extLst>
          </p:cNvPr>
          <p:cNvSpPr txBox="1"/>
          <p:nvPr/>
        </p:nvSpPr>
        <p:spPr>
          <a:xfrm>
            <a:off x="1838103" y="5769032"/>
            <a:ext cx="1743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etc</a:t>
            </a:r>
            <a:r>
              <a:rPr lang="en-US" dirty="0"/>
              <a:t> 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A8192A-BA7D-A646-A11A-5BE4E7470C15}"/>
              </a:ext>
            </a:extLst>
          </p:cNvPr>
          <p:cNvSpPr txBox="1"/>
          <p:nvPr/>
        </p:nvSpPr>
        <p:spPr>
          <a:xfrm>
            <a:off x="6999515" y="1773815"/>
            <a:ext cx="4465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Conserved State</a:t>
            </a:r>
            <a:r>
              <a:rPr lang="en-US" dirty="0"/>
              <a:t>: Putative Functional Sites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0596E0-2D03-894D-B35B-A21462A19E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7523" y="2309399"/>
            <a:ext cx="2450132" cy="354275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637C593-B521-2E4E-BE04-42FBFE7EE70C}"/>
              </a:ext>
            </a:extLst>
          </p:cNvPr>
          <p:cNvSpPr txBox="1"/>
          <p:nvPr/>
        </p:nvSpPr>
        <p:spPr>
          <a:xfrm>
            <a:off x="7907523" y="5769032"/>
            <a:ext cx="1743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etc</a:t>
            </a:r>
            <a:r>
              <a:rPr lang="en-US" dirty="0"/>
              <a:t> …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BA0F2FE-B00E-A443-94C7-5485A2AE48E2}"/>
              </a:ext>
            </a:extLst>
          </p:cNvPr>
          <p:cNvSpPr txBox="1"/>
          <p:nvPr/>
        </p:nvSpPr>
        <p:spPr>
          <a:xfrm>
            <a:off x="4931565" y="5676699"/>
            <a:ext cx="38476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base: human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base: dog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base: mouse</a:t>
            </a:r>
          </a:p>
        </p:txBody>
      </p:sp>
    </p:spTree>
    <p:extLst>
      <p:ext uri="{BB962C8B-B14F-4D97-AF65-F5344CB8AC3E}">
        <p14:creationId xmlns:p14="http://schemas.microsoft.com/office/powerpoint/2010/main" val="32669118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0025" y="1690688"/>
            <a:ext cx="10818421" cy="4569292"/>
          </a:xfrm>
        </p:spPr>
        <p:txBody>
          <a:bodyPr>
            <a:normAutofit/>
          </a:bodyPr>
          <a:lstStyle/>
          <a:p>
            <a:r>
              <a:rPr lang="en-US" dirty="0"/>
              <a:t>Parameter values</a:t>
            </a:r>
          </a:p>
          <a:p>
            <a:pPr lvl="1"/>
            <a:r>
              <a:rPr lang="en-US" dirty="0"/>
              <a:t>Emission probabilities you calculated from neutral and conserved data sets</a:t>
            </a:r>
          </a:p>
          <a:p>
            <a:pPr lvl="1"/>
            <a:r>
              <a:rPr lang="en-US" dirty="0"/>
              <a:t>Initiation/transition probabilities you were given in the assignment</a:t>
            </a:r>
          </a:p>
          <a:p>
            <a:pPr>
              <a:spcBef>
                <a:spcPts val="1800"/>
              </a:spcBef>
            </a:pPr>
            <a:r>
              <a:rPr lang="en-US" dirty="0"/>
              <a:t>State and segment histograms </a:t>
            </a:r>
          </a:p>
          <a:p>
            <a:pPr>
              <a:spcBef>
                <a:spcPts val="1800"/>
              </a:spcBef>
            </a:pPr>
            <a:r>
              <a:rPr lang="en-US" dirty="0"/>
              <a:t>Coordinates of 10 longest conserved segments (report positions relative to the start of the chromosome)</a:t>
            </a:r>
          </a:p>
          <a:p>
            <a:pPr>
              <a:spcBef>
                <a:spcPts val="1800"/>
              </a:spcBef>
            </a:pPr>
            <a:r>
              <a:rPr lang="en-US" dirty="0"/>
              <a:t>Brief annotations for the 5 longest conserved segments (look at UCSC genome browser, like in HW5)</a:t>
            </a:r>
          </a:p>
        </p:txBody>
      </p:sp>
    </p:spTree>
    <p:extLst>
      <p:ext uri="{BB962C8B-B14F-4D97-AF65-F5344CB8AC3E}">
        <p14:creationId xmlns:p14="http://schemas.microsoft.com/office/powerpoint/2010/main" val="37734910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DEDFC-A218-0C4F-84AA-6ADEBC0EC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1642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90328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D5D5A-918C-DC42-9BD2-D4AF8B865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6D89C0-42DB-644C-90E5-E42DA22EC4E8}"/>
                  </a:ext>
                </a:extLst>
              </p:cNvPr>
              <p:cNvSpPr txBox="1"/>
              <p:nvPr/>
            </p:nvSpPr>
            <p:spPr>
              <a:xfrm>
                <a:off x="3270464" y="1690688"/>
                <a:ext cx="5484816" cy="1457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l-GR" sz="2800" dirty="0"/>
                  <a:t>α</a:t>
                </a:r>
                <a:r>
                  <a:rPr lang="en-US" sz="2800" i="1" baseline="-25000" dirty="0"/>
                  <a:t>k</a:t>
                </a:r>
                <a:r>
                  <a:rPr lang="en-US" sz="2800" dirty="0"/>
                  <a:t>(</a:t>
                </a:r>
                <a:r>
                  <a:rPr lang="en-US" sz="2800" i="1" dirty="0"/>
                  <a:t>1</a:t>
                </a:r>
                <a:r>
                  <a:rPr lang="en-US" sz="2800" dirty="0"/>
                  <a:t>) =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800" i="1" baseline="-25000" dirty="0"/>
                  <a:t>k * </a:t>
                </a:r>
                <a:r>
                  <a:rPr lang="en-US" sz="2800" i="1" dirty="0" err="1"/>
                  <a:t>e</a:t>
                </a:r>
                <a:r>
                  <a:rPr lang="en-US" sz="2800" i="1" baseline="-25000" dirty="0" err="1"/>
                  <a:t>k</a:t>
                </a:r>
                <a:r>
                  <a:rPr lang="en-US" sz="2800" dirty="0"/>
                  <a:t>(S</a:t>
                </a:r>
                <a:r>
                  <a:rPr lang="en-US" sz="2800" i="1" baseline="-25000" dirty="0"/>
                  <a:t>i</a:t>
                </a:r>
                <a:r>
                  <a:rPr lang="en-US" sz="2800" dirty="0"/>
                  <a:t>)</a:t>
                </a:r>
              </a:p>
              <a:p>
                <a:pPr marL="342900" indent="-342900">
                  <a:buFontTx/>
                  <a:buAutoNum type="arabicPeriod"/>
                </a:pPr>
                <a:r>
                  <a:rPr lang="el-GR" sz="2800" dirty="0"/>
                  <a:t>α</a:t>
                </a:r>
                <a:r>
                  <a:rPr lang="en-US" sz="2800" i="1" baseline="-25000" dirty="0"/>
                  <a:t>k</a:t>
                </a:r>
                <a:r>
                  <a:rPr lang="en-US" sz="2800" dirty="0"/>
                  <a:t>(</a:t>
                </a:r>
                <a:r>
                  <a:rPr lang="en-US" sz="2800" i="1" dirty="0"/>
                  <a:t>i+1</a:t>
                </a:r>
                <a:r>
                  <a:rPr lang="en-US" sz="2800" dirty="0"/>
                  <a:t>) = </a:t>
                </a:r>
                <a:r>
                  <a:rPr lang="en-US" sz="2800" i="1" dirty="0" err="1"/>
                  <a:t>e</a:t>
                </a:r>
                <a:r>
                  <a:rPr lang="en-US" sz="2800" i="1" baseline="-25000" dirty="0" err="1"/>
                  <a:t>k</a:t>
                </a:r>
                <a:r>
                  <a:rPr lang="en-US" sz="2800" dirty="0"/>
                  <a:t>(S</a:t>
                </a:r>
                <a:r>
                  <a:rPr lang="en-US" sz="2800" i="1" baseline="-25000" dirty="0"/>
                  <a:t>i+1</a:t>
                </a:r>
                <a:r>
                  <a:rPr lang="en-US" sz="2800" dirty="0"/>
                  <a:t>) *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r>
                          <m:rPr>
                            <m:nor/>
                          </m:rPr>
                          <a:rPr lang="el-GR" sz="2800" dirty="0" smtClean="0"/>
                          <m:t>α</m:t>
                        </m:r>
                        <m:r>
                          <m:rPr>
                            <m:nor/>
                          </m:rPr>
                          <a:rPr lang="en-US" sz="2800" b="0" i="1" baseline="-25000" dirty="0" smtClean="0"/>
                          <m:t>j</m:t>
                        </m:r>
                        <m:d>
                          <m:d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𝑗𝑘</m:t>
                            </m:r>
                          </m:sub>
                        </m:sSub>
                      </m:e>
                    </m:nary>
                  </m:oMath>
                </a14:m>
                <a:endParaRPr lang="en-US" sz="2800" dirty="0"/>
              </a:p>
              <a:p>
                <a:pPr marL="342900" indent="-342900">
                  <a:buAutoNum type="arabicPeriod"/>
                </a:pPr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6D89C0-42DB-644C-90E5-E42DA22EC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0464" y="1690688"/>
                <a:ext cx="5484816" cy="1457322"/>
              </a:xfrm>
              <a:prstGeom prst="rect">
                <a:avLst/>
              </a:prstGeom>
              <a:blipFill>
                <a:blip r:embed="rId3"/>
                <a:stretch>
                  <a:fillRect l="-2333" t="-41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43F6D2B1-8B92-7341-BEE5-F7EFA949BD3D}"/>
              </a:ext>
            </a:extLst>
          </p:cNvPr>
          <p:cNvSpPr txBox="1"/>
          <p:nvPr/>
        </p:nvSpPr>
        <p:spPr>
          <a:xfrm>
            <a:off x="1635014" y="2870253"/>
            <a:ext cx="856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Build a dynamic programming table for these calculations </a:t>
            </a:r>
          </a:p>
          <a:p>
            <a:pPr algn="ctr"/>
            <a:r>
              <a:rPr lang="en-US" sz="2400" dirty="0"/>
              <a:t>(or store these calculations in node/vertex objects; or in a list)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273BA09-B326-C542-A4FC-F4E9950E851F}"/>
              </a:ext>
            </a:extLst>
          </p:cNvPr>
          <p:cNvCxnSpPr>
            <a:stCxn id="12" idx="6"/>
          </p:cNvCxnSpPr>
          <p:nvPr/>
        </p:nvCxnSpPr>
        <p:spPr>
          <a:xfrm>
            <a:off x="2227063" y="4910367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7DF4E9EA-225C-844F-9F1A-001B7EE529AE}"/>
              </a:ext>
            </a:extLst>
          </p:cNvPr>
          <p:cNvSpPr/>
          <p:nvPr/>
        </p:nvSpPr>
        <p:spPr>
          <a:xfrm>
            <a:off x="228896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9AC3B8C-088D-CC4A-9407-46A3EA1BC19D}"/>
              </a:ext>
            </a:extLst>
          </p:cNvPr>
          <p:cNvSpPr/>
          <p:nvPr/>
        </p:nvSpPr>
        <p:spPr>
          <a:xfrm>
            <a:off x="153460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17CAFB0-143B-F84D-B4B3-FB8D8E899D6A}"/>
              </a:ext>
            </a:extLst>
          </p:cNvPr>
          <p:cNvSpPr/>
          <p:nvPr/>
        </p:nvSpPr>
        <p:spPr>
          <a:xfrm>
            <a:off x="153460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A734FCC-B001-8F4B-9D6F-404F2CE74010}"/>
              </a:ext>
            </a:extLst>
          </p:cNvPr>
          <p:cNvSpPr/>
          <p:nvPr/>
        </p:nvSpPr>
        <p:spPr>
          <a:xfrm>
            <a:off x="284031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DF240F7-E0ED-F84C-A758-C40A5B0B06F1}"/>
              </a:ext>
            </a:extLst>
          </p:cNvPr>
          <p:cNvSpPr/>
          <p:nvPr/>
        </p:nvSpPr>
        <p:spPr>
          <a:xfrm>
            <a:off x="284031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0AB78E1-FDB9-B448-84AC-2A9F0F5619DE}"/>
              </a:ext>
            </a:extLst>
          </p:cNvPr>
          <p:cNvSpPr/>
          <p:nvPr/>
        </p:nvSpPr>
        <p:spPr>
          <a:xfrm>
            <a:off x="4146028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EB43EC3-E86F-824C-B07D-DB894E72C012}"/>
              </a:ext>
            </a:extLst>
          </p:cNvPr>
          <p:cNvSpPr/>
          <p:nvPr/>
        </p:nvSpPr>
        <p:spPr>
          <a:xfrm>
            <a:off x="4146028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F1F57D5-9BEA-6046-B215-F1730A952803}"/>
              </a:ext>
            </a:extLst>
          </p:cNvPr>
          <p:cNvSpPr/>
          <p:nvPr/>
        </p:nvSpPr>
        <p:spPr>
          <a:xfrm>
            <a:off x="5451737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D3C54B3-4141-724D-934B-15AC9F85D207}"/>
              </a:ext>
            </a:extLst>
          </p:cNvPr>
          <p:cNvCxnSpPr>
            <a:stCxn id="11" idx="6"/>
            <a:endCxn id="12" idx="2"/>
          </p:cNvCxnSpPr>
          <p:nvPr/>
        </p:nvCxnSpPr>
        <p:spPr>
          <a:xfrm flipV="1">
            <a:off x="921353" y="4910368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BF93975-C980-B041-AD78-9BD070FC7884}"/>
              </a:ext>
            </a:extLst>
          </p:cNvPr>
          <p:cNvCxnSpPr>
            <a:endCxn id="14" idx="2"/>
          </p:cNvCxnSpPr>
          <p:nvPr/>
        </p:nvCxnSpPr>
        <p:spPr>
          <a:xfrm>
            <a:off x="2227063" y="4910367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63D8308-9256-424A-8B5B-F5427A6DAD2F}"/>
              </a:ext>
            </a:extLst>
          </p:cNvPr>
          <p:cNvCxnSpPr>
            <a:stCxn id="14" idx="6"/>
            <a:endCxn id="16" idx="2"/>
          </p:cNvCxnSpPr>
          <p:nvPr/>
        </p:nvCxnSpPr>
        <p:spPr>
          <a:xfrm>
            <a:off x="3532773" y="4910367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E99611E-F7D6-6946-BF53-6F861BBF0552}"/>
              </a:ext>
            </a:extLst>
          </p:cNvPr>
          <p:cNvCxnSpPr>
            <a:stCxn id="16" idx="6"/>
            <a:endCxn id="18" idx="2"/>
          </p:cNvCxnSpPr>
          <p:nvPr/>
        </p:nvCxnSpPr>
        <p:spPr>
          <a:xfrm>
            <a:off x="4838483" y="4910368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784A9A5-20F0-F742-B687-DC3196052B69}"/>
              </a:ext>
            </a:extLst>
          </p:cNvPr>
          <p:cNvCxnSpPr>
            <a:stCxn id="11" idx="6"/>
            <a:endCxn id="13" idx="2"/>
          </p:cNvCxnSpPr>
          <p:nvPr/>
        </p:nvCxnSpPr>
        <p:spPr>
          <a:xfrm>
            <a:off x="921353" y="5293437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3A630EE-29C2-FC45-9686-41C9A95197B3}"/>
              </a:ext>
            </a:extLst>
          </p:cNvPr>
          <p:cNvCxnSpPr>
            <a:stCxn id="13" idx="6"/>
            <a:endCxn id="15" idx="2"/>
          </p:cNvCxnSpPr>
          <p:nvPr/>
        </p:nvCxnSpPr>
        <p:spPr>
          <a:xfrm>
            <a:off x="2227063" y="576888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F556C28-A5A4-E042-81D3-92A4D25D5940}"/>
              </a:ext>
            </a:extLst>
          </p:cNvPr>
          <p:cNvCxnSpPr>
            <a:stCxn id="17" idx="6"/>
            <a:endCxn id="18" idx="2"/>
          </p:cNvCxnSpPr>
          <p:nvPr/>
        </p:nvCxnSpPr>
        <p:spPr>
          <a:xfrm flipV="1">
            <a:off x="4838483" y="5293437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3FA93B8-1416-E844-ADC5-47E5D4436081}"/>
              </a:ext>
            </a:extLst>
          </p:cNvPr>
          <p:cNvCxnSpPr>
            <a:stCxn id="13" idx="6"/>
            <a:endCxn id="14" idx="2"/>
          </p:cNvCxnSpPr>
          <p:nvPr/>
        </p:nvCxnSpPr>
        <p:spPr>
          <a:xfrm flipV="1">
            <a:off x="2227063" y="4910367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8749043-5372-B341-803D-AD477057AD8A}"/>
              </a:ext>
            </a:extLst>
          </p:cNvPr>
          <p:cNvCxnSpPr>
            <a:stCxn id="14" idx="6"/>
            <a:endCxn id="17" idx="2"/>
          </p:cNvCxnSpPr>
          <p:nvPr/>
        </p:nvCxnSpPr>
        <p:spPr>
          <a:xfrm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E642054-A18B-7946-9083-160CBC774465}"/>
              </a:ext>
            </a:extLst>
          </p:cNvPr>
          <p:cNvCxnSpPr>
            <a:stCxn id="15" idx="6"/>
            <a:endCxn id="16" idx="2"/>
          </p:cNvCxnSpPr>
          <p:nvPr/>
        </p:nvCxnSpPr>
        <p:spPr>
          <a:xfrm flipV="1"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43C9E9A-9CBB-1F4B-8023-F7BEABBD8F6A}"/>
              </a:ext>
            </a:extLst>
          </p:cNvPr>
          <p:cNvCxnSpPr>
            <a:stCxn id="15" idx="6"/>
            <a:endCxn id="17" idx="2"/>
          </p:cNvCxnSpPr>
          <p:nvPr/>
        </p:nvCxnSpPr>
        <p:spPr>
          <a:xfrm>
            <a:off x="3532773" y="5768885"/>
            <a:ext cx="613255" cy="0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5" name="Table 34">
                <a:extLst>
                  <a:ext uri="{FF2B5EF4-FFF2-40B4-BE49-F238E27FC236}">
                    <a16:creationId xmlns:a16="http://schemas.microsoft.com/office/drawing/2014/main" id="{5AE950DB-5308-0342-AFC2-0DD1FBA467F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4666836"/>
                  </p:ext>
                </p:extLst>
              </p:nvPr>
            </p:nvGraphicFramePr>
            <p:xfrm>
              <a:off x="6801166" y="4737176"/>
              <a:ext cx="5197436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5" name="Table 34">
                <a:extLst>
                  <a:ext uri="{FF2B5EF4-FFF2-40B4-BE49-F238E27FC236}">
                    <a16:creationId xmlns:a16="http://schemas.microsoft.com/office/drawing/2014/main" id="{5AE950DB-5308-0342-AFC2-0DD1FBA467F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4666836"/>
                  </p:ext>
                </p:extLst>
              </p:nvPr>
            </p:nvGraphicFramePr>
            <p:xfrm>
              <a:off x="6801166" y="4737176"/>
              <a:ext cx="5197436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939" t="-108197" r="-202347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0000" t="-108197" r="-101402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1408" t="-108197" r="-1878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939" t="-208197" r="-202347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0000" t="-208197" r="-101402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1408" t="-208197" r="-1878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1CE7892F-5B34-4734-AFCF-70594B4195C4}"/>
              </a:ext>
            </a:extLst>
          </p:cNvPr>
          <p:cNvSpPr txBox="1"/>
          <p:nvPr/>
        </p:nvSpPr>
        <p:spPr>
          <a:xfrm>
            <a:off x="163501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6B320E9-DDA7-47DC-8A85-30B1FF699A39}"/>
              </a:ext>
            </a:extLst>
          </p:cNvPr>
          <p:cNvSpPr txBox="1"/>
          <p:nvPr/>
        </p:nvSpPr>
        <p:spPr>
          <a:xfrm>
            <a:off x="2940725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A01D6BF-3D8C-4D5A-BA00-8494E1F545D5}"/>
              </a:ext>
            </a:extLst>
          </p:cNvPr>
          <p:cNvSpPr txBox="1"/>
          <p:nvPr/>
        </p:nvSpPr>
        <p:spPr>
          <a:xfrm>
            <a:off x="424643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30192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D5D5A-918C-DC42-9BD2-D4AF8B865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Algorithm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6D89C0-42DB-644C-90E5-E42DA22EC4E8}"/>
                  </a:ext>
                </a:extLst>
              </p:cNvPr>
              <p:cNvSpPr txBox="1"/>
              <p:nvPr/>
            </p:nvSpPr>
            <p:spPr>
              <a:xfrm>
                <a:off x="3270464" y="1690688"/>
                <a:ext cx="5484816" cy="1457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l-GR" sz="2800" dirty="0"/>
                  <a:t>α</a:t>
                </a:r>
                <a:r>
                  <a:rPr lang="en-US" sz="2800" i="1" baseline="-25000" dirty="0"/>
                  <a:t>k</a:t>
                </a:r>
                <a:r>
                  <a:rPr lang="en-US" sz="2800" dirty="0"/>
                  <a:t>(</a:t>
                </a:r>
                <a:r>
                  <a:rPr lang="en-US" sz="2800" i="1" dirty="0"/>
                  <a:t>1</a:t>
                </a:r>
                <a:r>
                  <a:rPr lang="en-US" sz="2800" dirty="0"/>
                  <a:t>) =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800" i="1" baseline="-25000" dirty="0"/>
                  <a:t>k * </a:t>
                </a:r>
                <a:r>
                  <a:rPr lang="en-US" sz="2800" i="1" dirty="0" err="1"/>
                  <a:t>e</a:t>
                </a:r>
                <a:r>
                  <a:rPr lang="en-US" sz="2800" i="1" baseline="-25000" dirty="0" err="1"/>
                  <a:t>k</a:t>
                </a:r>
                <a:r>
                  <a:rPr lang="en-US" sz="2800" dirty="0"/>
                  <a:t>(S</a:t>
                </a:r>
                <a:r>
                  <a:rPr lang="en-US" sz="2800" i="1" baseline="-25000" dirty="0"/>
                  <a:t>i</a:t>
                </a:r>
                <a:r>
                  <a:rPr lang="en-US" sz="2800" dirty="0"/>
                  <a:t>)</a:t>
                </a:r>
              </a:p>
              <a:p>
                <a:pPr marL="342900" indent="-342900">
                  <a:buFontTx/>
                  <a:buAutoNum type="arabicPeriod"/>
                </a:pPr>
                <a:r>
                  <a:rPr lang="el-GR" sz="2800" dirty="0"/>
                  <a:t>α</a:t>
                </a:r>
                <a:r>
                  <a:rPr lang="en-US" sz="2800" i="1" baseline="-25000" dirty="0"/>
                  <a:t>k</a:t>
                </a:r>
                <a:r>
                  <a:rPr lang="en-US" sz="2800" dirty="0"/>
                  <a:t>(</a:t>
                </a:r>
                <a:r>
                  <a:rPr lang="en-US" sz="2800" i="1" dirty="0"/>
                  <a:t>i+1</a:t>
                </a:r>
                <a:r>
                  <a:rPr lang="en-US" sz="2800" dirty="0"/>
                  <a:t>) = </a:t>
                </a:r>
                <a:r>
                  <a:rPr lang="en-US" sz="2800" i="1" dirty="0" err="1"/>
                  <a:t>e</a:t>
                </a:r>
                <a:r>
                  <a:rPr lang="en-US" sz="2800" i="1" baseline="-25000" dirty="0" err="1"/>
                  <a:t>k</a:t>
                </a:r>
                <a:r>
                  <a:rPr lang="en-US" sz="2800" dirty="0"/>
                  <a:t>(S</a:t>
                </a:r>
                <a:r>
                  <a:rPr lang="en-US" sz="2800" i="1" baseline="-25000" dirty="0"/>
                  <a:t>i+1</a:t>
                </a:r>
                <a:r>
                  <a:rPr lang="en-US" sz="2800" dirty="0"/>
                  <a:t>) *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r>
                          <m:rPr>
                            <m:nor/>
                          </m:rPr>
                          <a:rPr lang="el-GR" sz="2800" dirty="0" smtClean="0"/>
                          <m:t>α</m:t>
                        </m:r>
                        <m:r>
                          <m:rPr>
                            <m:nor/>
                          </m:rPr>
                          <a:rPr lang="en-US" sz="2800" b="0" i="1" baseline="-25000" dirty="0" smtClean="0"/>
                          <m:t>j</m:t>
                        </m:r>
                        <m:d>
                          <m:d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𝑗𝑘</m:t>
                            </m:r>
                          </m:sub>
                        </m:sSub>
                      </m:e>
                    </m:nary>
                  </m:oMath>
                </a14:m>
                <a:endParaRPr lang="en-US" sz="2800" dirty="0"/>
              </a:p>
              <a:p>
                <a:pPr marL="342900" indent="-342900">
                  <a:buAutoNum type="arabicPeriod"/>
                </a:pPr>
                <a:endParaRPr lang="en-US" sz="2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6D89C0-42DB-644C-90E5-E42DA22EC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0464" y="1690688"/>
                <a:ext cx="5484816" cy="1457322"/>
              </a:xfrm>
              <a:prstGeom prst="rect">
                <a:avLst/>
              </a:prstGeom>
              <a:blipFill>
                <a:blip r:embed="rId3"/>
                <a:stretch>
                  <a:fillRect l="-2333" t="-41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43F6D2B1-8B92-7341-BEE5-F7EFA949BD3D}"/>
              </a:ext>
            </a:extLst>
          </p:cNvPr>
          <p:cNvSpPr txBox="1"/>
          <p:nvPr/>
        </p:nvSpPr>
        <p:spPr>
          <a:xfrm>
            <a:off x="1635014" y="2870253"/>
            <a:ext cx="856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Build a dynamic programming table for these calculations </a:t>
            </a:r>
          </a:p>
          <a:p>
            <a:pPr algn="ctr"/>
            <a:r>
              <a:rPr lang="en-US" sz="2400" dirty="0"/>
              <a:t>(or store these calculations in node/vertex objects; or in a list)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273BA09-B326-C542-A4FC-F4E9950E851F}"/>
              </a:ext>
            </a:extLst>
          </p:cNvPr>
          <p:cNvCxnSpPr>
            <a:stCxn id="12" idx="6"/>
          </p:cNvCxnSpPr>
          <p:nvPr/>
        </p:nvCxnSpPr>
        <p:spPr>
          <a:xfrm>
            <a:off x="2227063" y="4910367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7DF4E9EA-225C-844F-9F1A-001B7EE529AE}"/>
              </a:ext>
            </a:extLst>
          </p:cNvPr>
          <p:cNvSpPr/>
          <p:nvPr/>
        </p:nvSpPr>
        <p:spPr>
          <a:xfrm>
            <a:off x="228896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9AC3B8C-088D-CC4A-9407-46A3EA1BC19D}"/>
              </a:ext>
            </a:extLst>
          </p:cNvPr>
          <p:cNvSpPr/>
          <p:nvPr/>
        </p:nvSpPr>
        <p:spPr>
          <a:xfrm>
            <a:off x="153460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17CAFB0-143B-F84D-B4B3-FB8D8E899D6A}"/>
              </a:ext>
            </a:extLst>
          </p:cNvPr>
          <p:cNvSpPr/>
          <p:nvPr/>
        </p:nvSpPr>
        <p:spPr>
          <a:xfrm>
            <a:off x="153460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A734FCC-B001-8F4B-9D6F-404F2CE74010}"/>
              </a:ext>
            </a:extLst>
          </p:cNvPr>
          <p:cNvSpPr/>
          <p:nvPr/>
        </p:nvSpPr>
        <p:spPr>
          <a:xfrm>
            <a:off x="284031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DF240F7-E0ED-F84C-A758-C40A5B0B06F1}"/>
              </a:ext>
            </a:extLst>
          </p:cNvPr>
          <p:cNvSpPr/>
          <p:nvPr/>
        </p:nvSpPr>
        <p:spPr>
          <a:xfrm>
            <a:off x="284031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0AB78E1-FDB9-B448-84AC-2A9F0F5619DE}"/>
              </a:ext>
            </a:extLst>
          </p:cNvPr>
          <p:cNvSpPr/>
          <p:nvPr/>
        </p:nvSpPr>
        <p:spPr>
          <a:xfrm>
            <a:off x="4146028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EB43EC3-E86F-824C-B07D-DB894E72C012}"/>
              </a:ext>
            </a:extLst>
          </p:cNvPr>
          <p:cNvSpPr/>
          <p:nvPr/>
        </p:nvSpPr>
        <p:spPr>
          <a:xfrm>
            <a:off x="4146028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F1F57D5-9BEA-6046-B215-F1730A952803}"/>
              </a:ext>
            </a:extLst>
          </p:cNvPr>
          <p:cNvSpPr/>
          <p:nvPr/>
        </p:nvSpPr>
        <p:spPr>
          <a:xfrm>
            <a:off x="5451737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D3C54B3-4141-724D-934B-15AC9F85D207}"/>
              </a:ext>
            </a:extLst>
          </p:cNvPr>
          <p:cNvCxnSpPr>
            <a:stCxn id="11" idx="6"/>
            <a:endCxn id="12" idx="2"/>
          </p:cNvCxnSpPr>
          <p:nvPr/>
        </p:nvCxnSpPr>
        <p:spPr>
          <a:xfrm flipV="1">
            <a:off x="921353" y="4910368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BF93975-C980-B041-AD78-9BD070FC7884}"/>
              </a:ext>
            </a:extLst>
          </p:cNvPr>
          <p:cNvCxnSpPr>
            <a:endCxn id="14" idx="2"/>
          </p:cNvCxnSpPr>
          <p:nvPr/>
        </p:nvCxnSpPr>
        <p:spPr>
          <a:xfrm>
            <a:off x="2227063" y="4910367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63D8308-9256-424A-8B5B-F5427A6DAD2F}"/>
              </a:ext>
            </a:extLst>
          </p:cNvPr>
          <p:cNvCxnSpPr>
            <a:stCxn id="14" idx="6"/>
            <a:endCxn id="16" idx="2"/>
          </p:cNvCxnSpPr>
          <p:nvPr/>
        </p:nvCxnSpPr>
        <p:spPr>
          <a:xfrm>
            <a:off x="3532773" y="4910367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E99611E-F7D6-6946-BF53-6F861BBF0552}"/>
              </a:ext>
            </a:extLst>
          </p:cNvPr>
          <p:cNvCxnSpPr>
            <a:stCxn id="16" idx="6"/>
            <a:endCxn id="18" idx="2"/>
          </p:cNvCxnSpPr>
          <p:nvPr/>
        </p:nvCxnSpPr>
        <p:spPr>
          <a:xfrm>
            <a:off x="4838483" y="4910368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784A9A5-20F0-F742-B687-DC3196052B69}"/>
              </a:ext>
            </a:extLst>
          </p:cNvPr>
          <p:cNvCxnSpPr>
            <a:stCxn id="11" idx="6"/>
            <a:endCxn id="13" idx="2"/>
          </p:cNvCxnSpPr>
          <p:nvPr/>
        </p:nvCxnSpPr>
        <p:spPr>
          <a:xfrm>
            <a:off x="921353" y="5293437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3A630EE-29C2-FC45-9686-41C9A95197B3}"/>
              </a:ext>
            </a:extLst>
          </p:cNvPr>
          <p:cNvCxnSpPr>
            <a:stCxn id="13" idx="6"/>
            <a:endCxn id="15" idx="2"/>
          </p:cNvCxnSpPr>
          <p:nvPr/>
        </p:nvCxnSpPr>
        <p:spPr>
          <a:xfrm>
            <a:off x="2227063" y="576888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F556C28-A5A4-E042-81D3-92A4D25D5940}"/>
              </a:ext>
            </a:extLst>
          </p:cNvPr>
          <p:cNvCxnSpPr>
            <a:stCxn id="17" idx="6"/>
            <a:endCxn id="18" idx="2"/>
          </p:cNvCxnSpPr>
          <p:nvPr/>
        </p:nvCxnSpPr>
        <p:spPr>
          <a:xfrm flipV="1">
            <a:off x="4838483" y="5293437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3FA93B8-1416-E844-ADC5-47E5D4436081}"/>
              </a:ext>
            </a:extLst>
          </p:cNvPr>
          <p:cNvCxnSpPr>
            <a:stCxn id="13" idx="6"/>
            <a:endCxn id="14" idx="2"/>
          </p:cNvCxnSpPr>
          <p:nvPr/>
        </p:nvCxnSpPr>
        <p:spPr>
          <a:xfrm flipV="1">
            <a:off x="2227063" y="4910367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8749043-5372-B341-803D-AD477057AD8A}"/>
              </a:ext>
            </a:extLst>
          </p:cNvPr>
          <p:cNvCxnSpPr>
            <a:stCxn id="14" idx="6"/>
            <a:endCxn id="17" idx="2"/>
          </p:cNvCxnSpPr>
          <p:nvPr/>
        </p:nvCxnSpPr>
        <p:spPr>
          <a:xfrm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E642054-A18B-7946-9083-160CBC774465}"/>
              </a:ext>
            </a:extLst>
          </p:cNvPr>
          <p:cNvCxnSpPr>
            <a:stCxn id="15" idx="6"/>
            <a:endCxn id="16" idx="2"/>
          </p:cNvCxnSpPr>
          <p:nvPr/>
        </p:nvCxnSpPr>
        <p:spPr>
          <a:xfrm flipV="1"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43C9E9A-9CBB-1F4B-8023-F7BEABBD8F6A}"/>
              </a:ext>
            </a:extLst>
          </p:cNvPr>
          <p:cNvCxnSpPr>
            <a:stCxn id="15" idx="6"/>
            <a:endCxn id="17" idx="2"/>
          </p:cNvCxnSpPr>
          <p:nvPr/>
        </p:nvCxnSpPr>
        <p:spPr>
          <a:xfrm>
            <a:off x="3532773" y="5768885"/>
            <a:ext cx="613255" cy="0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5" name="Table 34">
                <a:extLst>
                  <a:ext uri="{FF2B5EF4-FFF2-40B4-BE49-F238E27FC236}">
                    <a16:creationId xmlns:a16="http://schemas.microsoft.com/office/drawing/2014/main" id="{5AE950DB-5308-0342-AFC2-0DD1FBA467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801166" y="4737176"/>
              <a:ext cx="5197436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5" name="Table 34">
                <a:extLst>
                  <a:ext uri="{FF2B5EF4-FFF2-40B4-BE49-F238E27FC236}">
                    <a16:creationId xmlns:a16="http://schemas.microsoft.com/office/drawing/2014/main" id="{5AE950DB-5308-0342-AFC2-0DD1FBA467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801166" y="4737176"/>
              <a:ext cx="5197436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939" t="-108197" r="-202347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0000" t="-108197" r="-101402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1408" t="-108197" r="-1878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939" t="-208197" r="-202347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0000" t="-208197" r="-101402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1408" t="-208197" r="-1878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1CE7892F-5B34-4734-AFCF-70594B4195C4}"/>
              </a:ext>
            </a:extLst>
          </p:cNvPr>
          <p:cNvSpPr txBox="1"/>
          <p:nvPr/>
        </p:nvSpPr>
        <p:spPr>
          <a:xfrm>
            <a:off x="163501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6B320E9-DDA7-47DC-8A85-30B1FF699A39}"/>
              </a:ext>
            </a:extLst>
          </p:cNvPr>
          <p:cNvSpPr txBox="1"/>
          <p:nvPr/>
        </p:nvSpPr>
        <p:spPr>
          <a:xfrm>
            <a:off x="2940725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A01D6BF-3D8C-4D5A-BA00-8494E1F545D5}"/>
              </a:ext>
            </a:extLst>
          </p:cNvPr>
          <p:cNvSpPr txBox="1"/>
          <p:nvPr/>
        </p:nvSpPr>
        <p:spPr>
          <a:xfrm>
            <a:off x="424643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38DCCA1-EBBD-4B9B-8692-C63EF1D761B9}"/>
                  </a:ext>
                </a:extLst>
              </p:cNvPr>
              <p:cNvSpPr txBox="1"/>
              <p:nvPr/>
            </p:nvSpPr>
            <p:spPr>
              <a:xfrm>
                <a:off x="575124" y="4447631"/>
                <a:ext cx="102325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m:rPr>
                          <m:nor/>
                        </m:rPr>
                        <a:rPr lang="en-US" i="1" baseline="-25000" dirty="0"/>
                        <m:t>1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18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38DCCA1-EBBD-4B9B-8692-C63EF1D761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124" y="4447631"/>
                <a:ext cx="1023257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>
            <a:extLst>
              <a:ext uri="{FF2B5EF4-FFF2-40B4-BE49-F238E27FC236}">
                <a16:creationId xmlns:a16="http://schemas.microsoft.com/office/drawing/2014/main" id="{AA0CF4B1-D565-4D14-A829-FB6E1C453AD9}"/>
              </a:ext>
            </a:extLst>
          </p:cNvPr>
          <p:cNvSpPr txBox="1"/>
          <p:nvPr/>
        </p:nvSpPr>
        <p:spPr>
          <a:xfrm>
            <a:off x="1300626" y="3581367"/>
            <a:ext cx="70757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/>
              <a:t>e</a:t>
            </a:r>
            <a:r>
              <a:rPr lang="en-US" sz="1800" i="1" baseline="-25000" dirty="0"/>
              <a:t>1</a:t>
            </a:r>
            <a:r>
              <a:rPr lang="en-US" sz="1800" dirty="0"/>
              <a:t>(3) = 0.4</a:t>
            </a:r>
          </a:p>
        </p:txBody>
      </p:sp>
    </p:spTree>
    <p:extLst>
      <p:ext uri="{BB962C8B-B14F-4D97-AF65-F5344CB8AC3E}">
        <p14:creationId xmlns:p14="http://schemas.microsoft.com/office/powerpoint/2010/main" val="2244729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D5D5A-918C-DC42-9BD2-D4AF8B865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Algorithm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6D89C0-42DB-644C-90E5-E42DA22EC4E8}"/>
                  </a:ext>
                </a:extLst>
              </p:cNvPr>
              <p:cNvSpPr txBox="1"/>
              <p:nvPr/>
            </p:nvSpPr>
            <p:spPr>
              <a:xfrm>
                <a:off x="3270464" y="1690688"/>
                <a:ext cx="5484816" cy="1457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l-GR" sz="2800" dirty="0"/>
                  <a:t>α</a:t>
                </a:r>
                <a:r>
                  <a:rPr lang="en-US" sz="2800" i="1" baseline="-25000" dirty="0"/>
                  <a:t>k</a:t>
                </a:r>
                <a:r>
                  <a:rPr lang="en-US" sz="2800" dirty="0"/>
                  <a:t>(</a:t>
                </a:r>
                <a:r>
                  <a:rPr lang="en-US" sz="2800" i="1" dirty="0"/>
                  <a:t>1</a:t>
                </a:r>
                <a:r>
                  <a:rPr lang="en-US" sz="2800" dirty="0"/>
                  <a:t>) =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800" i="1" baseline="-25000" dirty="0"/>
                  <a:t>k * </a:t>
                </a:r>
                <a:r>
                  <a:rPr lang="en-US" sz="2800" i="1" dirty="0" err="1"/>
                  <a:t>e</a:t>
                </a:r>
                <a:r>
                  <a:rPr lang="en-US" sz="2800" i="1" baseline="-25000" dirty="0" err="1"/>
                  <a:t>k</a:t>
                </a:r>
                <a:r>
                  <a:rPr lang="en-US" sz="2800" dirty="0"/>
                  <a:t>(S</a:t>
                </a:r>
                <a:r>
                  <a:rPr lang="en-US" sz="2800" i="1" baseline="-25000" dirty="0"/>
                  <a:t>i</a:t>
                </a:r>
                <a:r>
                  <a:rPr lang="en-US" sz="2800" dirty="0"/>
                  <a:t>)</a:t>
                </a:r>
              </a:p>
              <a:p>
                <a:pPr marL="342900" indent="-342900">
                  <a:buFontTx/>
                  <a:buAutoNum type="arabicPeriod"/>
                </a:pPr>
                <a:r>
                  <a:rPr lang="el-GR" sz="2800" dirty="0"/>
                  <a:t>α</a:t>
                </a:r>
                <a:r>
                  <a:rPr lang="en-US" sz="2800" i="1" baseline="-25000" dirty="0"/>
                  <a:t>k</a:t>
                </a:r>
                <a:r>
                  <a:rPr lang="en-US" sz="2800" dirty="0"/>
                  <a:t>(</a:t>
                </a:r>
                <a:r>
                  <a:rPr lang="en-US" sz="2800" i="1" dirty="0"/>
                  <a:t>i+1</a:t>
                </a:r>
                <a:r>
                  <a:rPr lang="en-US" sz="2800" dirty="0"/>
                  <a:t>) = </a:t>
                </a:r>
                <a:r>
                  <a:rPr lang="en-US" sz="2800" i="1" dirty="0" err="1"/>
                  <a:t>e</a:t>
                </a:r>
                <a:r>
                  <a:rPr lang="en-US" sz="2800" i="1" baseline="-25000" dirty="0" err="1"/>
                  <a:t>k</a:t>
                </a:r>
                <a:r>
                  <a:rPr lang="en-US" sz="2800" dirty="0"/>
                  <a:t>(S</a:t>
                </a:r>
                <a:r>
                  <a:rPr lang="en-US" sz="2800" i="1" baseline="-25000" dirty="0"/>
                  <a:t>i+1</a:t>
                </a:r>
                <a:r>
                  <a:rPr lang="en-US" sz="2800" dirty="0"/>
                  <a:t>) *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r>
                          <m:rPr>
                            <m:nor/>
                          </m:rPr>
                          <a:rPr lang="el-GR" sz="2800" dirty="0" smtClean="0"/>
                          <m:t>α</m:t>
                        </m:r>
                        <m:r>
                          <m:rPr>
                            <m:nor/>
                          </m:rPr>
                          <a:rPr lang="en-US" sz="2800" b="0" i="1" baseline="-25000" dirty="0" smtClean="0"/>
                          <m:t>j</m:t>
                        </m:r>
                        <m:d>
                          <m:d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𝑗𝑘</m:t>
                            </m:r>
                          </m:sub>
                        </m:sSub>
                      </m:e>
                    </m:nary>
                  </m:oMath>
                </a14:m>
                <a:endParaRPr lang="en-US" sz="2800" dirty="0"/>
              </a:p>
              <a:p>
                <a:pPr marL="342900" indent="-342900">
                  <a:buAutoNum type="arabicPeriod"/>
                </a:pPr>
                <a:endParaRPr lang="en-US" sz="2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6D89C0-42DB-644C-90E5-E42DA22EC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0464" y="1690688"/>
                <a:ext cx="5484816" cy="1457322"/>
              </a:xfrm>
              <a:prstGeom prst="rect">
                <a:avLst/>
              </a:prstGeom>
              <a:blipFill>
                <a:blip r:embed="rId3"/>
                <a:stretch>
                  <a:fillRect l="-2333" t="-41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43F6D2B1-8B92-7341-BEE5-F7EFA949BD3D}"/>
              </a:ext>
            </a:extLst>
          </p:cNvPr>
          <p:cNvSpPr txBox="1"/>
          <p:nvPr/>
        </p:nvSpPr>
        <p:spPr>
          <a:xfrm>
            <a:off x="1635014" y="2870253"/>
            <a:ext cx="856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Build a dynamic programming table for these calculations </a:t>
            </a:r>
          </a:p>
          <a:p>
            <a:pPr algn="ctr"/>
            <a:r>
              <a:rPr lang="en-US" sz="2400" dirty="0"/>
              <a:t>(or store these calculations in node/vertex objects; or in a list)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273BA09-B326-C542-A4FC-F4E9950E851F}"/>
              </a:ext>
            </a:extLst>
          </p:cNvPr>
          <p:cNvCxnSpPr>
            <a:stCxn id="12" idx="6"/>
          </p:cNvCxnSpPr>
          <p:nvPr/>
        </p:nvCxnSpPr>
        <p:spPr>
          <a:xfrm>
            <a:off x="2227063" y="4910367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7DF4E9EA-225C-844F-9F1A-001B7EE529AE}"/>
              </a:ext>
            </a:extLst>
          </p:cNvPr>
          <p:cNvSpPr/>
          <p:nvPr/>
        </p:nvSpPr>
        <p:spPr>
          <a:xfrm>
            <a:off x="228896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9AC3B8C-088D-CC4A-9407-46A3EA1BC19D}"/>
              </a:ext>
            </a:extLst>
          </p:cNvPr>
          <p:cNvSpPr/>
          <p:nvPr/>
        </p:nvSpPr>
        <p:spPr>
          <a:xfrm>
            <a:off x="153460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17CAFB0-143B-F84D-B4B3-FB8D8E899D6A}"/>
              </a:ext>
            </a:extLst>
          </p:cNvPr>
          <p:cNvSpPr/>
          <p:nvPr/>
        </p:nvSpPr>
        <p:spPr>
          <a:xfrm>
            <a:off x="153460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A734FCC-B001-8F4B-9D6F-404F2CE74010}"/>
              </a:ext>
            </a:extLst>
          </p:cNvPr>
          <p:cNvSpPr/>
          <p:nvPr/>
        </p:nvSpPr>
        <p:spPr>
          <a:xfrm>
            <a:off x="284031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DF240F7-E0ED-F84C-A758-C40A5B0B06F1}"/>
              </a:ext>
            </a:extLst>
          </p:cNvPr>
          <p:cNvSpPr/>
          <p:nvPr/>
        </p:nvSpPr>
        <p:spPr>
          <a:xfrm>
            <a:off x="284031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0AB78E1-FDB9-B448-84AC-2A9F0F5619DE}"/>
              </a:ext>
            </a:extLst>
          </p:cNvPr>
          <p:cNvSpPr/>
          <p:nvPr/>
        </p:nvSpPr>
        <p:spPr>
          <a:xfrm>
            <a:off x="4146028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EB43EC3-E86F-824C-B07D-DB894E72C012}"/>
              </a:ext>
            </a:extLst>
          </p:cNvPr>
          <p:cNvSpPr/>
          <p:nvPr/>
        </p:nvSpPr>
        <p:spPr>
          <a:xfrm>
            <a:off x="4146028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F1F57D5-9BEA-6046-B215-F1730A952803}"/>
              </a:ext>
            </a:extLst>
          </p:cNvPr>
          <p:cNvSpPr/>
          <p:nvPr/>
        </p:nvSpPr>
        <p:spPr>
          <a:xfrm>
            <a:off x="5451737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D3C54B3-4141-724D-934B-15AC9F85D207}"/>
              </a:ext>
            </a:extLst>
          </p:cNvPr>
          <p:cNvCxnSpPr>
            <a:stCxn id="11" idx="6"/>
            <a:endCxn id="12" idx="2"/>
          </p:cNvCxnSpPr>
          <p:nvPr/>
        </p:nvCxnSpPr>
        <p:spPr>
          <a:xfrm flipV="1">
            <a:off x="921353" y="4910368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BF93975-C980-B041-AD78-9BD070FC7884}"/>
              </a:ext>
            </a:extLst>
          </p:cNvPr>
          <p:cNvCxnSpPr>
            <a:endCxn id="14" idx="2"/>
          </p:cNvCxnSpPr>
          <p:nvPr/>
        </p:nvCxnSpPr>
        <p:spPr>
          <a:xfrm>
            <a:off x="2227063" y="4910367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63D8308-9256-424A-8B5B-F5427A6DAD2F}"/>
              </a:ext>
            </a:extLst>
          </p:cNvPr>
          <p:cNvCxnSpPr>
            <a:stCxn id="14" idx="6"/>
            <a:endCxn id="16" idx="2"/>
          </p:cNvCxnSpPr>
          <p:nvPr/>
        </p:nvCxnSpPr>
        <p:spPr>
          <a:xfrm>
            <a:off x="3532773" y="4910367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E99611E-F7D6-6946-BF53-6F861BBF0552}"/>
              </a:ext>
            </a:extLst>
          </p:cNvPr>
          <p:cNvCxnSpPr>
            <a:stCxn id="16" idx="6"/>
            <a:endCxn id="18" idx="2"/>
          </p:cNvCxnSpPr>
          <p:nvPr/>
        </p:nvCxnSpPr>
        <p:spPr>
          <a:xfrm>
            <a:off x="4838483" y="4910368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784A9A5-20F0-F742-B687-DC3196052B69}"/>
              </a:ext>
            </a:extLst>
          </p:cNvPr>
          <p:cNvCxnSpPr>
            <a:stCxn id="11" idx="6"/>
            <a:endCxn id="13" idx="2"/>
          </p:cNvCxnSpPr>
          <p:nvPr/>
        </p:nvCxnSpPr>
        <p:spPr>
          <a:xfrm>
            <a:off x="921353" y="5293437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3A630EE-29C2-FC45-9686-41C9A95197B3}"/>
              </a:ext>
            </a:extLst>
          </p:cNvPr>
          <p:cNvCxnSpPr>
            <a:stCxn id="13" idx="6"/>
            <a:endCxn id="15" idx="2"/>
          </p:cNvCxnSpPr>
          <p:nvPr/>
        </p:nvCxnSpPr>
        <p:spPr>
          <a:xfrm>
            <a:off x="2227063" y="576888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F556C28-A5A4-E042-81D3-92A4D25D5940}"/>
              </a:ext>
            </a:extLst>
          </p:cNvPr>
          <p:cNvCxnSpPr>
            <a:stCxn id="17" idx="6"/>
            <a:endCxn id="18" idx="2"/>
          </p:cNvCxnSpPr>
          <p:nvPr/>
        </p:nvCxnSpPr>
        <p:spPr>
          <a:xfrm flipV="1">
            <a:off x="4838483" y="5293437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3FA93B8-1416-E844-ADC5-47E5D4436081}"/>
              </a:ext>
            </a:extLst>
          </p:cNvPr>
          <p:cNvCxnSpPr>
            <a:stCxn id="13" idx="6"/>
            <a:endCxn id="14" idx="2"/>
          </p:cNvCxnSpPr>
          <p:nvPr/>
        </p:nvCxnSpPr>
        <p:spPr>
          <a:xfrm flipV="1">
            <a:off x="2227063" y="4910367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8749043-5372-B341-803D-AD477057AD8A}"/>
              </a:ext>
            </a:extLst>
          </p:cNvPr>
          <p:cNvCxnSpPr>
            <a:stCxn id="14" idx="6"/>
            <a:endCxn id="17" idx="2"/>
          </p:cNvCxnSpPr>
          <p:nvPr/>
        </p:nvCxnSpPr>
        <p:spPr>
          <a:xfrm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E642054-A18B-7946-9083-160CBC774465}"/>
              </a:ext>
            </a:extLst>
          </p:cNvPr>
          <p:cNvCxnSpPr>
            <a:stCxn id="15" idx="6"/>
            <a:endCxn id="16" idx="2"/>
          </p:cNvCxnSpPr>
          <p:nvPr/>
        </p:nvCxnSpPr>
        <p:spPr>
          <a:xfrm flipV="1"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43C9E9A-9CBB-1F4B-8023-F7BEABBD8F6A}"/>
              </a:ext>
            </a:extLst>
          </p:cNvPr>
          <p:cNvCxnSpPr>
            <a:stCxn id="15" idx="6"/>
            <a:endCxn id="17" idx="2"/>
          </p:cNvCxnSpPr>
          <p:nvPr/>
        </p:nvCxnSpPr>
        <p:spPr>
          <a:xfrm>
            <a:off x="3532773" y="5768885"/>
            <a:ext cx="613255" cy="0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5" name="Table 34">
                <a:extLst>
                  <a:ext uri="{FF2B5EF4-FFF2-40B4-BE49-F238E27FC236}">
                    <a16:creationId xmlns:a16="http://schemas.microsoft.com/office/drawing/2014/main" id="{5AE950DB-5308-0342-AFC2-0DD1FBA467F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89289399"/>
                  </p:ext>
                </p:extLst>
              </p:nvPr>
            </p:nvGraphicFramePr>
            <p:xfrm>
              <a:off x="6801166" y="4737176"/>
              <a:ext cx="5197436" cy="137547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0.8∗0.4=0.32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5" name="Table 34">
                <a:extLst>
                  <a:ext uri="{FF2B5EF4-FFF2-40B4-BE49-F238E27FC236}">
                    <a16:creationId xmlns:a16="http://schemas.microsoft.com/office/drawing/2014/main" id="{5AE950DB-5308-0342-AFC2-0DD1FBA467F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89289399"/>
                  </p:ext>
                </p:extLst>
              </p:nvPr>
            </p:nvGraphicFramePr>
            <p:xfrm>
              <a:off x="6801166" y="4737176"/>
              <a:ext cx="5197436" cy="137547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633794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939" t="-63462" r="-202347" b="-7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0000" t="-63462" r="-101402" b="-7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1408" t="-63462" r="-1878" b="-730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939" t="-278689" r="-202347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0000" t="-278689" r="-101402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1408" t="-278689" r="-1878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1CE7892F-5B34-4734-AFCF-70594B4195C4}"/>
              </a:ext>
            </a:extLst>
          </p:cNvPr>
          <p:cNvSpPr txBox="1"/>
          <p:nvPr/>
        </p:nvSpPr>
        <p:spPr>
          <a:xfrm>
            <a:off x="163501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6B320E9-DDA7-47DC-8A85-30B1FF699A39}"/>
              </a:ext>
            </a:extLst>
          </p:cNvPr>
          <p:cNvSpPr txBox="1"/>
          <p:nvPr/>
        </p:nvSpPr>
        <p:spPr>
          <a:xfrm>
            <a:off x="2940725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A01D6BF-3D8C-4D5A-BA00-8494E1F545D5}"/>
              </a:ext>
            </a:extLst>
          </p:cNvPr>
          <p:cNvSpPr txBox="1"/>
          <p:nvPr/>
        </p:nvSpPr>
        <p:spPr>
          <a:xfrm>
            <a:off x="424643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38DCCA1-EBBD-4B9B-8692-C63EF1D761B9}"/>
                  </a:ext>
                </a:extLst>
              </p:cNvPr>
              <p:cNvSpPr txBox="1"/>
              <p:nvPr/>
            </p:nvSpPr>
            <p:spPr>
              <a:xfrm>
                <a:off x="575124" y="4447631"/>
                <a:ext cx="102325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m:rPr>
                          <m:nor/>
                        </m:rPr>
                        <a:rPr lang="en-US" i="1" baseline="-25000" dirty="0"/>
                        <m:t>1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18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38DCCA1-EBBD-4B9B-8692-C63EF1D761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124" y="4447631"/>
                <a:ext cx="1023257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>
            <a:extLst>
              <a:ext uri="{FF2B5EF4-FFF2-40B4-BE49-F238E27FC236}">
                <a16:creationId xmlns:a16="http://schemas.microsoft.com/office/drawing/2014/main" id="{AA0CF4B1-D565-4D14-A829-FB6E1C453AD9}"/>
              </a:ext>
            </a:extLst>
          </p:cNvPr>
          <p:cNvSpPr txBox="1"/>
          <p:nvPr/>
        </p:nvSpPr>
        <p:spPr>
          <a:xfrm>
            <a:off x="1300626" y="3581367"/>
            <a:ext cx="70757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/>
              <a:t>e</a:t>
            </a:r>
            <a:r>
              <a:rPr lang="en-US" sz="1800" i="1" baseline="-25000" dirty="0"/>
              <a:t>1</a:t>
            </a:r>
            <a:r>
              <a:rPr lang="en-US" sz="1800" dirty="0"/>
              <a:t>(3) = 0.4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BC8F735-D936-48C9-A75A-BDD3357F33EA}"/>
              </a:ext>
            </a:extLst>
          </p:cNvPr>
          <p:cNvSpPr txBox="1"/>
          <p:nvPr/>
        </p:nvSpPr>
        <p:spPr>
          <a:xfrm>
            <a:off x="8438381" y="4346749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α</a:t>
            </a:r>
            <a:r>
              <a:rPr lang="en-US" sz="1800" i="1" baseline="-25000" dirty="0"/>
              <a:t>1</a:t>
            </a:r>
            <a:r>
              <a:rPr lang="en-US" sz="1800" dirty="0"/>
              <a:t>(</a:t>
            </a:r>
            <a:r>
              <a:rPr lang="en-US" sz="1800" i="1" dirty="0"/>
              <a:t>1</a:t>
            </a:r>
            <a:r>
              <a:rPr lang="en-US" sz="1800" dirty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59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D5D5A-918C-DC42-9BD2-D4AF8B865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Algorithm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6D89C0-42DB-644C-90E5-E42DA22EC4E8}"/>
                  </a:ext>
                </a:extLst>
              </p:cNvPr>
              <p:cNvSpPr txBox="1"/>
              <p:nvPr/>
            </p:nvSpPr>
            <p:spPr>
              <a:xfrm>
                <a:off x="3270464" y="1690688"/>
                <a:ext cx="5484816" cy="1457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l-GR" sz="2800" dirty="0"/>
                  <a:t>α</a:t>
                </a:r>
                <a:r>
                  <a:rPr lang="en-US" sz="2800" i="1" baseline="-25000" dirty="0"/>
                  <a:t>k</a:t>
                </a:r>
                <a:r>
                  <a:rPr lang="en-US" sz="2800" dirty="0"/>
                  <a:t>(</a:t>
                </a:r>
                <a:r>
                  <a:rPr lang="en-US" sz="2800" i="1" dirty="0"/>
                  <a:t>1</a:t>
                </a:r>
                <a:r>
                  <a:rPr lang="en-US" sz="2800" dirty="0"/>
                  <a:t>) =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800" i="1" baseline="-25000" dirty="0"/>
                  <a:t>k * </a:t>
                </a:r>
                <a:r>
                  <a:rPr lang="en-US" sz="2800" i="1" dirty="0" err="1"/>
                  <a:t>e</a:t>
                </a:r>
                <a:r>
                  <a:rPr lang="en-US" sz="2800" i="1" baseline="-25000" dirty="0" err="1"/>
                  <a:t>k</a:t>
                </a:r>
                <a:r>
                  <a:rPr lang="en-US" sz="2800" dirty="0"/>
                  <a:t>(S</a:t>
                </a:r>
                <a:r>
                  <a:rPr lang="en-US" sz="2800" i="1" baseline="-25000" dirty="0"/>
                  <a:t>i</a:t>
                </a:r>
                <a:r>
                  <a:rPr lang="en-US" sz="2800" dirty="0"/>
                  <a:t>)</a:t>
                </a:r>
              </a:p>
              <a:p>
                <a:pPr marL="342900" indent="-342900">
                  <a:buFontTx/>
                  <a:buAutoNum type="arabicPeriod"/>
                </a:pPr>
                <a:r>
                  <a:rPr lang="el-GR" sz="2800" dirty="0"/>
                  <a:t>α</a:t>
                </a:r>
                <a:r>
                  <a:rPr lang="en-US" sz="2800" i="1" baseline="-25000" dirty="0"/>
                  <a:t>k</a:t>
                </a:r>
                <a:r>
                  <a:rPr lang="en-US" sz="2800" dirty="0"/>
                  <a:t>(</a:t>
                </a:r>
                <a:r>
                  <a:rPr lang="en-US" sz="2800" i="1" dirty="0"/>
                  <a:t>i+1</a:t>
                </a:r>
                <a:r>
                  <a:rPr lang="en-US" sz="2800" dirty="0"/>
                  <a:t>) = </a:t>
                </a:r>
                <a:r>
                  <a:rPr lang="en-US" sz="2800" i="1" dirty="0" err="1"/>
                  <a:t>e</a:t>
                </a:r>
                <a:r>
                  <a:rPr lang="en-US" sz="2800" i="1" baseline="-25000" dirty="0" err="1"/>
                  <a:t>k</a:t>
                </a:r>
                <a:r>
                  <a:rPr lang="en-US" sz="2800" dirty="0"/>
                  <a:t>(S</a:t>
                </a:r>
                <a:r>
                  <a:rPr lang="en-US" sz="2800" i="1" baseline="-25000" dirty="0"/>
                  <a:t>i+1</a:t>
                </a:r>
                <a:r>
                  <a:rPr lang="en-US" sz="2800" dirty="0"/>
                  <a:t>) *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r>
                          <m:rPr>
                            <m:nor/>
                          </m:rPr>
                          <a:rPr lang="el-GR" sz="2800" dirty="0" smtClean="0"/>
                          <m:t>α</m:t>
                        </m:r>
                        <m:r>
                          <m:rPr>
                            <m:nor/>
                          </m:rPr>
                          <a:rPr lang="en-US" sz="2800" b="0" i="1" baseline="-25000" dirty="0" smtClean="0"/>
                          <m:t>j</m:t>
                        </m:r>
                        <m:d>
                          <m:d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𝑗𝑘</m:t>
                            </m:r>
                          </m:sub>
                        </m:sSub>
                      </m:e>
                    </m:nary>
                  </m:oMath>
                </a14:m>
                <a:endParaRPr lang="en-US" sz="2800" dirty="0"/>
              </a:p>
              <a:p>
                <a:pPr marL="342900" indent="-342900">
                  <a:buAutoNum type="arabicPeriod"/>
                </a:pPr>
                <a:endParaRPr lang="en-US" sz="2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6D89C0-42DB-644C-90E5-E42DA22EC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0464" y="1690688"/>
                <a:ext cx="5484816" cy="1457322"/>
              </a:xfrm>
              <a:prstGeom prst="rect">
                <a:avLst/>
              </a:prstGeom>
              <a:blipFill>
                <a:blip r:embed="rId3"/>
                <a:stretch>
                  <a:fillRect l="-2333" t="-41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43F6D2B1-8B92-7341-BEE5-F7EFA949BD3D}"/>
              </a:ext>
            </a:extLst>
          </p:cNvPr>
          <p:cNvSpPr txBox="1"/>
          <p:nvPr/>
        </p:nvSpPr>
        <p:spPr>
          <a:xfrm>
            <a:off x="1635014" y="2870253"/>
            <a:ext cx="856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Build a dynamic programming table for these calculations </a:t>
            </a:r>
          </a:p>
          <a:p>
            <a:pPr algn="ctr"/>
            <a:r>
              <a:rPr lang="en-US" sz="2400" dirty="0"/>
              <a:t>(or store these calculations in node/vertex objects; or in a list)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273BA09-B326-C542-A4FC-F4E9950E851F}"/>
              </a:ext>
            </a:extLst>
          </p:cNvPr>
          <p:cNvCxnSpPr>
            <a:stCxn id="12" idx="6"/>
          </p:cNvCxnSpPr>
          <p:nvPr/>
        </p:nvCxnSpPr>
        <p:spPr>
          <a:xfrm>
            <a:off x="2227063" y="4910367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7DF4E9EA-225C-844F-9F1A-001B7EE529AE}"/>
              </a:ext>
            </a:extLst>
          </p:cNvPr>
          <p:cNvSpPr/>
          <p:nvPr/>
        </p:nvSpPr>
        <p:spPr>
          <a:xfrm>
            <a:off x="228896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9AC3B8C-088D-CC4A-9407-46A3EA1BC19D}"/>
              </a:ext>
            </a:extLst>
          </p:cNvPr>
          <p:cNvSpPr/>
          <p:nvPr/>
        </p:nvSpPr>
        <p:spPr>
          <a:xfrm>
            <a:off x="153460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17CAFB0-143B-F84D-B4B3-FB8D8E899D6A}"/>
              </a:ext>
            </a:extLst>
          </p:cNvPr>
          <p:cNvSpPr/>
          <p:nvPr/>
        </p:nvSpPr>
        <p:spPr>
          <a:xfrm>
            <a:off x="153460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A734FCC-B001-8F4B-9D6F-404F2CE74010}"/>
              </a:ext>
            </a:extLst>
          </p:cNvPr>
          <p:cNvSpPr/>
          <p:nvPr/>
        </p:nvSpPr>
        <p:spPr>
          <a:xfrm>
            <a:off x="284031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DF240F7-E0ED-F84C-A758-C40A5B0B06F1}"/>
              </a:ext>
            </a:extLst>
          </p:cNvPr>
          <p:cNvSpPr/>
          <p:nvPr/>
        </p:nvSpPr>
        <p:spPr>
          <a:xfrm>
            <a:off x="284031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0AB78E1-FDB9-B448-84AC-2A9F0F5619DE}"/>
              </a:ext>
            </a:extLst>
          </p:cNvPr>
          <p:cNvSpPr/>
          <p:nvPr/>
        </p:nvSpPr>
        <p:spPr>
          <a:xfrm>
            <a:off x="4146028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EB43EC3-E86F-824C-B07D-DB894E72C012}"/>
              </a:ext>
            </a:extLst>
          </p:cNvPr>
          <p:cNvSpPr/>
          <p:nvPr/>
        </p:nvSpPr>
        <p:spPr>
          <a:xfrm>
            <a:off x="4146028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F1F57D5-9BEA-6046-B215-F1730A952803}"/>
              </a:ext>
            </a:extLst>
          </p:cNvPr>
          <p:cNvSpPr/>
          <p:nvPr/>
        </p:nvSpPr>
        <p:spPr>
          <a:xfrm>
            <a:off x="5451737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D3C54B3-4141-724D-934B-15AC9F85D207}"/>
              </a:ext>
            </a:extLst>
          </p:cNvPr>
          <p:cNvCxnSpPr>
            <a:stCxn id="11" idx="6"/>
            <a:endCxn id="12" idx="2"/>
          </p:cNvCxnSpPr>
          <p:nvPr/>
        </p:nvCxnSpPr>
        <p:spPr>
          <a:xfrm flipV="1">
            <a:off x="921353" y="4910368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BF93975-C980-B041-AD78-9BD070FC7884}"/>
              </a:ext>
            </a:extLst>
          </p:cNvPr>
          <p:cNvCxnSpPr>
            <a:endCxn id="14" idx="2"/>
          </p:cNvCxnSpPr>
          <p:nvPr/>
        </p:nvCxnSpPr>
        <p:spPr>
          <a:xfrm>
            <a:off x="2227063" y="4910367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63D8308-9256-424A-8B5B-F5427A6DAD2F}"/>
              </a:ext>
            </a:extLst>
          </p:cNvPr>
          <p:cNvCxnSpPr>
            <a:stCxn id="14" idx="6"/>
            <a:endCxn id="16" idx="2"/>
          </p:cNvCxnSpPr>
          <p:nvPr/>
        </p:nvCxnSpPr>
        <p:spPr>
          <a:xfrm>
            <a:off x="3532773" y="4910367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E99611E-F7D6-6946-BF53-6F861BBF0552}"/>
              </a:ext>
            </a:extLst>
          </p:cNvPr>
          <p:cNvCxnSpPr>
            <a:stCxn id="16" idx="6"/>
            <a:endCxn id="18" idx="2"/>
          </p:cNvCxnSpPr>
          <p:nvPr/>
        </p:nvCxnSpPr>
        <p:spPr>
          <a:xfrm>
            <a:off x="4838483" y="4910368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784A9A5-20F0-F742-B687-DC3196052B69}"/>
              </a:ext>
            </a:extLst>
          </p:cNvPr>
          <p:cNvCxnSpPr>
            <a:stCxn id="11" idx="6"/>
            <a:endCxn id="13" idx="2"/>
          </p:cNvCxnSpPr>
          <p:nvPr/>
        </p:nvCxnSpPr>
        <p:spPr>
          <a:xfrm>
            <a:off x="921353" y="5293437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3A630EE-29C2-FC45-9686-41C9A95197B3}"/>
              </a:ext>
            </a:extLst>
          </p:cNvPr>
          <p:cNvCxnSpPr>
            <a:stCxn id="13" idx="6"/>
            <a:endCxn id="15" idx="2"/>
          </p:cNvCxnSpPr>
          <p:nvPr/>
        </p:nvCxnSpPr>
        <p:spPr>
          <a:xfrm>
            <a:off x="2227063" y="576888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F556C28-A5A4-E042-81D3-92A4D25D5940}"/>
              </a:ext>
            </a:extLst>
          </p:cNvPr>
          <p:cNvCxnSpPr>
            <a:stCxn id="17" idx="6"/>
            <a:endCxn id="18" idx="2"/>
          </p:cNvCxnSpPr>
          <p:nvPr/>
        </p:nvCxnSpPr>
        <p:spPr>
          <a:xfrm flipV="1">
            <a:off x="4838483" y="5293437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3FA93B8-1416-E844-ADC5-47E5D4436081}"/>
              </a:ext>
            </a:extLst>
          </p:cNvPr>
          <p:cNvCxnSpPr>
            <a:stCxn id="13" idx="6"/>
            <a:endCxn id="14" idx="2"/>
          </p:cNvCxnSpPr>
          <p:nvPr/>
        </p:nvCxnSpPr>
        <p:spPr>
          <a:xfrm flipV="1">
            <a:off x="2227063" y="4910367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8749043-5372-B341-803D-AD477057AD8A}"/>
              </a:ext>
            </a:extLst>
          </p:cNvPr>
          <p:cNvCxnSpPr>
            <a:stCxn id="14" idx="6"/>
            <a:endCxn id="17" idx="2"/>
          </p:cNvCxnSpPr>
          <p:nvPr/>
        </p:nvCxnSpPr>
        <p:spPr>
          <a:xfrm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E642054-A18B-7946-9083-160CBC774465}"/>
              </a:ext>
            </a:extLst>
          </p:cNvPr>
          <p:cNvCxnSpPr>
            <a:stCxn id="15" idx="6"/>
            <a:endCxn id="16" idx="2"/>
          </p:cNvCxnSpPr>
          <p:nvPr/>
        </p:nvCxnSpPr>
        <p:spPr>
          <a:xfrm flipV="1"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43C9E9A-9CBB-1F4B-8023-F7BEABBD8F6A}"/>
              </a:ext>
            </a:extLst>
          </p:cNvPr>
          <p:cNvCxnSpPr>
            <a:stCxn id="15" idx="6"/>
            <a:endCxn id="17" idx="2"/>
          </p:cNvCxnSpPr>
          <p:nvPr/>
        </p:nvCxnSpPr>
        <p:spPr>
          <a:xfrm>
            <a:off x="3532773" y="5768885"/>
            <a:ext cx="613255" cy="0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CE7892F-5B34-4734-AFCF-70594B4195C4}"/>
              </a:ext>
            </a:extLst>
          </p:cNvPr>
          <p:cNvSpPr txBox="1"/>
          <p:nvPr/>
        </p:nvSpPr>
        <p:spPr>
          <a:xfrm>
            <a:off x="163501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6B320E9-DDA7-47DC-8A85-30B1FF699A39}"/>
              </a:ext>
            </a:extLst>
          </p:cNvPr>
          <p:cNvSpPr txBox="1"/>
          <p:nvPr/>
        </p:nvSpPr>
        <p:spPr>
          <a:xfrm>
            <a:off x="2940725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A01D6BF-3D8C-4D5A-BA00-8494E1F545D5}"/>
              </a:ext>
            </a:extLst>
          </p:cNvPr>
          <p:cNvSpPr txBox="1"/>
          <p:nvPr/>
        </p:nvSpPr>
        <p:spPr>
          <a:xfrm>
            <a:off x="424643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54C97C9-052E-48B2-A1CE-C9D48BC2E7C0}"/>
                  </a:ext>
                </a:extLst>
              </p:cNvPr>
              <p:cNvSpPr txBox="1"/>
              <p:nvPr/>
            </p:nvSpPr>
            <p:spPr>
              <a:xfrm>
                <a:off x="611757" y="5592860"/>
                <a:ext cx="102325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m:rPr>
                          <m:nor/>
                        </m:rPr>
                        <a:rPr lang="en-US" b="0" i="1" baseline="-25000" dirty="0" smtClean="0"/>
                        <m:t>2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18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54C97C9-052E-48B2-A1CE-C9D48BC2E7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757" y="5592860"/>
                <a:ext cx="1023257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78664A15-8926-4C16-BCF8-FE4A98EC9799}"/>
              </a:ext>
            </a:extLst>
          </p:cNvPr>
          <p:cNvSpPr txBox="1"/>
          <p:nvPr/>
        </p:nvSpPr>
        <p:spPr>
          <a:xfrm>
            <a:off x="1344170" y="6129888"/>
            <a:ext cx="11377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/>
              <a:t>e</a:t>
            </a:r>
            <a:r>
              <a:rPr lang="en-US" sz="1800" i="1" baseline="-25000" dirty="0"/>
              <a:t>2</a:t>
            </a:r>
            <a:r>
              <a:rPr lang="en-US" sz="1800" dirty="0"/>
              <a:t>(3) = 0.1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4" name="Table 33">
                <a:extLst>
                  <a:ext uri="{FF2B5EF4-FFF2-40B4-BE49-F238E27FC236}">
                    <a16:creationId xmlns:a16="http://schemas.microsoft.com/office/drawing/2014/main" id="{D5E53379-A0E4-4692-82C1-192DACC9C8B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66505679"/>
                  </p:ext>
                </p:extLst>
              </p:nvPr>
            </p:nvGraphicFramePr>
            <p:xfrm>
              <a:off x="6801166" y="4737176"/>
              <a:ext cx="5197436" cy="16384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0.8∗0.4=0.32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0.2∗0.1=0.02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4" name="Table 33">
                <a:extLst>
                  <a:ext uri="{FF2B5EF4-FFF2-40B4-BE49-F238E27FC236}">
                    <a16:creationId xmlns:a16="http://schemas.microsoft.com/office/drawing/2014/main" id="{D5E53379-A0E4-4692-82C1-192DACC9C8B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66505679"/>
                  </p:ext>
                </p:extLst>
              </p:nvPr>
            </p:nvGraphicFramePr>
            <p:xfrm>
              <a:off x="6801166" y="4737176"/>
              <a:ext cx="5197436" cy="16384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633794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939" t="-63462" r="-202347" b="-10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00000" t="-63462" r="-101402" b="-10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1408" t="-63462" r="-1878" b="-10192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633794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939" t="-163462" r="-202347" b="-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00000" t="-163462" r="-101402" b="-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1408" t="-163462" r="-1878" b="-192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2" name="TextBox 41">
            <a:extLst>
              <a:ext uri="{FF2B5EF4-FFF2-40B4-BE49-F238E27FC236}">
                <a16:creationId xmlns:a16="http://schemas.microsoft.com/office/drawing/2014/main" id="{B0D06AA8-98BF-432F-AFE6-7A0BC38080C9}"/>
              </a:ext>
            </a:extLst>
          </p:cNvPr>
          <p:cNvSpPr txBox="1"/>
          <p:nvPr/>
        </p:nvSpPr>
        <p:spPr>
          <a:xfrm>
            <a:off x="8438381" y="6371630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α</a:t>
            </a:r>
            <a:r>
              <a:rPr lang="en-US" sz="1800" i="1" baseline="-25000" dirty="0"/>
              <a:t>2</a:t>
            </a:r>
            <a:r>
              <a:rPr lang="en-US" sz="1800" dirty="0"/>
              <a:t>(</a:t>
            </a:r>
            <a:r>
              <a:rPr lang="en-US" sz="1800" i="1" dirty="0"/>
              <a:t>1</a:t>
            </a:r>
            <a:r>
              <a:rPr lang="en-US" sz="1800" dirty="0"/>
              <a:t>) </a:t>
            </a:r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140FBA3-537E-4029-85EF-555170443287}"/>
              </a:ext>
            </a:extLst>
          </p:cNvPr>
          <p:cNvSpPr txBox="1"/>
          <p:nvPr/>
        </p:nvSpPr>
        <p:spPr>
          <a:xfrm>
            <a:off x="8438381" y="4346749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α</a:t>
            </a:r>
            <a:r>
              <a:rPr lang="en-US" sz="1800" i="1" baseline="-25000" dirty="0"/>
              <a:t>1</a:t>
            </a:r>
            <a:r>
              <a:rPr lang="en-US" sz="1800" dirty="0"/>
              <a:t>(</a:t>
            </a:r>
            <a:r>
              <a:rPr lang="en-US" sz="1800" i="1" dirty="0"/>
              <a:t>1</a:t>
            </a:r>
            <a:r>
              <a:rPr lang="en-US" sz="1800" dirty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409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D5D5A-918C-DC42-9BD2-D4AF8B865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Algorithm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6D89C0-42DB-644C-90E5-E42DA22EC4E8}"/>
                  </a:ext>
                </a:extLst>
              </p:cNvPr>
              <p:cNvSpPr txBox="1"/>
              <p:nvPr/>
            </p:nvSpPr>
            <p:spPr>
              <a:xfrm>
                <a:off x="3270464" y="1690688"/>
                <a:ext cx="5484816" cy="1457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l-GR" sz="2800" dirty="0"/>
                  <a:t>α</a:t>
                </a:r>
                <a:r>
                  <a:rPr lang="en-US" sz="2800" i="1" baseline="-25000" dirty="0"/>
                  <a:t>k</a:t>
                </a:r>
                <a:r>
                  <a:rPr lang="en-US" sz="2800" dirty="0"/>
                  <a:t>(</a:t>
                </a:r>
                <a:r>
                  <a:rPr lang="en-US" sz="2800" i="1" dirty="0"/>
                  <a:t>1</a:t>
                </a:r>
                <a:r>
                  <a:rPr lang="en-US" sz="2800" dirty="0"/>
                  <a:t>) =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800" i="1" baseline="-25000" dirty="0"/>
                  <a:t>k * </a:t>
                </a:r>
                <a:r>
                  <a:rPr lang="en-US" sz="2800" i="1" dirty="0" err="1"/>
                  <a:t>e</a:t>
                </a:r>
                <a:r>
                  <a:rPr lang="en-US" sz="2800" i="1" baseline="-25000" dirty="0" err="1"/>
                  <a:t>k</a:t>
                </a:r>
                <a:r>
                  <a:rPr lang="en-US" sz="2800" dirty="0"/>
                  <a:t>(S</a:t>
                </a:r>
                <a:r>
                  <a:rPr lang="en-US" sz="2800" i="1" baseline="-25000" dirty="0"/>
                  <a:t>i</a:t>
                </a:r>
                <a:r>
                  <a:rPr lang="en-US" sz="2800" dirty="0"/>
                  <a:t>)</a:t>
                </a:r>
              </a:p>
              <a:p>
                <a:pPr marL="342900" indent="-342900">
                  <a:buFontTx/>
                  <a:buAutoNum type="arabicPeriod"/>
                </a:pPr>
                <a:r>
                  <a:rPr lang="el-GR" sz="2800" dirty="0"/>
                  <a:t>α</a:t>
                </a:r>
                <a:r>
                  <a:rPr lang="en-US" sz="2800" i="1" baseline="-25000" dirty="0"/>
                  <a:t>k</a:t>
                </a:r>
                <a:r>
                  <a:rPr lang="en-US" sz="2800" dirty="0"/>
                  <a:t>(</a:t>
                </a:r>
                <a:r>
                  <a:rPr lang="en-US" sz="2800" i="1" dirty="0"/>
                  <a:t>i+1</a:t>
                </a:r>
                <a:r>
                  <a:rPr lang="en-US" sz="2800" dirty="0"/>
                  <a:t>) = </a:t>
                </a:r>
                <a:r>
                  <a:rPr lang="en-US" sz="2800" i="1" dirty="0" err="1"/>
                  <a:t>e</a:t>
                </a:r>
                <a:r>
                  <a:rPr lang="en-US" sz="2800" i="1" baseline="-25000" dirty="0" err="1"/>
                  <a:t>k</a:t>
                </a:r>
                <a:r>
                  <a:rPr lang="en-US" sz="2800" dirty="0"/>
                  <a:t>(S</a:t>
                </a:r>
                <a:r>
                  <a:rPr lang="en-US" sz="2800" i="1" baseline="-25000" dirty="0"/>
                  <a:t>i+1</a:t>
                </a:r>
                <a:r>
                  <a:rPr lang="en-US" sz="2800" dirty="0"/>
                  <a:t>) *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r>
                          <m:rPr>
                            <m:nor/>
                          </m:rPr>
                          <a:rPr lang="el-GR" sz="2800" dirty="0" smtClean="0"/>
                          <m:t>α</m:t>
                        </m:r>
                        <m:r>
                          <m:rPr>
                            <m:nor/>
                          </m:rPr>
                          <a:rPr lang="en-US" sz="2800" b="0" i="1" baseline="-25000" dirty="0" smtClean="0"/>
                          <m:t>j</m:t>
                        </m:r>
                        <m:d>
                          <m:d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𝑗𝑘</m:t>
                            </m:r>
                          </m:sub>
                        </m:sSub>
                      </m:e>
                    </m:nary>
                  </m:oMath>
                </a14:m>
                <a:endParaRPr lang="en-US" sz="2800" dirty="0"/>
              </a:p>
              <a:p>
                <a:pPr marL="342900" indent="-342900">
                  <a:buAutoNum type="arabicPeriod"/>
                </a:pPr>
                <a:endParaRPr lang="en-US" sz="2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6D89C0-42DB-644C-90E5-E42DA22EC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0464" y="1690688"/>
                <a:ext cx="5484816" cy="1457322"/>
              </a:xfrm>
              <a:prstGeom prst="rect">
                <a:avLst/>
              </a:prstGeom>
              <a:blipFill>
                <a:blip r:embed="rId3"/>
                <a:stretch>
                  <a:fillRect l="-2333" t="-41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43F6D2B1-8B92-7341-BEE5-F7EFA949BD3D}"/>
              </a:ext>
            </a:extLst>
          </p:cNvPr>
          <p:cNvSpPr txBox="1"/>
          <p:nvPr/>
        </p:nvSpPr>
        <p:spPr>
          <a:xfrm>
            <a:off x="1635014" y="2870253"/>
            <a:ext cx="856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Build a dynamic programming table for these calculations </a:t>
            </a:r>
          </a:p>
          <a:p>
            <a:pPr algn="ctr"/>
            <a:r>
              <a:rPr lang="en-US" sz="2400" dirty="0"/>
              <a:t>(or store these calculations in node/vertex objects; or in a list)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273BA09-B326-C542-A4FC-F4E9950E851F}"/>
              </a:ext>
            </a:extLst>
          </p:cNvPr>
          <p:cNvCxnSpPr>
            <a:stCxn id="12" idx="6"/>
          </p:cNvCxnSpPr>
          <p:nvPr/>
        </p:nvCxnSpPr>
        <p:spPr>
          <a:xfrm>
            <a:off x="2227063" y="4910367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7DF4E9EA-225C-844F-9F1A-001B7EE529AE}"/>
              </a:ext>
            </a:extLst>
          </p:cNvPr>
          <p:cNvSpPr/>
          <p:nvPr/>
        </p:nvSpPr>
        <p:spPr>
          <a:xfrm>
            <a:off x="228896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9AC3B8C-088D-CC4A-9407-46A3EA1BC19D}"/>
              </a:ext>
            </a:extLst>
          </p:cNvPr>
          <p:cNvSpPr/>
          <p:nvPr/>
        </p:nvSpPr>
        <p:spPr>
          <a:xfrm>
            <a:off x="153460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17CAFB0-143B-F84D-B4B3-FB8D8E899D6A}"/>
              </a:ext>
            </a:extLst>
          </p:cNvPr>
          <p:cNvSpPr/>
          <p:nvPr/>
        </p:nvSpPr>
        <p:spPr>
          <a:xfrm>
            <a:off x="153460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A734FCC-B001-8F4B-9D6F-404F2CE74010}"/>
              </a:ext>
            </a:extLst>
          </p:cNvPr>
          <p:cNvSpPr/>
          <p:nvPr/>
        </p:nvSpPr>
        <p:spPr>
          <a:xfrm>
            <a:off x="284031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DF240F7-E0ED-F84C-A758-C40A5B0B06F1}"/>
              </a:ext>
            </a:extLst>
          </p:cNvPr>
          <p:cNvSpPr/>
          <p:nvPr/>
        </p:nvSpPr>
        <p:spPr>
          <a:xfrm>
            <a:off x="284031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0AB78E1-FDB9-B448-84AC-2A9F0F5619DE}"/>
              </a:ext>
            </a:extLst>
          </p:cNvPr>
          <p:cNvSpPr/>
          <p:nvPr/>
        </p:nvSpPr>
        <p:spPr>
          <a:xfrm>
            <a:off x="4146028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EB43EC3-E86F-824C-B07D-DB894E72C012}"/>
              </a:ext>
            </a:extLst>
          </p:cNvPr>
          <p:cNvSpPr/>
          <p:nvPr/>
        </p:nvSpPr>
        <p:spPr>
          <a:xfrm>
            <a:off x="4146028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F1F57D5-9BEA-6046-B215-F1730A952803}"/>
              </a:ext>
            </a:extLst>
          </p:cNvPr>
          <p:cNvSpPr/>
          <p:nvPr/>
        </p:nvSpPr>
        <p:spPr>
          <a:xfrm>
            <a:off x="5451737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D3C54B3-4141-724D-934B-15AC9F85D207}"/>
              </a:ext>
            </a:extLst>
          </p:cNvPr>
          <p:cNvCxnSpPr>
            <a:stCxn id="11" idx="6"/>
            <a:endCxn id="12" idx="2"/>
          </p:cNvCxnSpPr>
          <p:nvPr/>
        </p:nvCxnSpPr>
        <p:spPr>
          <a:xfrm flipV="1">
            <a:off x="921353" y="4910368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BF93975-C980-B041-AD78-9BD070FC7884}"/>
              </a:ext>
            </a:extLst>
          </p:cNvPr>
          <p:cNvCxnSpPr>
            <a:endCxn id="14" idx="2"/>
          </p:cNvCxnSpPr>
          <p:nvPr/>
        </p:nvCxnSpPr>
        <p:spPr>
          <a:xfrm>
            <a:off x="2227063" y="4910367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63D8308-9256-424A-8B5B-F5427A6DAD2F}"/>
              </a:ext>
            </a:extLst>
          </p:cNvPr>
          <p:cNvCxnSpPr>
            <a:stCxn id="14" idx="6"/>
            <a:endCxn id="16" idx="2"/>
          </p:cNvCxnSpPr>
          <p:nvPr/>
        </p:nvCxnSpPr>
        <p:spPr>
          <a:xfrm>
            <a:off x="3532773" y="4910367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E99611E-F7D6-6946-BF53-6F861BBF0552}"/>
              </a:ext>
            </a:extLst>
          </p:cNvPr>
          <p:cNvCxnSpPr>
            <a:stCxn id="16" idx="6"/>
            <a:endCxn id="18" idx="2"/>
          </p:cNvCxnSpPr>
          <p:nvPr/>
        </p:nvCxnSpPr>
        <p:spPr>
          <a:xfrm>
            <a:off x="4838483" y="4910368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784A9A5-20F0-F742-B687-DC3196052B69}"/>
              </a:ext>
            </a:extLst>
          </p:cNvPr>
          <p:cNvCxnSpPr>
            <a:stCxn id="11" idx="6"/>
            <a:endCxn id="13" idx="2"/>
          </p:cNvCxnSpPr>
          <p:nvPr/>
        </p:nvCxnSpPr>
        <p:spPr>
          <a:xfrm>
            <a:off x="921353" y="5293437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3A630EE-29C2-FC45-9686-41C9A95197B3}"/>
              </a:ext>
            </a:extLst>
          </p:cNvPr>
          <p:cNvCxnSpPr>
            <a:stCxn id="13" idx="6"/>
            <a:endCxn id="15" idx="2"/>
          </p:cNvCxnSpPr>
          <p:nvPr/>
        </p:nvCxnSpPr>
        <p:spPr>
          <a:xfrm>
            <a:off x="2227063" y="576888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F556C28-A5A4-E042-81D3-92A4D25D5940}"/>
              </a:ext>
            </a:extLst>
          </p:cNvPr>
          <p:cNvCxnSpPr>
            <a:stCxn id="17" idx="6"/>
            <a:endCxn id="18" idx="2"/>
          </p:cNvCxnSpPr>
          <p:nvPr/>
        </p:nvCxnSpPr>
        <p:spPr>
          <a:xfrm flipV="1">
            <a:off x="4838483" y="5293437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3FA93B8-1416-E844-ADC5-47E5D4436081}"/>
              </a:ext>
            </a:extLst>
          </p:cNvPr>
          <p:cNvCxnSpPr>
            <a:stCxn id="13" idx="6"/>
            <a:endCxn id="14" idx="2"/>
          </p:cNvCxnSpPr>
          <p:nvPr/>
        </p:nvCxnSpPr>
        <p:spPr>
          <a:xfrm flipV="1">
            <a:off x="2227063" y="4910367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8749043-5372-B341-803D-AD477057AD8A}"/>
              </a:ext>
            </a:extLst>
          </p:cNvPr>
          <p:cNvCxnSpPr>
            <a:stCxn id="14" idx="6"/>
            <a:endCxn id="17" idx="2"/>
          </p:cNvCxnSpPr>
          <p:nvPr/>
        </p:nvCxnSpPr>
        <p:spPr>
          <a:xfrm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E642054-A18B-7946-9083-160CBC774465}"/>
              </a:ext>
            </a:extLst>
          </p:cNvPr>
          <p:cNvCxnSpPr>
            <a:stCxn id="15" idx="6"/>
            <a:endCxn id="16" idx="2"/>
          </p:cNvCxnSpPr>
          <p:nvPr/>
        </p:nvCxnSpPr>
        <p:spPr>
          <a:xfrm flipV="1"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43C9E9A-9CBB-1F4B-8023-F7BEABBD8F6A}"/>
              </a:ext>
            </a:extLst>
          </p:cNvPr>
          <p:cNvCxnSpPr>
            <a:stCxn id="15" idx="6"/>
            <a:endCxn id="17" idx="2"/>
          </p:cNvCxnSpPr>
          <p:nvPr/>
        </p:nvCxnSpPr>
        <p:spPr>
          <a:xfrm>
            <a:off x="3532773" y="5768885"/>
            <a:ext cx="613255" cy="0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CE7892F-5B34-4734-AFCF-70594B4195C4}"/>
              </a:ext>
            </a:extLst>
          </p:cNvPr>
          <p:cNvSpPr txBox="1"/>
          <p:nvPr/>
        </p:nvSpPr>
        <p:spPr>
          <a:xfrm>
            <a:off x="163501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6B320E9-DDA7-47DC-8A85-30B1FF699A39}"/>
              </a:ext>
            </a:extLst>
          </p:cNvPr>
          <p:cNvSpPr txBox="1"/>
          <p:nvPr/>
        </p:nvSpPr>
        <p:spPr>
          <a:xfrm>
            <a:off x="2940725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A01D6BF-3D8C-4D5A-BA00-8494E1F545D5}"/>
              </a:ext>
            </a:extLst>
          </p:cNvPr>
          <p:cNvSpPr txBox="1"/>
          <p:nvPr/>
        </p:nvSpPr>
        <p:spPr>
          <a:xfrm>
            <a:off x="424643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4" name="Table 33">
                <a:extLst>
                  <a:ext uri="{FF2B5EF4-FFF2-40B4-BE49-F238E27FC236}">
                    <a16:creationId xmlns:a16="http://schemas.microsoft.com/office/drawing/2014/main" id="{D5E53379-A0E4-4692-82C1-192DACC9C8B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36390373"/>
                  </p:ext>
                </p:extLst>
              </p:nvPr>
            </p:nvGraphicFramePr>
            <p:xfrm>
              <a:off x="6801166" y="4737176"/>
              <a:ext cx="5197436" cy="16384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130561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468157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0.8∗0.4=0.32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0.2∗(0.32∗0.6+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0.2∗0.1=0.02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4" name="Table 33">
                <a:extLst>
                  <a:ext uri="{FF2B5EF4-FFF2-40B4-BE49-F238E27FC236}">
                    <a16:creationId xmlns:a16="http://schemas.microsoft.com/office/drawing/2014/main" id="{D5E53379-A0E4-4692-82C1-192DACC9C8B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36390373"/>
                  </p:ext>
                </p:extLst>
              </p:nvPr>
            </p:nvGraphicFramePr>
            <p:xfrm>
              <a:off x="6801166" y="4737176"/>
              <a:ext cx="5197436" cy="16384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130561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468157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633794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16216" t="-63462" r="-248108" b="-10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65289" t="-63462" r="-89669" b="-10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1408" t="-63462" r="-1878" b="-10192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633794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16216" t="-163462" r="-248108" b="-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65289" t="-163462" r="-89669" b="-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1408" t="-163462" r="-1878" b="-192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2" name="TextBox 41">
            <a:extLst>
              <a:ext uri="{FF2B5EF4-FFF2-40B4-BE49-F238E27FC236}">
                <a16:creationId xmlns:a16="http://schemas.microsoft.com/office/drawing/2014/main" id="{B0D06AA8-98BF-432F-AFE6-7A0BC38080C9}"/>
              </a:ext>
            </a:extLst>
          </p:cNvPr>
          <p:cNvSpPr txBox="1"/>
          <p:nvPr/>
        </p:nvSpPr>
        <p:spPr>
          <a:xfrm>
            <a:off x="8438381" y="6371630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α</a:t>
            </a:r>
            <a:r>
              <a:rPr lang="en-US" sz="1800" i="1" baseline="-25000" dirty="0"/>
              <a:t>2</a:t>
            </a:r>
            <a:r>
              <a:rPr lang="en-US" sz="1800" dirty="0"/>
              <a:t>(</a:t>
            </a:r>
            <a:r>
              <a:rPr lang="en-US" sz="1800" i="1" dirty="0"/>
              <a:t>1</a:t>
            </a:r>
            <a:r>
              <a:rPr lang="en-US" sz="1800" dirty="0"/>
              <a:t>) </a:t>
            </a:r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140FBA3-537E-4029-85EF-555170443287}"/>
              </a:ext>
            </a:extLst>
          </p:cNvPr>
          <p:cNvSpPr txBox="1"/>
          <p:nvPr/>
        </p:nvSpPr>
        <p:spPr>
          <a:xfrm>
            <a:off x="8438381" y="4346749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α</a:t>
            </a:r>
            <a:r>
              <a:rPr lang="en-US" sz="1800" i="1" baseline="-25000" dirty="0"/>
              <a:t>1</a:t>
            </a:r>
            <a:r>
              <a:rPr lang="en-US" sz="1800" dirty="0"/>
              <a:t>(</a:t>
            </a:r>
            <a:r>
              <a:rPr lang="en-US" sz="1800" i="1" dirty="0"/>
              <a:t>1</a:t>
            </a:r>
            <a:r>
              <a:rPr lang="en-US" sz="1800" dirty="0"/>
              <a:t>) 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5F95824-1C02-4391-9C17-7E43E208BAF3}"/>
              </a:ext>
            </a:extLst>
          </p:cNvPr>
          <p:cNvSpPr txBox="1"/>
          <p:nvPr/>
        </p:nvSpPr>
        <p:spPr>
          <a:xfrm>
            <a:off x="9712441" y="4346749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α</a:t>
            </a:r>
            <a:r>
              <a:rPr lang="en-US" sz="1800" i="1" baseline="-25000" dirty="0"/>
              <a:t>1</a:t>
            </a:r>
            <a:r>
              <a:rPr lang="en-US" sz="1800" dirty="0"/>
              <a:t>(</a:t>
            </a:r>
            <a:r>
              <a:rPr lang="en-US" sz="1800" i="1" dirty="0"/>
              <a:t>2</a:t>
            </a:r>
            <a:r>
              <a:rPr lang="en-US" sz="1800" dirty="0"/>
              <a:t>) </a:t>
            </a:r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E2437C2-2C3B-43BE-8083-252BE2B6C1F7}"/>
              </a:ext>
            </a:extLst>
          </p:cNvPr>
          <p:cNvSpPr txBox="1"/>
          <p:nvPr/>
        </p:nvSpPr>
        <p:spPr>
          <a:xfrm>
            <a:off x="2595886" y="3581367"/>
            <a:ext cx="11813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/>
              <a:t>e</a:t>
            </a:r>
            <a:r>
              <a:rPr lang="en-US" sz="1800" i="1" baseline="-25000" dirty="0"/>
              <a:t>1</a:t>
            </a:r>
            <a:r>
              <a:rPr lang="en-US" sz="1800" dirty="0"/>
              <a:t>(1) = 0.2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2D24CE78-A65F-4ECB-B6C7-18865D34AE6C}"/>
                  </a:ext>
                </a:extLst>
              </p:cNvPr>
              <p:cNvSpPr txBox="1"/>
              <p:nvPr/>
            </p:nvSpPr>
            <p:spPr>
              <a:xfrm>
                <a:off x="2019282" y="4377654"/>
                <a:ext cx="707571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</m:oMath>
                </a14:m>
                <a:r>
                  <a:rPr lang="en-US" dirty="0"/>
                  <a:t>= 0.6 </a:t>
                </a:r>
              </a:p>
            </p:txBody>
          </p:sp>
        </mc:Choice>
        <mc:Fallback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2D24CE78-A65F-4ECB-B6C7-18865D34AE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9282" y="4377654"/>
                <a:ext cx="7075714" cy="369332"/>
              </a:xfrm>
              <a:prstGeom prst="rect">
                <a:avLst/>
              </a:prstGeom>
              <a:blipFill>
                <a:blip r:embed="rId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1691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D5D5A-918C-DC42-9BD2-D4AF8B865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Algorithm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6D89C0-42DB-644C-90E5-E42DA22EC4E8}"/>
                  </a:ext>
                </a:extLst>
              </p:cNvPr>
              <p:cNvSpPr txBox="1"/>
              <p:nvPr/>
            </p:nvSpPr>
            <p:spPr>
              <a:xfrm>
                <a:off x="3270464" y="1690688"/>
                <a:ext cx="5484816" cy="1457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l-GR" sz="2800" dirty="0"/>
                  <a:t>α</a:t>
                </a:r>
                <a:r>
                  <a:rPr lang="en-US" sz="2800" i="1" baseline="-25000" dirty="0"/>
                  <a:t>k</a:t>
                </a:r>
                <a:r>
                  <a:rPr lang="en-US" sz="2800" dirty="0"/>
                  <a:t>(</a:t>
                </a:r>
                <a:r>
                  <a:rPr lang="en-US" sz="2800" i="1" dirty="0"/>
                  <a:t>1</a:t>
                </a:r>
                <a:r>
                  <a:rPr lang="en-US" sz="2800" dirty="0"/>
                  <a:t>) =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800" i="1" baseline="-25000" dirty="0"/>
                  <a:t>k * </a:t>
                </a:r>
                <a:r>
                  <a:rPr lang="en-US" sz="2800" i="1" dirty="0" err="1"/>
                  <a:t>e</a:t>
                </a:r>
                <a:r>
                  <a:rPr lang="en-US" sz="2800" i="1" baseline="-25000" dirty="0" err="1"/>
                  <a:t>k</a:t>
                </a:r>
                <a:r>
                  <a:rPr lang="en-US" sz="2800" dirty="0"/>
                  <a:t>(S</a:t>
                </a:r>
                <a:r>
                  <a:rPr lang="en-US" sz="2800" i="1" baseline="-25000" dirty="0"/>
                  <a:t>i</a:t>
                </a:r>
                <a:r>
                  <a:rPr lang="en-US" sz="2800" dirty="0"/>
                  <a:t>)</a:t>
                </a:r>
              </a:p>
              <a:p>
                <a:pPr marL="342900" indent="-342900">
                  <a:buFontTx/>
                  <a:buAutoNum type="arabicPeriod"/>
                </a:pPr>
                <a:r>
                  <a:rPr lang="el-GR" sz="2800" dirty="0"/>
                  <a:t>α</a:t>
                </a:r>
                <a:r>
                  <a:rPr lang="en-US" sz="2800" i="1" baseline="-25000" dirty="0"/>
                  <a:t>k</a:t>
                </a:r>
                <a:r>
                  <a:rPr lang="en-US" sz="2800" dirty="0"/>
                  <a:t>(</a:t>
                </a:r>
                <a:r>
                  <a:rPr lang="en-US" sz="2800" i="1" dirty="0"/>
                  <a:t>i+1</a:t>
                </a:r>
                <a:r>
                  <a:rPr lang="en-US" sz="2800" dirty="0"/>
                  <a:t>) = </a:t>
                </a:r>
                <a:r>
                  <a:rPr lang="en-US" sz="2800" i="1" dirty="0" err="1"/>
                  <a:t>e</a:t>
                </a:r>
                <a:r>
                  <a:rPr lang="en-US" sz="2800" i="1" baseline="-25000" dirty="0" err="1"/>
                  <a:t>k</a:t>
                </a:r>
                <a:r>
                  <a:rPr lang="en-US" sz="2800" dirty="0"/>
                  <a:t>(S</a:t>
                </a:r>
                <a:r>
                  <a:rPr lang="en-US" sz="2800" i="1" baseline="-25000" dirty="0"/>
                  <a:t>i+1</a:t>
                </a:r>
                <a:r>
                  <a:rPr lang="en-US" sz="2800" dirty="0"/>
                  <a:t>) *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r>
                          <m:rPr>
                            <m:nor/>
                          </m:rPr>
                          <a:rPr lang="el-GR" sz="2800" dirty="0" smtClean="0"/>
                          <m:t>α</m:t>
                        </m:r>
                        <m:r>
                          <m:rPr>
                            <m:nor/>
                          </m:rPr>
                          <a:rPr lang="en-US" sz="2800" b="0" i="1" baseline="-25000" dirty="0" smtClean="0"/>
                          <m:t>j</m:t>
                        </m:r>
                        <m:d>
                          <m:d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𝑗𝑘</m:t>
                            </m:r>
                          </m:sub>
                        </m:sSub>
                      </m:e>
                    </m:nary>
                  </m:oMath>
                </a14:m>
                <a:endParaRPr lang="en-US" sz="2800" dirty="0"/>
              </a:p>
              <a:p>
                <a:pPr marL="342900" indent="-342900">
                  <a:buAutoNum type="arabicPeriod"/>
                </a:pPr>
                <a:endParaRPr lang="en-US" sz="2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6D89C0-42DB-644C-90E5-E42DA22EC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0464" y="1690688"/>
                <a:ext cx="5484816" cy="1457322"/>
              </a:xfrm>
              <a:prstGeom prst="rect">
                <a:avLst/>
              </a:prstGeom>
              <a:blipFill>
                <a:blip r:embed="rId3"/>
                <a:stretch>
                  <a:fillRect l="-2333" t="-41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43F6D2B1-8B92-7341-BEE5-F7EFA949BD3D}"/>
              </a:ext>
            </a:extLst>
          </p:cNvPr>
          <p:cNvSpPr txBox="1"/>
          <p:nvPr/>
        </p:nvSpPr>
        <p:spPr>
          <a:xfrm>
            <a:off x="1635014" y="2870253"/>
            <a:ext cx="856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Build a dynamic programming table for these calculations </a:t>
            </a:r>
          </a:p>
          <a:p>
            <a:pPr algn="ctr"/>
            <a:r>
              <a:rPr lang="en-US" sz="2400" dirty="0"/>
              <a:t>(or store these calculations in node/vertex objects; or in a list)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273BA09-B326-C542-A4FC-F4E9950E851F}"/>
              </a:ext>
            </a:extLst>
          </p:cNvPr>
          <p:cNvCxnSpPr>
            <a:stCxn id="12" idx="6"/>
          </p:cNvCxnSpPr>
          <p:nvPr/>
        </p:nvCxnSpPr>
        <p:spPr>
          <a:xfrm>
            <a:off x="2227063" y="4910367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7DF4E9EA-225C-844F-9F1A-001B7EE529AE}"/>
              </a:ext>
            </a:extLst>
          </p:cNvPr>
          <p:cNvSpPr/>
          <p:nvPr/>
        </p:nvSpPr>
        <p:spPr>
          <a:xfrm>
            <a:off x="228896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9AC3B8C-088D-CC4A-9407-46A3EA1BC19D}"/>
              </a:ext>
            </a:extLst>
          </p:cNvPr>
          <p:cNvSpPr/>
          <p:nvPr/>
        </p:nvSpPr>
        <p:spPr>
          <a:xfrm>
            <a:off x="153460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17CAFB0-143B-F84D-B4B3-FB8D8E899D6A}"/>
              </a:ext>
            </a:extLst>
          </p:cNvPr>
          <p:cNvSpPr/>
          <p:nvPr/>
        </p:nvSpPr>
        <p:spPr>
          <a:xfrm>
            <a:off x="153460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A734FCC-B001-8F4B-9D6F-404F2CE74010}"/>
              </a:ext>
            </a:extLst>
          </p:cNvPr>
          <p:cNvSpPr/>
          <p:nvPr/>
        </p:nvSpPr>
        <p:spPr>
          <a:xfrm>
            <a:off x="284031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DF240F7-E0ED-F84C-A758-C40A5B0B06F1}"/>
              </a:ext>
            </a:extLst>
          </p:cNvPr>
          <p:cNvSpPr/>
          <p:nvPr/>
        </p:nvSpPr>
        <p:spPr>
          <a:xfrm>
            <a:off x="284031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0AB78E1-FDB9-B448-84AC-2A9F0F5619DE}"/>
              </a:ext>
            </a:extLst>
          </p:cNvPr>
          <p:cNvSpPr/>
          <p:nvPr/>
        </p:nvSpPr>
        <p:spPr>
          <a:xfrm>
            <a:off x="4146028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EB43EC3-E86F-824C-B07D-DB894E72C012}"/>
              </a:ext>
            </a:extLst>
          </p:cNvPr>
          <p:cNvSpPr/>
          <p:nvPr/>
        </p:nvSpPr>
        <p:spPr>
          <a:xfrm>
            <a:off x="4146028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F1F57D5-9BEA-6046-B215-F1730A952803}"/>
              </a:ext>
            </a:extLst>
          </p:cNvPr>
          <p:cNvSpPr/>
          <p:nvPr/>
        </p:nvSpPr>
        <p:spPr>
          <a:xfrm>
            <a:off x="5451737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D3C54B3-4141-724D-934B-15AC9F85D207}"/>
              </a:ext>
            </a:extLst>
          </p:cNvPr>
          <p:cNvCxnSpPr>
            <a:stCxn id="11" idx="6"/>
            <a:endCxn id="12" idx="2"/>
          </p:cNvCxnSpPr>
          <p:nvPr/>
        </p:nvCxnSpPr>
        <p:spPr>
          <a:xfrm flipV="1">
            <a:off x="921353" y="4910368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BF93975-C980-B041-AD78-9BD070FC7884}"/>
              </a:ext>
            </a:extLst>
          </p:cNvPr>
          <p:cNvCxnSpPr>
            <a:endCxn id="14" idx="2"/>
          </p:cNvCxnSpPr>
          <p:nvPr/>
        </p:nvCxnSpPr>
        <p:spPr>
          <a:xfrm>
            <a:off x="2227063" y="4910367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63D8308-9256-424A-8B5B-F5427A6DAD2F}"/>
              </a:ext>
            </a:extLst>
          </p:cNvPr>
          <p:cNvCxnSpPr>
            <a:stCxn id="14" idx="6"/>
            <a:endCxn id="16" idx="2"/>
          </p:cNvCxnSpPr>
          <p:nvPr/>
        </p:nvCxnSpPr>
        <p:spPr>
          <a:xfrm>
            <a:off x="3532773" y="4910367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E99611E-F7D6-6946-BF53-6F861BBF0552}"/>
              </a:ext>
            </a:extLst>
          </p:cNvPr>
          <p:cNvCxnSpPr>
            <a:stCxn id="16" idx="6"/>
            <a:endCxn id="18" idx="2"/>
          </p:cNvCxnSpPr>
          <p:nvPr/>
        </p:nvCxnSpPr>
        <p:spPr>
          <a:xfrm>
            <a:off x="4838483" y="4910368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784A9A5-20F0-F742-B687-DC3196052B69}"/>
              </a:ext>
            </a:extLst>
          </p:cNvPr>
          <p:cNvCxnSpPr>
            <a:stCxn id="11" idx="6"/>
            <a:endCxn id="13" idx="2"/>
          </p:cNvCxnSpPr>
          <p:nvPr/>
        </p:nvCxnSpPr>
        <p:spPr>
          <a:xfrm>
            <a:off x="921353" y="5293437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3A630EE-29C2-FC45-9686-41C9A95197B3}"/>
              </a:ext>
            </a:extLst>
          </p:cNvPr>
          <p:cNvCxnSpPr>
            <a:stCxn id="13" idx="6"/>
            <a:endCxn id="15" idx="2"/>
          </p:cNvCxnSpPr>
          <p:nvPr/>
        </p:nvCxnSpPr>
        <p:spPr>
          <a:xfrm>
            <a:off x="2227063" y="576888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F556C28-A5A4-E042-81D3-92A4D25D5940}"/>
              </a:ext>
            </a:extLst>
          </p:cNvPr>
          <p:cNvCxnSpPr>
            <a:stCxn id="17" idx="6"/>
            <a:endCxn id="18" idx="2"/>
          </p:cNvCxnSpPr>
          <p:nvPr/>
        </p:nvCxnSpPr>
        <p:spPr>
          <a:xfrm flipV="1">
            <a:off x="4838483" y="5293437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3FA93B8-1416-E844-ADC5-47E5D4436081}"/>
              </a:ext>
            </a:extLst>
          </p:cNvPr>
          <p:cNvCxnSpPr>
            <a:stCxn id="13" idx="6"/>
            <a:endCxn id="14" idx="2"/>
          </p:cNvCxnSpPr>
          <p:nvPr/>
        </p:nvCxnSpPr>
        <p:spPr>
          <a:xfrm flipV="1">
            <a:off x="2227063" y="4910367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8749043-5372-B341-803D-AD477057AD8A}"/>
              </a:ext>
            </a:extLst>
          </p:cNvPr>
          <p:cNvCxnSpPr>
            <a:stCxn id="14" idx="6"/>
            <a:endCxn id="17" idx="2"/>
          </p:cNvCxnSpPr>
          <p:nvPr/>
        </p:nvCxnSpPr>
        <p:spPr>
          <a:xfrm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E642054-A18B-7946-9083-160CBC774465}"/>
              </a:ext>
            </a:extLst>
          </p:cNvPr>
          <p:cNvCxnSpPr>
            <a:stCxn id="15" idx="6"/>
            <a:endCxn id="16" idx="2"/>
          </p:cNvCxnSpPr>
          <p:nvPr/>
        </p:nvCxnSpPr>
        <p:spPr>
          <a:xfrm flipV="1"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43C9E9A-9CBB-1F4B-8023-F7BEABBD8F6A}"/>
              </a:ext>
            </a:extLst>
          </p:cNvPr>
          <p:cNvCxnSpPr>
            <a:stCxn id="15" idx="6"/>
            <a:endCxn id="17" idx="2"/>
          </p:cNvCxnSpPr>
          <p:nvPr/>
        </p:nvCxnSpPr>
        <p:spPr>
          <a:xfrm>
            <a:off x="3532773" y="5768885"/>
            <a:ext cx="613255" cy="0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CE7892F-5B34-4734-AFCF-70594B4195C4}"/>
              </a:ext>
            </a:extLst>
          </p:cNvPr>
          <p:cNvSpPr txBox="1"/>
          <p:nvPr/>
        </p:nvSpPr>
        <p:spPr>
          <a:xfrm>
            <a:off x="163501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6B320E9-DDA7-47DC-8A85-30B1FF699A39}"/>
              </a:ext>
            </a:extLst>
          </p:cNvPr>
          <p:cNvSpPr txBox="1"/>
          <p:nvPr/>
        </p:nvSpPr>
        <p:spPr>
          <a:xfrm>
            <a:off x="2940725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A01D6BF-3D8C-4D5A-BA00-8494E1F545D5}"/>
              </a:ext>
            </a:extLst>
          </p:cNvPr>
          <p:cNvSpPr txBox="1"/>
          <p:nvPr/>
        </p:nvSpPr>
        <p:spPr>
          <a:xfrm>
            <a:off x="4246434" y="3823530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0D06AA8-98BF-432F-AFE6-7A0BC38080C9}"/>
              </a:ext>
            </a:extLst>
          </p:cNvPr>
          <p:cNvSpPr txBox="1"/>
          <p:nvPr/>
        </p:nvSpPr>
        <p:spPr>
          <a:xfrm>
            <a:off x="8438381" y="6371630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α</a:t>
            </a:r>
            <a:r>
              <a:rPr lang="en-US" sz="1800" i="1" baseline="-25000" dirty="0"/>
              <a:t>2</a:t>
            </a:r>
            <a:r>
              <a:rPr lang="en-US" sz="1800" dirty="0"/>
              <a:t>(</a:t>
            </a:r>
            <a:r>
              <a:rPr lang="en-US" sz="1800" i="1" dirty="0"/>
              <a:t>1</a:t>
            </a:r>
            <a:r>
              <a:rPr lang="en-US" sz="1800" dirty="0"/>
              <a:t>) </a:t>
            </a:r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140FBA3-537E-4029-85EF-555170443287}"/>
              </a:ext>
            </a:extLst>
          </p:cNvPr>
          <p:cNvSpPr txBox="1"/>
          <p:nvPr/>
        </p:nvSpPr>
        <p:spPr>
          <a:xfrm>
            <a:off x="8438381" y="4346749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α</a:t>
            </a:r>
            <a:r>
              <a:rPr lang="en-US" sz="1800" i="1" baseline="-25000" dirty="0"/>
              <a:t>1</a:t>
            </a:r>
            <a:r>
              <a:rPr lang="en-US" sz="1800" dirty="0"/>
              <a:t>(</a:t>
            </a:r>
            <a:r>
              <a:rPr lang="en-US" sz="1800" i="1" dirty="0"/>
              <a:t>1</a:t>
            </a:r>
            <a:r>
              <a:rPr lang="en-US" sz="1800" dirty="0"/>
              <a:t>) 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5F95824-1C02-4391-9C17-7E43E208BAF3}"/>
              </a:ext>
            </a:extLst>
          </p:cNvPr>
          <p:cNvSpPr txBox="1"/>
          <p:nvPr/>
        </p:nvSpPr>
        <p:spPr>
          <a:xfrm>
            <a:off x="9712441" y="4346749"/>
            <a:ext cx="788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α</a:t>
            </a:r>
            <a:r>
              <a:rPr lang="en-US" sz="1800" i="1" baseline="-25000" dirty="0"/>
              <a:t>1</a:t>
            </a:r>
            <a:r>
              <a:rPr lang="en-US" sz="1800" dirty="0"/>
              <a:t>(</a:t>
            </a:r>
            <a:r>
              <a:rPr lang="en-US" sz="1800" i="1" dirty="0"/>
              <a:t>2</a:t>
            </a:r>
            <a:r>
              <a:rPr lang="en-US" sz="1800" dirty="0"/>
              <a:t>) </a:t>
            </a:r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E2437C2-2C3B-43BE-8083-252BE2B6C1F7}"/>
              </a:ext>
            </a:extLst>
          </p:cNvPr>
          <p:cNvSpPr txBox="1"/>
          <p:nvPr/>
        </p:nvSpPr>
        <p:spPr>
          <a:xfrm>
            <a:off x="2595886" y="3581367"/>
            <a:ext cx="11813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/>
              <a:t>e</a:t>
            </a:r>
            <a:r>
              <a:rPr lang="en-US" sz="1800" i="1" baseline="-25000" dirty="0"/>
              <a:t>1</a:t>
            </a:r>
            <a:r>
              <a:rPr lang="en-US" sz="1800" dirty="0"/>
              <a:t>(1) = 0.2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2D24CE78-A65F-4ECB-B6C7-18865D34AE6C}"/>
                  </a:ext>
                </a:extLst>
              </p:cNvPr>
              <p:cNvSpPr txBox="1"/>
              <p:nvPr/>
            </p:nvSpPr>
            <p:spPr>
              <a:xfrm>
                <a:off x="2019282" y="4377654"/>
                <a:ext cx="707571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</m:oMath>
                </a14:m>
                <a:r>
                  <a:rPr lang="en-US" dirty="0"/>
                  <a:t>= 0.6 </a:t>
                </a:r>
              </a:p>
            </p:txBody>
          </p:sp>
        </mc:Choice>
        <mc:Fallback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2D24CE78-A65F-4ECB-B6C7-18865D34AE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9282" y="4377654"/>
                <a:ext cx="7075714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C051195-C4CE-47BA-9F18-7BA8CF6E7764}"/>
                  </a:ext>
                </a:extLst>
              </p:cNvPr>
              <p:cNvSpPr txBox="1"/>
              <p:nvPr/>
            </p:nvSpPr>
            <p:spPr>
              <a:xfrm rot="18588080">
                <a:off x="1840666" y="4892524"/>
                <a:ext cx="151044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</m:oMath>
                </a14:m>
                <a:r>
                  <a:rPr lang="en-US" dirty="0"/>
                  <a:t>= 0.5 </a:t>
                </a:r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C051195-C4CE-47BA-9F18-7BA8CF6E77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588080">
                <a:off x="1840666" y="4892524"/>
                <a:ext cx="151044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0" name="Table 39">
                <a:extLst>
                  <a:ext uri="{FF2B5EF4-FFF2-40B4-BE49-F238E27FC236}">
                    <a16:creationId xmlns:a16="http://schemas.microsoft.com/office/drawing/2014/main" id="{A46B04F4-140E-481E-9108-FD3556CAE02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26398254"/>
                  </p:ext>
                </p:extLst>
              </p:nvPr>
            </p:nvGraphicFramePr>
            <p:xfrm>
              <a:off x="6801166" y="4737176"/>
              <a:ext cx="5197436" cy="16384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130561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468157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0.8∗0.4=0.32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0.2∗(0.32∗0.6+0.02∗0.5)</m:t>
                              </m:r>
                            </m:oMath>
                          </a14:m>
                          <a:r>
                            <a:rPr lang="en-US" sz="1200" dirty="0"/>
                            <a:t> =</a:t>
                          </a:r>
                          <a:r>
                            <a:rPr lang="en-US" sz="1200" baseline="0" dirty="0"/>
                            <a:t> 0.0404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0.2∗0.1=0.02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0" name="Table 39">
                <a:extLst>
                  <a:ext uri="{FF2B5EF4-FFF2-40B4-BE49-F238E27FC236}">
                    <a16:creationId xmlns:a16="http://schemas.microsoft.com/office/drawing/2014/main" id="{A46B04F4-140E-481E-9108-FD3556CAE02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26398254"/>
                  </p:ext>
                </p:extLst>
              </p:nvPr>
            </p:nvGraphicFramePr>
            <p:xfrm>
              <a:off x="6801166" y="4737176"/>
              <a:ext cx="5197436" cy="16384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130561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468157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633794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16216" t="-63462" r="-248108" b="-10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65289" t="-63462" r="-89669" b="-10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01408" t="-63462" r="-1878" b="-10192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633794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16216" t="-163462" r="-248108" b="-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65289" t="-163462" r="-89669" b="-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01408" t="-163462" r="-1878" b="-192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03215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9255</TotalTime>
  <Words>2332</Words>
  <Application>Microsoft Office PowerPoint</Application>
  <PresentationFormat>Widescreen</PresentationFormat>
  <Paragraphs>620</Paragraphs>
  <Slides>33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Calibri Light</vt:lpstr>
      <vt:lpstr>Cambria Math</vt:lpstr>
      <vt:lpstr>Courier New</vt:lpstr>
      <vt:lpstr>Helvetica Neue</vt:lpstr>
      <vt:lpstr>Wingdings</vt:lpstr>
      <vt:lpstr>Office Theme</vt:lpstr>
      <vt:lpstr>Discussion Section  Week 9</vt:lpstr>
      <vt:lpstr>Agenda</vt:lpstr>
      <vt:lpstr>Mathematical Terminology</vt:lpstr>
      <vt:lpstr>Forward Algorithm</vt:lpstr>
      <vt:lpstr>Forward Algorithm</vt:lpstr>
      <vt:lpstr>Forward Algorithm</vt:lpstr>
      <vt:lpstr>Forward Algorithm</vt:lpstr>
      <vt:lpstr>Forward Algorithm</vt:lpstr>
      <vt:lpstr>Forward Algorithm</vt:lpstr>
      <vt:lpstr>Forward Algorithm</vt:lpstr>
      <vt:lpstr>Forward Algorithm</vt:lpstr>
      <vt:lpstr>Backward Algorithm</vt:lpstr>
      <vt:lpstr>Backward Algorithm</vt:lpstr>
      <vt:lpstr>Backward Algorithm</vt:lpstr>
      <vt:lpstr>Backward Algorithm</vt:lpstr>
      <vt:lpstr>Backward Algorithm</vt:lpstr>
      <vt:lpstr>Backward Algorithm</vt:lpstr>
      <vt:lpstr>HW8 tips</vt:lpstr>
      <vt:lpstr>Gene detection: GENSCAN</vt:lpstr>
      <vt:lpstr>PowerPoint Presentation</vt:lpstr>
      <vt:lpstr>PowerPoint Presentation</vt:lpstr>
      <vt:lpstr>HW9: Evolutionarily conserved segments  Due Sunday March 14th 11:59pm</vt:lpstr>
      <vt:lpstr>Finding the most likely series of hidden states (Viterbi Path)</vt:lpstr>
      <vt:lpstr>Finding the most likely series of hidden states (Viterbi Path)</vt:lpstr>
      <vt:lpstr>Finding the most likely series of hidden states (Viterbi Path)</vt:lpstr>
      <vt:lpstr>Finding the most likely series of hidden states (Viterbi Path)</vt:lpstr>
      <vt:lpstr>Finding the most likely series of hidden states (Viterbi Path)</vt:lpstr>
      <vt:lpstr>Input</vt:lpstr>
      <vt:lpstr>HMM Diagram</vt:lpstr>
      <vt:lpstr>Setting parameters</vt:lpstr>
      <vt:lpstr>Calculating Emission Probabilities</vt:lpstr>
      <vt:lpstr>Output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Boley</dc:creator>
  <cp:lastModifiedBy>dfaivre</cp:lastModifiedBy>
  <cp:revision>59</cp:revision>
  <dcterms:created xsi:type="dcterms:W3CDTF">2020-02-12T01:40:33Z</dcterms:created>
  <dcterms:modified xsi:type="dcterms:W3CDTF">2021-03-04T23:26:38Z</dcterms:modified>
</cp:coreProperties>
</file>